
<file path=[Content_Types].xml><?xml version="1.0" encoding="utf-8"?>
<Types xmlns="http://schemas.openxmlformats.org/package/2006/content-types">
  <Default Extension="jpeg" ContentType="image/jpeg"/>
  <Default Extension="wdp" ContentType="image/vnd.ms-photo"/>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90" r:id="rId3"/>
    <p:sldId id="317" r:id="rId5"/>
    <p:sldId id="292" r:id="rId6"/>
    <p:sldId id="268" r:id="rId7"/>
    <p:sldId id="290" r:id="rId8"/>
    <p:sldId id="318" r:id="rId9"/>
    <p:sldId id="273" r:id="rId10"/>
    <p:sldId id="269" r:id="rId11"/>
    <p:sldId id="270" r:id="rId12"/>
    <p:sldId id="320" r:id="rId13"/>
    <p:sldId id="321" r:id="rId14"/>
    <p:sldId id="304" r:id="rId15"/>
    <p:sldId id="323" r:id="rId16"/>
    <p:sldId id="325" r:id="rId17"/>
    <p:sldId id="326" r:id="rId18"/>
    <p:sldId id="327" r:id="rId19"/>
    <p:sldId id="329" r:id="rId20"/>
    <p:sldId id="328" r:id="rId21"/>
    <p:sldId id="330" r:id="rId22"/>
    <p:sldId id="331" r:id="rId23"/>
    <p:sldId id="386" r:id="rId24"/>
    <p:sldId id="333" r:id="rId25"/>
    <p:sldId id="307" r:id="rId26"/>
    <p:sldId id="334" r:id="rId27"/>
    <p:sldId id="335" r:id="rId28"/>
    <p:sldId id="336" r:id="rId29"/>
    <p:sldId id="337" r:id="rId30"/>
    <p:sldId id="338" r:id="rId31"/>
    <p:sldId id="339" r:id="rId32"/>
    <p:sldId id="341" r:id="rId33"/>
    <p:sldId id="342" r:id="rId34"/>
    <p:sldId id="343" r:id="rId35"/>
    <p:sldId id="344" r:id="rId36"/>
    <p:sldId id="345" r:id="rId37"/>
    <p:sldId id="346" r:id="rId38"/>
    <p:sldId id="347" r:id="rId39"/>
    <p:sldId id="348" r:id="rId40"/>
    <p:sldId id="349" r:id="rId41"/>
    <p:sldId id="350" r:id="rId42"/>
    <p:sldId id="351" r:id="rId43"/>
    <p:sldId id="340" r:id="rId44"/>
    <p:sldId id="352" r:id="rId45"/>
    <p:sldId id="353" r:id="rId46"/>
    <p:sldId id="354" r:id="rId47"/>
    <p:sldId id="312" r:id="rId48"/>
    <p:sldId id="361" r:id="rId49"/>
    <p:sldId id="363" r:id="rId50"/>
    <p:sldId id="389" r:id="rId51"/>
    <p:sldId id="365" r:id="rId52"/>
    <p:sldId id="366" r:id="rId53"/>
    <p:sldId id="378" r:id="rId54"/>
    <p:sldId id="379" r:id="rId55"/>
    <p:sldId id="382" r:id="rId56"/>
    <p:sldId id="380" r:id="rId57"/>
    <p:sldId id="387" r:id="rId58"/>
    <p:sldId id="383" r:id="rId59"/>
    <p:sldId id="385" r:id="rId60"/>
    <p:sldId id="384" r:id="rId61"/>
    <p:sldId id="296" r:id="rId62"/>
  </p:sldIdLst>
  <p:sldSz cx="12190095" cy="6859270"/>
  <p:notesSz cx="6858000" cy="9144000"/>
  <p:defaultTex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09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19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438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3048000" algn="l" defTabSz="1218565"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3657600" algn="l" defTabSz="1218565"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4267200" algn="l" defTabSz="1218565"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4876800" algn="l" defTabSz="1218565"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4D32"/>
    <a:srgbClr val="025D79"/>
    <a:srgbClr val="91ECFB"/>
    <a:srgbClr val="99FF66"/>
    <a:srgbClr val="02B4DA"/>
    <a:srgbClr val="D3CDE7"/>
    <a:srgbClr val="014866"/>
    <a:srgbClr val="003300"/>
    <a:srgbClr val="6AA3BC"/>
    <a:srgbClr val="02C7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75" autoAdjust="0"/>
    <p:restoredTop sz="94784" autoAdjust="0"/>
  </p:normalViewPr>
  <p:slideViewPr>
    <p:cSldViewPr>
      <p:cViewPr>
        <p:scale>
          <a:sx n="80" d="100"/>
          <a:sy n="80" d="100"/>
        </p:scale>
        <p:origin x="-240" y="-134"/>
      </p:cViewPr>
      <p:guideLst>
        <p:guide orient="horz" pos="2161"/>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14" d="100"/>
        <a:sy n="114"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5" Type="http://schemas.openxmlformats.org/officeDocument/2006/relationships/tableStyles" Target="tableStyles.xml"/><Relationship Id="rId64" Type="http://schemas.openxmlformats.org/officeDocument/2006/relationships/viewProps" Target="viewProps.xml"/><Relationship Id="rId63" Type="http://schemas.openxmlformats.org/officeDocument/2006/relationships/presProps" Target="presProps.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9B59933A-265A-4CF6-9696-46461DE657AA}" type="doc">
      <dgm:prSet loTypeId="urn:microsoft.com/office/officeart/2005/8/layout/process1" loCatId="process" qsTypeId="urn:microsoft.com/office/officeart/2005/8/quickstyle/simple3" qsCatId="simple" csTypeId="urn:microsoft.com/office/officeart/2005/8/colors/accent1_2" csCatId="accent1"/>
      <dgm:spPr/>
      <dgm:t>
        <a:bodyPr/>
        <a:lstStyle/>
        <a:p>
          <a:endParaRPr lang="zh-CN" altLang="en-US"/>
        </a:p>
      </dgm:t>
    </dgm:pt>
    <dgm:pt modelId="{A97CE274-C3E0-4C4B-8D3A-3AB9435C371C}">
      <dgm:prSet custT="1"/>
      <dgm:spPr/>
      <dgm:t>
        <a:bodyPr/>
        <a:lstStyle/>
        <a:p>
          <a:pPr rtl="0"/>
          <a:r>
            <a:rPr lang="zh-CN" sz="1600" b="1" dirty="0" smtClean="0">
              <a:solidFill>
                <a:srgbClr val="FF0000"/>
              </a:solidFill>
            </a:rPr>
            <a:t>用“</a:t>
          </a:r>
          <a:r>
            <a:rPr lang="en-US" sz="1600" b="1" dirty="0" smtClean="0">
              <a:solidFill>
                <a:srgbClr val="FF0000"/>
              </a:solidFill>
            </a:rPr>
            <a:t>IE8-IE10”</a:t>
          </a:r>
          <a:r>
            <a:rPr lang="zh-CN" sz="1600" b="1" dirty="0" smtClean="0">
              <a:solidFill>
                <a:srgbClr val="FF0000"/>
              </a:solidFill>
            </a:rPr>
            <a:t>版本浏览器打开网址： </a:t>
          </a:r>
          <a:r>
            <a:rPr lang="en-US" sz="1600" b="1" dirty="0" smtClean="0">
              <a:solidFill>
                <a:srgbClr val="FF0000"/>
              </a:solidFill>
            </a:rPr>
            <a:t>https://sls.cdb.com.cn</a:t>
          </a:r>
          <a:endParaRPr lang="zh-CN" sz="1600" b="1" dirty="0">
            <a:solidFill>
              <a:srgbClr val="FF0000"/>
            </a:solidFill>
          </a:endParaRPr>
        </a:p>
      </dgm:t>
    </dgm:pt>
    <dgm:pt modelId="{8FE8A31F-A9DE-4174-B55D-732A9B98F34F}" cxnId="{23FDDC5D-6453-4D8B-8C66-3C90693E95B9}" type="parTrans">
      <dgm:prSet/>
      <dgm:spPr/>
      <dgm:t>
        <a:bodyPr/>
        <a:lstStyle/>
        <a:p>
          <a:endParaRPr lang="zh-CN" altLang="en-US"/>
        </a:p>
      </dgm:t>
    </dgm:pt>
    <dgm:pt modelId="{45761ACA-A87D-4D1D-B78E-532964695A6D}" cxnId="{23FDDC5D-6453-4D8B-8C66-3C90693E95B9}" type="sibTrans">
      <dgm:prSet/>
      <dgm:spPr/>
      <dgm:t>
        <a:bodyPr/>
        <a:lstStyle/>
        <a:p>
          <a:endParaRPr lang="zh-CN" altLang="en-US"/>
        </a:p>
      </dgm:t>
    </dgm:pt>
    <dgm:pt modelId="{16EFEAD8-8EB2-491F-8621-0D1739E5349A}" type="pres">
      <dgm:prSet presAssocID="{9B59933A-265A-4CF6-9696-46461DE657AA}" presName="Name0" presStyleCnt="0">
        <dgm:presLayoutVars>
          <dgm:dir/>
          <dgm:resizeHandles val="exact"/>
        </dgm:presLayoutVars>
      </dgm:prSet>
      <dgm:spPr/>
      <dgm:t>
        <a:bodyPr/>
        <a:lstStyle/>
        <a:p>
          <a:endParaRPr lang="zh-CN" altLang="en-US"/>
        </a:p>
      </dgm:t>
    </dgm:pt>
    <dgm:pt modelId="{C310F332-53F8-4B6E-B042-894BFBF63655}" type="pres">
      <dgm:prSet presAssocID="{A97CE274-C3E0-4C4B-8D3A-3AB9435C371C}" presName="node" presStyleLbl="node1" presStyleIdx="0" presStyleCnt="1" custLinFactNeighborX="-32587" custLinFactNeighborY="-50000">
        <dgm:presLayoutVars>
          <dgm:bulletEnabled val="1"/>
        </dgm:presLayoutVars>
      </dgm:prSet>
      <dgm:spPr/>
      <dgm:t>
        <a:bodyPr/>
        <a:lstStyle/>
        <a:p>
          <a:endParaRPr lang="zh-CN" altLang="en-US"/>
        </a:p>
      </dgm:t>
    </dgm:pt>
  </dgm:ptLst>
  <dgm:cxnLst>
    <dgm:cxn modelId="{23FDDC5D-6453-4D8B-8C66-3C90693E95B9}" srcId="{9B59933A-265A-4CF6-9696-46461DE657AA}" destId="{A97CE274-C3E0-4C4B-8D3A-3AB9435C371C}" srcOrd="0" destOrd="0" parTransId="{8FE8A31F-A9DE-4174-B55D-732A9B98F34F}" sibTransId="{45761ACA-A87D-4D1D-B78E-532964695A6D}"/>
    <dgm:cxn modelId="{90C00914-2E16-4308-950E-EC40B9D713E0}" type="presOf" srcId="{9B59933A-265A-4CF6-9696-46461DE657AA}" destId="{16EFEAD8-8EB2-491F-8621-0D1739E5349A}" srcOrd="0" destOrd="0" presId="urn:microsoft.com/office/officeart/2005/8/layout/process1"/>
    <dgm:cxn modelId="{879B4974-AA48-4D29-A51D-D2046532AC71}" type="presOf" srcId="{A97CE274-C3E0-4C4B-8D3A-3AB9435C371C}" destId="{C310F332-53F8-4B6E-B042-894BFBF63655}" srcOrd="0" destOrd="0" presId="urn:microsoft.com/office/officeart/2005/8/layout/process1"/>
    <dgm:cxn modelId="{5D3870DB-EB09-4274-835D-D3E335ECCC60}" type="presParOf" srcId="{16EFEAD8-8EB2-491F-8621-0D1739E5349A}" destId="{C310F332-53F8-4B6E-B042-894BFBF63655}"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10F332-53F8-4B6E-B042-894BFBF63655}">
      <dsp:nvSpPr>
        <dsp:cNvPr id="0" name=""/>
        <dsp:cNvSpPr/>
      </dsp:nvSpPr>
      <dsp:spPr>
        <a:xfrm>
          <a:off x="0" y="0"/>
          <a:ext cx="3668821" cy="650768"/>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zh-CN" sz="1600" b="1" kern="1200" dirty="0" smtClean="0">
              <a:solidFill>
                <a:srgbClr val="FF0000"/>
              </a:solidFill>
            </a:rPr>
            <a:t>用“</a:t>
          </a:r>
          <a:r>
            <a:rPr lang="en-US" sz="1600" b="1" kern="1200" dirty="0" smtClean="0">
              <a:solidFill>
                <a:srgbClr val="FF0000"/>
              </a:solidFill>
            </a:rPr>
            <a:t>IE8-IE10”</a:t>
          </a:r>
          <a:r>
            <a:rPr lang="zh-CN" sz="1600" b="1" kern="1200" dirty="0" smtClean="0">
              <a:solidFill>
                <a:srgbClr val="FF0000"/>
              </a:solidFill>
            </a:rPr>
            <a:t>版本浏览器打开网址： </a:t>
          </a:r>
          <a:r>
            <a:rPr lang="en-US" sz="1600" b="1" kern="1200" dirty="0" smtClean="0">
              <a:solidFill>
                <a:srgbClr val="FF0000"/>
              </a:solidFill>
            </a:rPr>
            <a:t>https://sls.cdb.com.cn</a:t>
          </a:r>
          <a:endParaRPr lang="zh-CN" sz="1600" b="1" kern="1200" dirty="0">
            <a:solidFill>
              <a:srgbClr val="FF0000"/>
            </a:solidFill>
          </a:endParaRPr>
        </a:p>
      </dsp:txBody>
      <dsp:txXfrm>
        <a:off x="19060" y="19060"/>
        <a:ext cx="3630701" cy="61264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defRPr>
            </a:lvl1pPr>
          </a:lstStyle>
          <a:p>
            <a:pPr>
              <a:defRPr/>
            </a:pPr>
            <a:fld id="{F0FE180F-B9AC-4CBA-B376-7202B10AFDB6}" type="datetimeFigureOut">
              <a:rPr lang="zh-CN" altLang="en-US"/>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smtClean="0"/>
              <a:t>单击此处编辑母版文本样式</a:t>
            </a:r>
            <a:endParaRPr lang="zh-CN" altLang="en-US" noProof="0" smtClean="0"/>
          </a:p>
          <a:p>
            <a:pPr lvl="1"/>
            <a:r>
              <a:rPr lang="zh-CN" altLang="en-US" noProof="0" smtClean="0"/>
              <a:t>第二级</a:t>
            </a:r>
            <a:endParaRPr lang="zh-CN" altLang="en-US" noProof="0" smtClean="0"/>
          </a:p>
          <a:p>
            <a:pPr lvl="2"/>
            <a:r>
              <a:rPr lang="zh-CN" altLang="en-US" noProof="0" smtClean="0"/>
              <a:t>第三级</a:t>
            </a:r>
            <a:endParaRPr lang="zh-CN" altLang="en-US" noProof="0" smtClean="0"/>
          </a:p>
          <a:p>
            <a:pPr lvl="3"/>
            <a:r>
              <a:rPr lang="zh-CN" altLang="en-US" noProof="0" smtClean="0"/>
              <a:t>第四级</a:t>
            </a:r>
            <a:endParaRPr lang="zh-CN" altLang="en-US" noProof="0" smtClean="0"/>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ea typeface="+mn-ea"/>
              </a:defRPr>
            </a:lvl1pPr>
          </a:lstStyle>
          <a:p>
            <a:pPr>
              <a:defRPr/>
            </a:pPr>
            <a:fld id="{BD8DD64E-849B-46BF-80FE-C7DCBAEFE6BD}"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600" kern="1200">
        <a:solidFill>
          <a:schemeClr val="tx1"/>
        </a:solidFill>
        <a:latin typeface="+mn-lt"/>
        <a:ea typeface="+mn-ea"/>
        <a:cs typeface="+mn-cs"/>
      </a:defRPr>
    </a:lvl1pPr>
    <a:lvl2pPr marL="609600" algn="l" rtl="0" eaLnBrk="0" fontAlgn="base" hangingPunct="0">
      <a:spcBef>
        <a:spcPct val="30000"/>
      </a:spcBef>
      <a:spcAft>
        <a:spcPct val="0"/>
      </a:spcAft>
      <a:defRPr sz="1600" kern="1200">
        <a:solidFill>
          <a:schemeClr val="tx1"/>
        </a:solidFill>
        <a:latin typeface="+mn-lt"/>
        <a:ea typeface="+mn-ea"/>
        <a:cs typeface="+mn-cs"/>
      </a:defRPr>
    </a:lvl2pPr>
    <a:lvl3pPr marL="1219200" algn="l" rtl="0" eaLnBrk="0" fontAlgn="base" hangingPunct="0">
      <a:spcBef>
        <a:spcPct val="30000"/>
      </a:spcBef>
      <a:spcAft>
        <a:spcPct val="0"/>
      </a:spcAft>
      <a:defRPr sz="1600" kern="1200">
        <a:solidFill>
          <a:schemeClr val="tx1"/>
        </a:solidFill>
        <a:latin typeface="+mn-lt"/>
        <a:ea typeface="+mn-ea"/>
        <a:cs typeface="+mn-cs"/>
      </a:defRPr>
    </a:lvl3pPr>
    <a:lvl4pPr marL="1828800" algn="l" rtl="0" eaLnBrk="0" fontAlgn="base" hangingPunct="0">
      <a:spcBef>
        <a:spcPct val="30000"/>
      </a:spcBef>
      <a:spcAft>
        <a:spcPct val="0"/>
      </a:spcAft>
      <a:defRPr sz="1600" kern="1200">
        <a:solidFill>
          <a:schemeClr val="tx1"/>
        </a:solidFill>
        <a:latin typeface="+mn-lt"/>
        <a:ea typeface="+mn-ea"/>
        <a:cs typeface="+mn-cs"/>
      </a:defRPr>
    </a:lvl4pPr>
    <a:lvl5pPr marL="2438400" algn="l" rtl="0" eaLnBrk="0" fontAlgn="base" hangingPunct="0">
      <a:spcBef>
        <a:spcPct val="30000"/>
      </a:spcBef>
      <a:spcAft>
        <a:spcPct val="0"/>
      </a:spcAft>
      <a:defRPr sz="1600" kern="1200">
        <a:solidFill>
          <a:schemeClr val="tx1"/>
        </a:solidFill>
        <a:latin typeface="+mn-lt"/>
        <a:ea typeface="+mn-ea"/>
        <a:cs typeface="+mn-cs"/>
      </a:defRPr>
    </a:lvl5pPr>
    <a:lvl6pPr marL="3048000" algn="l" defTabSz="1218565" rtl="0" eaLnBrk="1" latinLnBrk="0" hangingPunct="1">
      <a:defRPr sz="1600" kern="1200">
        <a:solidFill>
          <a:schemeClr val="tx1"/>
        </a:solidFill>
        <a:latin typeface="+mn-lt"/>
        <a:ea typeface="+mn-ea"/>
        <a:cs typeface="+mn-cs"/>
      </a:defRPr>
    </a:lvl6pPr>
    <a:lvl7pPr marL="3657600" algn="l" defTabSz="1218565" rtl="0" eaLnBrk="1" latinLnBrk="0" hangingPunct="1">
      <a:defRPr sz="1600" kern="1200">
        <a:solidFill>
          <a:schemeClr val="tx1"/>
        </a:solidFill>
        <a:latin typeface="+mn-lt"/>
        <a:ea typeface="+mn-ea"/>
        <a:cs typeface="+mn-cs"/>
      </a:defRPr>
    </a:lvl7pPr>
    <a:lvl8pPr marL="4267200" algn="l" defTabSz="1218565" rtl="0" eaLnBrk="1" latinLnBrk="0" hangingPunct="1">
      <a:defRPr sz="1600" kern="1200">
        <a:solidFill>
          <a:schemeClr val="tx1"/>
        </a:solidFill>
        <a:latin typeface="+mn-lt"/>
        <a:ea typeface="+mn-ea"/>
        <a:cs typeface="+mn-cs"/>
      </a:defRPr>
    </a:lvl8pPr>
    <a:lvl9pPr marL="4876800" algn="l" defTabSz="121856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687388" y="1143000"/>
            <a:ext cx="5483225"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smtClean="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6378B0FB-98FC-479E-B2A9-21871468B7A8}" type="slidenum">
              <a:rPr lang="zh-CN" altLang="en-US" smtClean="0"/>
            </a:fld>
            <a:endParaRPr lang="zh-CN"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幻灯片图像占位符 1"/>
          <p:cNvSpPr>
            <a:spLocks noGrp="1" noRot="1" noChangeAspect="1" noTextEdit="1"/>
          </p:cNvSpPr>
          <p:nvPr>
            <p:ph type="sldImg"/>
          </p:nvPr>
        </p:nvSpPr>
        <p:spPr bwMode="auto">
          <a:xfrm>
            <a:off x="687388" y="1143000"/>
            <a:ext cx="5483225"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355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smtClean="0"/>
          </a:p>
        </p:txBody>
      </p:sp>
      <p:sp>
        <p:nvSpPr>
          <p:cNvPr id="2355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AC0B53F-4C15-4D55-A761-029B0DA8B3BE}" type="slidenum">
              <a:rPr lang="zh-CN" altLang="en-US" smtClean="0"/>
            </a:fld>
            <a:endParaRPr lang="zh-CN"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幻灯片图像占位符 1"/>
          <p:cNvSpPr>
            <a:spLocks noGrp="1" noRot="1" noChangeAspect="1" noTextEdit="1"/>
          </p:cNvSpPr>
          <p:nvPr>
            <p:ph type="sldImg"/>
          </p:nvPr>
        </p:nvSpPr>
        <p:spPr bwMode="auto">
          <a:xfrm>
            <a:off x="687388" y="1143000"/>
            <a:ext cx="5483225"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355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smtClean="0"/>
          </a:p>
        </p:txBody>
      </p:sp>
      <p:sp>
        <p:nvSpPr>
          <p:cNvPr id="2355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AC0B53F-4C15-4D55-A761-029B0DA8B3BE}" type="slidenum">
              <a:rPr lang="zh-CN" altLang="en-US" smtClean="0"/>
            </a:fld>
            <a:endParaRPr lang="zh-CN"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D8DD64E-849B-46BF-80FE-C7DCBAEFE6B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D8DD64E-849B-46BF-80FE-C7DCBAEFE6B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D8DD64E-849B-46BF-80FE-C7DCBAEFE6B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D8DD64E-849B-46BF-80FE-C7DCBAEFE6B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D8DD64E-849B-46BF-80FE-C7DCBAEFE6B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D8DD64E-849B-46BF-80FE-C7DCBAEFE6B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D8DD64E-849B-46BF-80FE-C7DCBAEFE6B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D8DD64E-849B-46BF-80FE-C7DCBAEFE6B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D8DD64E-849B-46BF-80FE-C7DCBAEFE6B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D8DD64E-849B-46BF-80FE-C7DCBAEFE6BD}"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D8DD64E-849B-46BF-80FE-C7DCBAEFE6BD}"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D8DD64E-849B-46BF-80FE-C7DCBAEFE6BD}"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D8DD64E-849B-46BF-80FE-C7DCBAEFE6BD}"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D8DD64E-849B-46BF-80FE-C7DCBAEFE6BD}"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D8DD64E-849B-46BF-80FE-C7DCBAEFE6BD}"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D8DD64E-849B-46BF-80FE-C7DCBAEFE6BD}"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D8DD64E-849B-46BF-80FE-C7DCBAEFE6BD}"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D8DD64E-849B-46BF-80FE-C7DCBAEFE6BD}"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D8DD64E-849B-46BF-80FE-C7DCBAEFE6B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bwMode="auto">
          <a:xfrm>
            <a:off x="687388" y="1143000"/>
            <a:ext cx="5483225"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536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smtClean="0"/>
          </a:p>
        </p:txBody>
      </p:sp>
      <p:sp>
        <p:nvSpPr>
          <p:cNvPr id="4" name="灯片编号占位符 3"/>
          <p:cNvSpPr>
            <a:spLocks noGrp="1"/>
          </p:cNvSpPr>
          <p:nvPr>
            <p:ph type="sldNum" sz="quarter" idx="5"/>
          </p:nvPr>
        </p:nvSpPr>
        <p:spPr/>
        <p:txBody>
          <a:bodyPr/>
          <a:lstStyle/>
          <a:p>
            <a:pPr>
              <a:defRPr/>
            </a:pPr>
            <a:fld id="{2E516494-FA1B-420A-86A9-5C8C88B5E357}"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D8DD64E-849B-46BF-80FE-C7DCBAEFE6BD}"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D8DD64E-849B-46BF-80FE-C7DCBAEFE6BD}"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D8DD64E-849B-46BF-80FE-C7DCBAEFE6BD}"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D8DD64E-849B-46BF-80FE-C7DCBAEFE6BD}"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D8DD64E-849B-46BF-80FE-C7DCBAEFE6BD}"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D8DD64E-849B-46BF-80FE-C7DCBAEFE6BD}"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D8DD64E-849B-46BF-80FE-C7DCBAEFE6BD}"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D8DD64E-849B-46BF-80FE-C7DCBAEFE6BD}"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D8DD64E-849B-46BF-80FE-C7DCBAEFE6BD}"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D8DD64E-849B-46BF-80FE-C7DCBAEFE6B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TextEdit="1"/>
          </p:cNvSpPr>
          <p:nvPr>
            <p:ph type="sldImg"/>
          </p:nvPr>
        </p:nvSpPr>
        <p:spPr bwMode="auto">
          <a:xfrm>
            <a:off x="687388" y="1143000"/>
            <a:ext cx="5483225"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dirty="0" smtClean="0"/>
          </a:p>
        </p:txBody>
      </p:sp>
      <p:sp>
        <p:nvSpPr>
          <p:cNvPr id="1946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AD034350-5F9A-4C8A-BA45-49BD5E029FDD}" type="slidenum">
              <a:rPr lang="zh-CN" altLang="en-US" smtClean="0"/>
            </a:fld>
            <a:endParaRPr lang="zh-CN" alt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D8DD64E-849B-46BF-80FE-C7DCBAEFE6BD}"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D8DD64E-849B-46BF-80FE-C7DCBAEFE6BD}"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D8DD64E-849B-46BF-80FE-C7DCBAEFE6BD}"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D8DD64E-849B-46BF-80FE-C7DCBAEFE6BD}"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D8DD64E-849B-46BF-80FE-C7DCBAEFE6BD}"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D8DD64E-849B-46BF-80FE-C7DCBAEFE6BD}"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D8DD64E-849B-46BF-80FE-C7DCBAEFE6BD}"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D8DD64E-849B-46BF-80FE-C7DCBAEFE6BD}"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D8DD64E-849B-46BF-80FE-C7DCBAEFE6BD}"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D8DD64E-849B-46BF-80FE-C7DCBAEFE6B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TextEdit="1"/>
          </p:cNvSpPr>
          <p:nvPr>
            <p:ph type="sldImg"/>
          </p:nvPr>
        </p:nvSpPr>
        <p:spPr bwMode="auto">
          <a:xfrm>
            <a:off x="687388" y="1143000"/>
            <a:ext cx="5483225"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741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smtClean="0"/>
          </a:p>
        </p:txBody>
      </p:sp>
      <p:sp>
        <p:nvSpPr>
          <p:cNvPr id="1741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C12A3E7E-2EEF-48BD-B768-431523B02AB9}" type="slidenum">
              <a:rPr lang="zh-CN" altLang="en-US" smtClean="0"/>
            </a:fld>
            <a:endParaRPr lang="zh-CN" alt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D8DD64E-849B-46BF-80FE-C7DCBAEFE6BD}" type="slidenum">
              <a:rPr lang="zh-CN" altLang="en-US" smtClean="0"/>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D8DD64E-849B-46BF-80FE-C7DCBAEFE6BD}" type="slidenum">
              <a:rPr lang="zh-CN" altLang="en-US" smtClean="0"/>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D8DD64E-849B-46BF-80FE-C7DCBAEFE6BD}" type="slidenum">
              <a:rPr lang="zh-CN" altLang="en-US" smtClean="0"/>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D8DD64E-849B-46BF-80FE-C7DCBAEFE6BD}" type="slidenum">
              <a:rPr lang="zh-CN" altLang="en-US" smtClean="0"/>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D8DD64E-849B-46BF-80FE-C7DCBAEFE6BD}" type="slidenum">
              <a:rPr lang="zh-CN" altLang="en-US" smtClean="0"/>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D8DD64E-849B-46BF-80FE-C7DCBAEFE6BD}" type="slidenum">
              <a:rPr lang="zh-CN" altLang="en-US" smtClean="0"/>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D8DD64E-849B-46BF-80FE-C7DCBAEFE6BD}" type="slidenum">
              <a:rPr lang="zh-CN" altLang="en-US" smtClean="0"/>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D8DD64E-849B-46BF-80FE-C7DCBAEFE6BD}" type="slidenum">
              <a:rPr lang="zh-CN" altLang="en-US" smtClean="0"/>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TextEdit="1"/>
          </p:cNvSpPr>
          <p:nvPr>
            <p:ph type="sldImg"/>
          </p:nvPr>
        </p:nvSpPr>
        <p:spPr bwMode="auto">
          <a:xfrm>
            <a:off x="687388" y="1143000"/>
            <a:ext cx="5483225"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837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dirty="0" smtClean="0"/>
          </a:p>
        </p:txBody>
      </p:sp>
      <p:sp>
        <p:nvSpPr>
          <p:cNvPr id="5837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2087F77F-ECEA-4F94-9D86-50FC5BDD0F5F}" type="slidenum">
              <a:rPr lang="zh-CN" altLang="en-US" smtClean="0"/>
            </a:fld>
            <a:endParaRPr lang="zh-CN"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TextEdit="1"/>
          </p:cNvSpPr>
          <p:nvPr>
            <p:ph type="sldImg"/>
          </p:nvPr>
        </p:nvSpPr>
        <p:spPr bwMode="auto">
          <a:xfrm>
            <a:off x="687388" y="1143000"/>
            <a:ext cx="5483225"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741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smtClean="0"/>
          </a:p>
        </p:txBody>
      </p:sp>
      <p:sp>
        <p:nvSpPr>
          <p:cNvPr id="1741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C12A3E7E-2EEF-48BD-B768-431523B02AB9}" type="slidenum">
              <a:rPr lang="zh-CN" altLang="en-US" smtClean="0"/>
            </a:fld>
            <a:endParaRPr lang="zh-CN"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幻灯片图像占位符 1"/>
          <p:cNvSpPr>
            <a:spLocks noGrp="1" noRot="1" noChangeAspect="1" noTextEdit="1"/>
          </p:cNvSpPr>
          <p:nvPr>
            <p:ph type="sldImg"/>
          </p:nvPr>
        </p:nvSpPr>
        <p:spPr bwMode="auto">
          <a:xfrm>
            <a:off x="687388" y="1143000"/>
            <a:ext cx="5483225"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765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smtClean="0"/>
          </a:p>
        </p:txBody>
      </p:sp>
      <p:sp>
        <p:nvSpPr>
          <p:cNvPr id="2765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6916EF17-5474-444C-B5BC-F09F830C74E5}" type="slidenum">
              <a:rPr lang="zh-CN" altLang="en-US" smtClean="0"/>
            </a:fld>
            <a:endParaRPr lang="zh-CN"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1"/>
          <p:cNvSpPr>
            <a:spLocks noGrp="1" noRot="1" noChangeAspect="1" noTextEdit="1"/>
          </p:cNvSpPr>
          <p:nvPr>
            <p:ph type="sldImg"/>
          </p:nvPr>
        </p:nvSpPr>
        <p:spPr bwMode="auto">
          <a:xfrm>
            <a:off x="687388" y="1143000"/>
            <a:ext cx="5483225"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150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smtClean="0"/>
          </a:p>
        </p:txBody>
      </p:sp>
      <p:sp>
        <p:nvSpPr>
          <p:cNvPr id="2150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289377C5-5227-4F83-AF24-32F557E50246}" type="slidenum">
              <a:rPr lang="zh-CN" altLang="en-US" smtClean="0"/>
            </a:fld>
            <a:endParaRPr lang="zh-CN"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幻灯片图像占位符 1"/>
          <p:cNvSpPr>
            <a:spLocks noGrp="1" noRot="1" noChangeAspect="1" noTextEdit="1"/>
          </p:cNvSpPr>
          <p:nvPr>
            <p:ph type="sldImg"/>
          </p:nvPr>
        </p:nvSpPr>
        <p:spPr bwMode="auto">
          <a:xfrm>
            <a:off x="687388" y="1143000"/>
            <a:ext cx="5483225"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355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smtClean="0"/>
          </a:p>
        </p:txBody>
      </p:sp>
      <p:sp>
        <p:nvSpPr>
          <p:cNvPr id="2355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AC0B53F-4C15-4D55-A761-029B0DA8B3BE}" type="slidenum">
              <a:rPr lang="zh-CN" altLang="en-US" smtClean="0"/>
            </a:fld>
            <a:endParaRPr lang="zh-CN"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022838"/>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521" y="6357823"/>
            <a:ext cx="2844430" cy="366267"/>
          </a:xfrm>
          <a:prstGeom prst="rect">
            <a:avLst/>
          </a:prstGeom>
        </p:spPr>
        <p:txBody>
          <a:bodyPr lIns="121917" tIns="60958" rIns="121917" bIns="60958"/>
          <a:lstStyle>
            <a:lvl1pPr eaLnBrk="1" fontAlgn="auto" hangingPunct="1">
              <a:spcBef>
                <a:spcPts val="0"/>
              </a:spcBef>
              <a:spcAft>
                <a:spcPts val="0"/>
              </a:spcAft>
              <a:defRPr>
                <a:latin typeface="+mn-lt"/>
                <a:ea typeface="+mn-ea"/>
              </a:defRPr>
            </a:lvl1pPr>
          </a:lstStyle>
          <a:p>
            <a:pPr>
              <a:defRPr/>
            </a:pPr>
            <a:fld id="{469036EC-7CDF-4D4A-8EA3-ACC7E06FC1DE}" type="datetimeFigureOut">
              <a:rPr lang="zh-CN" altLang="en-US"/>
            </a:fld>
            <a:endParaRPr lang="zh-CN" altLang="en-US"/>
          </a:p>
        </p:txBody>
      </p:sp>
      <p:sp>
        <p:nvSpPr>
          <p:cNvPr id="3" name="页脚占位符 2"/>
          <p:cNvSpPr>
            <a:spLocks noGrp="1"/>
          </p:cNvSpPr>
          <p:nvPr>
            <p:ph type="ftr" sz="quarter" idx="11"/>
          </p:nvPr>
        </p:nvSpPr>
        <p:spPr>
          <a:xfrm>
            <a:off x="4165058" y="6357823"/>
            <a:ext cx="3860297" cy="366267"/>
          </a:xfrm>
          <a:prstGeom prst="rect">
            <a:avLst/>
          </a:prstGeom>
        </p:spPr>
        <p:txBody>
          <a:bodyPr lIns="121917" tIns="60958" rIns="121917" bIns="60958"/>
          <a:lstStyle>
            <a:lvl1pPr eaLnBrk="1" fontAlgn="auto" hangingPunct="1">
              <a:spcBef>
                <a:spcPts val="0"/>
              </a:spcBef>
              <a:spcAft>
                <a:spcPts val="0"/>
              </a:spcAft>
              <a:defRPr>
                <a:latin typeface="+mn-lt"/>
                <a:ea typeface="+mn-ea"/>
              </a:defRPr>
            </a:lvl1pPr>
          </a:lstStyle>
          <a:p>
            <a:pPr>
              <a:defRPr/>
            </a:pPr>
            <a:endParaRPr lang="zh-CN" altLang="en-US"/>
          </a:p>
        </p:txBody>
      </p:sp>
      <p:sp>
        <p:nvSpPr>
          <p:cNvPr id="4" name="灯片编号占位符 3"/>
          <p:cNvSpPr>
            <a:spLocks noGrp="1"/>
          </p:cNvSpPr>
          <p:nvPr>
            <p:ph type="sldNum" sz="quarter" idx="12"/>
          </p:nvPr>
        </p:nvSpPr>
        <p:spPr>
          <a:xfrm>
            <a:off x="8736463" y="6357823"/>
            <a:ext cx="2844430" cy="366267"/>
          </a:xfrm>
          <a:prstGeom prst="rect">
            <a:avLst/>
          </a:prstGeom>
        </p:spPr>
        <p:txBody>
          <a:bodyPr lIns="121917" tIns="60958" rIns="121917" bIns="60958"/>
          <a:lstStyle>
            <a:lvl1pPr eaLnBrk="1" fontAlgn="auto" hangingPunct="1">
              <a:spcBef>
                <a:spcPts val="0"/>
              </a:spcBef>
              <a:spcAft>
                <a:spcPts val="0"/>
              </a:spcAft>
              <a:defRPr>
                <a:latin typeface="+mn-lt"/>
                <a:ea typeface="+mn-ea"/>
              </a:defRPr>
            </a:lvl1pPr>
          </a:lstStyle>
          <a:p>
            <a:pPr>
              <a:defRPr/>
            </a:pPr>
            <a:fld id="{713C1FEB-CA8E-4707-A353-1927E74762FD}"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523" y="273112"/>
            <a:ext cx="4010562" cy="1162320"/>
          </a:xfrm>
          <a:prstGeom prst="rect">
            <a:avLst/>
          </a:prstGeom>
        </p:spPr>
        <p:txBody>
          <a:bodyPr lIns="121917" tIns="60958" rIns="121917" bIns="60958" anchor="b"/>
          <a:lstStyle>
            <a:lvl1pPr algn="l">
              <a:defRPr sz="27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113" y="273114"/>
            <a:ext cx="6814779" cy="5854469"/>
          </a:xfrm>
          <a:prstGeom prst="rect">
            <a:avLst/>
          </a:prstGeom>
        </p:spPr>
        <p:txBody>
          <a:bodyPr lIns="121917" tIns="60958" rIns="121917" bIns="60958"/>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09523" y="1435434"/>
            <a:ext cx="4010562" cy="4692149"/>
          </a:xfrm>
          <a:prstGeom prst="rect">
            <a:avLst/>
          </a:prstGeom>
        </p:spPr>
        <p:txBody>
          <a:bodyPr lIns="121917" tIns="60958" rIns="121917" bIns="60958"/>
          <a:lstStyle>
            <a:lvl1pPr marL="0" indent="0">
              <a:buNone/>
              <a:defRPr sz="1900"/>
            </a:lvl1pPr>
            <a:lvl2pPr marL="609600" indent="0">
              <a:buNone/>
              <a:defRPr sz="1600"/>
            </a:lvl2pPr>
            <a:lvl3pPr marL="1219200" indent="0">
              <a:buNone/>
              <a:defRPr sz="13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a:xfrm>
            <a:off x="609521" y="6357823"/>
            <a:ext cx="2844430" cy="366267"/>
          </a:xfrm>
          <a:prstGeom prst="rect">
            <a:avLst/>
          </a:prstGeom>
        </p:spPr>
        <p:txBody>
          <a:bodyPr lIns="121917" tIns="60958" rIns="121917" bIns="60958"/>
          <a:lstStyle>
            <a:lvl1pPr eaLnBrk="1" fontAlgn="auto" hangingPunct="1">
              <a:spcBef>
                <a:spcPts val="0"/>
              </a:spcBef>
              <a:spcAft>
                <a:spcPts val="0"/>
              </a:spcAft>
              <a:defRPr>
                <a:latin typeface="+mn-lt"/>
                <a:ea typeface="+mn-ea"/>
              </a:defRPr>
            </a:lvl1pPr>
          </a:lstStyle>
          <a:p>
            <a:pPr>
              <a:defRPr/>
            </a:pPr>
            <a:fld id="{40B9AD60-13DD-427F-87B1-C732D2CD20A4}" type="datetimeFigureOut">
              <a:rPr lang="zh-CN" altLang="en-US"/>
            </a:fld>
            <a:endParaRPr lang="zh-CN" altLang="en-US"/>
          </a:p>
        </p:txBody>
      </p:sp>
      <p:sp>
        <p:nvSpPr>
          <p:cNvPr id="6" name="页脚占位符 5"/>
          <p:cNvSpPr>
            <a:spLocks noGrp="1"/>
          </p:cNvSpPr>
          <p:nvPr>
            <p:ph type="ftr" sz="quarter" idx="11"/>
          </p:nvPr>
        </p:nvSpPr>
        <p:spPr>
          <a:xfrm>
            <a:off x="4165058" y="6357823"/>
            <a:ext cx="3860297" cy="366267"/>
          </a:xfrm>
          <a:prstGeom prst="rect">
            <a:avLst/>
          </a:prstGeom>
        </p:spPr>
        <p:txBody>
          <a:bodyPr lIns="121917" tIns="60958" rIns="121917" bIns="60958"/>
          <a:lstStyle>
            <a:lvl1pPr eaLnBrk="1" fontAlgn="auto" hangingPunct="1">
              <a:spcBef>
                <a:spcPts val="0"/>
              </a:spcBef>
              <a:spcAft>
                <a:spcPts val="0"/>
              </a:spcAft>
              <a:defRPr>
                <a:latin typeface="+mn-lt"/>
                <a:ea typeface="+mn-ea"/>
              </a:defRPr>
            </a:lvl1pPr>
          </a:lstStyle>
          <a:p>
            <a:pPr>
              <a:defRPr/>
            </a:pPr>
            <a:endParaRPr lang="zh-CN" altLang="en-US"/>
          </a:p>
        </p:txBody>
      </p:sp>
      <p:sp>
        <p:nvSpPr>
          <p:cNvPr id="7" name="灯片编号占位符 6"/>
          <p:cNvSpPr>
            <a:spLocks noGrp="1"/>
          </p:cNvSpPr>
          <p:nvPr>
            <p:ph type="sldNum" sz="quarter" idx="12"/>
          </p:nvPr>
        </p:nvSpPr>
        <p:spPr>
          <a:xfrm>
            <a:off x="8736463" y="6357823"/>
            <a:ext cx="2844430" cy="366267"/>
          </a:xfrm>
          <a:prstGeom prst="rect">
            <a:avLst/>
          </a:prstGeom>
        </p:spPr>
        <p:txBody>
          <a:bodyPr lIns="121917" tIns="60958" rIns="121917" bIns="60958"/>
          <a:lstStyle>
            <a:lvl1pPr eaLnBrk="1" fontAlgn="auto" hangingPunct="1">
              <a:spcBef>
                <a:spcPts val="0"/>
              </a:spcBef>
              <a:spcAft>
                <a:spcPts val="0"/>
              </a:spcAft>
              <a:defRPr>
                <a:latin typeface="+mn-lt"/>
                <a:ea typeface="+mn-ea"/>
              </a:defRPr>
            </a:lvl1pPr>
          </a:lstStyle>
          <a:p>
            <a:pPr>
              <a:defRPr/>
            </a:pPr>
            <a:fld id="{89C81D7E-753C-4EA8-A574-57643B177569}"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406" y="4801712"/>
            <a:ext cx="7314248" cy="566870"/>
          </a:xfrm>
          <a:prstGeom prst="rect">
            <a:avLst/>
          </a:prstGeom>
        </p:spPr>
        <p:txBody>
          <a:bodyPr lIns="121917" tIns="60958" rIns="121917" bIns="60958" anchor="b"/>
          <a:lstStyle>
            <a:lvl1pPr algn="l">
              <a:defRPr sz="27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406" y="612916"/>
            <a:ext cx="7314248" cy="4115753"/>
          </a:xfrm>
          <a:prstGeom prst="rect">
            <a:avLst/>
          </a:prstGeom>
        </p:spPr>
        <p:txBody>
          <a:bodyPr lIns="121917" tIns="60958" rIns="121917" bIns="60958"/>
          <a:lstStyle>
            <a:lvl1pPr marL="0" indent="0">
              <a:buNone/>
              <a:defRPr sz="4300"/>
            </a:lvl1pPr>
            <a:lvl2pPr marL="609600" indent="0">
              <a:buNone/>
              <a:defRPr sz="3700"/>
            </a:lvl2pPr>
            <a:lvl3pPr marL="1219200" indent="0">
              <a:buNone/>
              <a:defRPr sz="3200"/>
            </a:lvl3pPr>
            <a:lvl4pPr marL="1828800" indent="0">
              <a:buNone/>
              <a:defRPr sz="2700"/>
            </a:lvl4pPr>
            <a:lvl5pPr marL="2438400" indent="0">
              <a:buNone/>
              <a:defRPr sz="2700"/>
            </a:lvl5pPr>
            <a:lvl6pPr marL="3048000" indent="0">
              <a:buNone/>
              <a:defRPr sz="2700"/>
            </a:lvl6pPr>
            <a:lvl7pPr marL="3657600" indent="0">
              <a:buNone/>
              <a:defRPr sz="2700"/>
            </a:lvl7pPr>
            <a:lvl8pPr marL="4267200" indent="0">
              <a:buNone/>
              <a:defRPr sz="2700"/>
            </a:lvl8pPr>
            <a:lvl9pPr marL="4876800" indent="0">
              <a:buNone/>
              <a:defRPr sz="2700"/>
            </a:lvl9pPr>
          </a:lstStyle>
          <a:p>
            <a:pPr lvl="0"/>
            <a:endParaRPr lang="zh-CN" altLang="en-US" noProof="0"/>
          </a:p>
        </p:txBody>
      </p:sp>
      <p:sp>
        <p:nvSpPr>
          <p:cNvPr id="4" name="文本占位符 3"/>
          <p:cNvSpPr>
            <a:spLocks noGrp="1"/>
          </p:cNvSpPr>
          <p:nvPr>
            <p:ph type="body" sz="half" idx="2"/>
          </p:nvPr>
        </p:nvSpPr>
        <p:spPr>
          <a:xfrm>
            <a:off x="2389406" y="5368581"/>
            <a:ext cx="7314248" cy="805049"/>
          </a:xfrm>
          <a:prstGeom prst="rect">
            <a:avLst/>
          </a:prstGeom>
        </p:spPr>
        <p:txBody>
          <a:bodyPr lIns="121917" tIns="60958" rIns="121917" bIns="60958"/>
          <a:lstStyle>
            <a:lvl1pPr marL="0" indent="0">
              <a:buNone/>
              <a:defRPr sz="1900"/>
            </a:lvl1pPr>
            <a:lvl2pPr marL="609600" indent="0">
              <a:buNone/>
              <a:defRPr sz="1600"/>
            </a:lvl2pPr>
            <a:lvl3pPr marL="1219200" indent="0">
              <a:buNone/>
              <a:defRPr sz="13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a:xfrm>
            <a:off x="609521" y="6357823"/>
            <a:ext cx="2844430" cy="366267"/>
          </a:xfrm>
          <a:prstGeom prst="rect">
            <a:avLst/>
          </a:prstGeom>
        </p:spPr>
        <p:txBody>
          <a:bodyPr lIns="121917" tIns="60958" rIns="121917" bIns="60958"/>
          <a:lstStyle>
            <a:lvl1pPr eaLnBrk="1" fontAlgn="auto" hangingPunct="1">
              <a:spcBef>
                <a:spcPts val="0"/>
              </a:spcBef>
              <a:spcAft>
                <a:spcPts val="0"/>
              </a:spcAft>
              <a:defRPr>
                <a:latin typeface="+mn-lt"/>
                <a:ea typeface="+mn-ea"/>
              </a:defRPr>
            </a:lvl1pPr>
          </a:lstStyle>
          <a:p>
            <a:pPr>
              <a:defRPr/>
            </a:pPr>
            <a:fld id="{6470D9B3-7B33-4394-AE3B-2354F4DBFC98}" type="datetimeFigureOut">
              <a:rPr lang="zh-CN" altLang="en-US"/>
            </a:fld>
            <a:endParaRPr lang="zh-CN" altLang="en-US"/>
          </a:p>
        </p:txBody>
      </p:sp>
      <p:sp>
        <p:nvSpPr>
          <p:cNvPr id="6" name="页脚占位符 5"/>
          <p:cNvSpPr>
            <a:spLocks noGrp="1"/>
          </p:cNvSpPr>
          <p:nvPr>
            <p:ph type="ftr" sz="quarter" idx="11"/>
          </p:nvPr>
        </p:nvSpPr>
        <p:spPr>
          <a:xfrm>
            <a:off x="4165058" y="6357823"/>
            <a:ext cx="3860297" cy="366267"/>
          </a:xfrm>
          <a:prstGeom prst="rect">
            <a:avLst/>
          </a:prstGeom>
        </p:spPr>
        <p:txBody>
          <a:bodyPr lIns="121917" tIns="60958" rIns="121917" bIns="60958"/>
          <a:lstStyle>
            <a:lvl1pPr eaLnBrk="1" fontAlgn="auto" hangingPunct="1">
              <a:spcBef>
                <a:spcPts val="0"/>
              </a:spcBef>
              <a:spcAft>
                <a:spcPts val="0"/>
              </a:spcAft>
              <a:defRPr>
                <a:latin typeface="+mn-lt"/>
                <a:ea typeface="+mn-ea"/>
              </a:defRPr>
            </a:lvl1pPr>
          </a:lstStyle>
          <a:p>
            <a:pPr>
              <a:defRPr/>
            </a:pPr>
            <a:endParaRPr lang="zh-CN" altLang="en-US"/>
          </a:p>
        </p:txBody>
      </p:sp>
      <p:sp>
        <p:nvSpPr>
          <p:cNvPr id="7" name="灯片编号占位符 6"/>
          <p:cNvSpPr>
            <a:spLocks noGrp="1"/>
          </p:cNvSpPr>
          <p:nvPr>
            <p:ph type="sldNum" sz="quarter" idx="12"/>
          </p:nvPr>
        </p:nvSpPr>
        <p:spPr>
          <a:xfrm>
            <a:off x="8736463" y="6357823"/>
            <a:ext cx="2844430" cy="366267"/>
          </a:xfrm>
          <a:prstGeom prst="rect">
            <a:avLst/>
          </a:prstGeom>
        </p:spPr>
        <p:txBody>
          <a:bodyPr lIns="121917" tIns="60958" rIns="121917" bIns="60958"/>
          <a:lstStyle>
            <a:lvl1pPr eaLnBrk="1" fontAlgn="auto" hangingPunct="1">
              <a:spcBef>
                <a:spcPts val="0"/>
              </a:spcBef>
              <a:spcAft>
                <a:spcPts val="0"/>
              </a:spcAft>
              <a:defRPr>
                <a:latin typeface="+mn-lt"/>
                <a:ea typeface="+mn-ea"/>
              </a:defRPr>
            </a:lvl1pPr>
          </a:lstStyle>
          <a:p>
            <a:pPr>
              <a:defRPr/>
            </a:pPr>
            <a:fld id="{9E9D8A0B-85E1-4A77-A118-2056434ACC27}"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702"/>
            <a:ext cx="10971372" cy="1143265"/>
          </a:xfrm>
          <a:prstGeom prst="rect">
            <a:avLst/>
          </a:prstGeom>
        </p:spPr>
        <p:txBody>
          <a:bodyPr lIns="121917" tIns="60958" rIns="121917" bIns="60958"/>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521" y="1600572"/>
            <a:ext cx="10971372" cy="4527011"/>
          </a:xfrm>
          <a:prstGeom prst="rect">
            <a:avLst/>
          </a:prstGeom>
        </p:spPr>
        <p:txBody>
          <a:bodyPr vert="eaVert" lIns="121917" tIns="60958" rIns="121917" bIns="60958"/>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609521" y="6357823"/>
            <a:ext cx="2844430" cy="366267"/>
          </a:xfrm>
          <a:prstGeom prst="rect">
            <a:avLst/>
          </a:prstGeom>
        </p:spPr>
        <p:txBody>
          <a:bodyPr lIns="121917" tIns="60958" rIns="121917" bIns="60958"/>
          <a:lstStyle>
            <a:lvl1pPr eaLnBrk="1" fontAlgn="auto" hangingPunct="1">
              <a:spcBef>
                <a:spcPts val="0"/>
              </a:spcBef>
              <a:spcAft>
                <a:spcPts val="0"/>
              </a:spcAft>
              <a:defRPr>
                <a:latin typeface="+mn-lt"/>
                <a:ea typeface="+mn-ea"/>
              </a:defRPr>
            </a:lvl1pPr>
          </a:lstStyle>
          <a:p>
            <a:pPr>
              <a:defRPr/>
            </a:pPr>
            <a:fld id="{536C1D42-94CB-43E0-BCED-49E030A0DADB}" type="datetimeFigureOut">
              <a:rPr lang="zh-CN" altLang="en-US"/>
            </a:fld>
            <a:endParaRPr lang="zh-CN" altLang="en-US"/>
          </a:p>
        </p:txBody>
      </p:sp>
      <p:sp>
        <p:nvSpPr>
          <p:cNvPr id="5" name="页脚占位符 4"/>
          <p:cNvSpPr>
            <a:spLocks noGrp="1"/>
          </p:cNvSpPr>
          <p:nvPr>
            <p:ph type="ftr" sz="quarter" idx="11"/>
          </p:nvPr>
        </p:nvSpPr>
        <p:spPr>
          <a:xfrm>
            <a:off x="4165058" y="6357823"/>
            <a:ext cx="3860297" cy="366267"/>
          </a:xfrm>
          <a:prstGeom prst="rect">
            <a:avLst/>
          </a:prstGeom>
        </p:spPr>
        <p:txBody>
          <a:bodyPr lIns="121917" tIns="60958" rIns="121917" bIns="60958"/>
          <a:lstStyle>
            <a:lvl1pPr eaLnBrk="1" fontAlgn="auto" hangingPunct="1">
              <a:spcBef>
                <a:spcPts val="0"/>
              </a:spcBef>
              <a:spcAft>
                <a:spcPts val="0"/>
              </a:spcAft>
              <a:defRPr>
                <a:latin typeface="+mn-lt"/>
                <a:ea typeface="+mn-ea"/>
              </a:defRPr>
            </a:lvl1pPr>
          </a:lstStyle>
          <a:p>
            <a:pPr>
              <a:defRPr/>
            </a:pPr>
            <a:endParaRPr lang="zh-CN" altLang="en-US"/>
          </a:p>
        </p:txBody>
      </p:sp>
      <p:sp>
        <p:nvSpPr>
          <p:cNvPr id="6" name="灯片编号占位符 5"/>
          <p:cNvSpPr>
            <a:spLocks noGrp="1"/>
          </p:cNvSpPr>
          <p:nvPr>
            <p:ph type="sldNum" sz="quarter" idx="12"/>
          </p:nvPr>
        </p:nvSpPr>
        <p:spPr>
          <a:xfrm>
            <a:off x="8736463" y="6357823"/>
            <a:ext cx="2844430" cy="366267"/>
          </a:xfrm>
          <a:prstGeom prst="rect">
            <a:avLst/>
          </a:prstGeom>
        </p:spPr>
        <p:txBody>
          <a:bodyPr lIns="121917" tIns="60958" rIns="121917" bIns="60958"/>
          <a:lstStyle>
            <a:lvl1pPr eaLnBrk="1" fontAlgn="auto" hangingPunct="1">
              <a:spcBef>
                <a:spcPts val="0"/>
              </a:spcBef>
              <a:spcAft>
                <a:spcPts val="0"/>
              </a:spcAft>
              <a:defRPr>
                <a:latin typeface="+mn-lt"/>
                <a:ea typeface="+mn-ea"/>
              </a:defRPr>
            </a:lvl1pPr>
          </a:lstStyle>
          <a:p>
            <a:pPr>
              <a:defRPr/>
            </a:pPr>
            <a:fld id="{4EADC77A-F12D-4ADF-A186-3C0F971214F7}"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8049" y="274702"/>
            <a:ext cx="2742843" cy="5852880"/>
          </a:xfrm>
          <a:prstGeom prst="rect">
            <a:avLst/>
          </a:prstGeom>
        </p:spPr>
        <p:txBody>
          <a:bodyPr vert="eaVert" lIns="121917" tIns="60958" rIns="121917" bIns="60958"/>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521" y="274702"/>
            <a:ext cx="8025355" cy="5852880"/>
          </a:xfrm>
          <a:prstGeom prst="rect">
            <a:avLst/>
          </a:prstGeom>
        </p:spPr>
        <p:txBody>
          <a:bodyPr vert="eaVert" lIns="121917" tIns="60958" rIns="121917" bIns="60958"/>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609521" y="6357823"/>
            <a:ext cx="2844430" cy="366267"/>
          </a:xfrm>
          <a:prstGeom prst="rect">
            <a:avLst/>
          </a:prstGeom>
        </p:spPr>
        <p:txBody>
          <a:bodyPr lIns="121917" tIns="60958" rIns="121917" bIns="60958"/>
          <a:lstStyle>
            <a:lvl1pPr eaLnBrk="1" fontAlgn="auto" hangingPunct="1">
              <a:spcBef>
                <a:spcPts val="0"/>
              </a:spcBef>
              <a:spcAft>
                <a:spcPts val="0"/>
              </a:spcAft>
              <a:defRPr>
                <a:latin typeface="+mn-lt"/>
                <a:ea typeface="+mn-ea"/>
              </a:defRPr>
            </a:lvl1pPr>
          </a:lstStyle>
          <a:p>
            <a:pPr>
              <a:defRPr/>
            </a:pPr>
            <a:fld id="{9C21BA69-E2C2-46C9-9FF1-B7591C4556AF}" type="datetimeFigureOut">
              <a:rPr lang="zh-CN" altLang="en-US"/>
            </a:fld>
            <a:endParaRPr lang="zh-CN" altLang="en-US"/>
          </a:p>
        </p:txBody>
      </p:sp>
      <p:sp>
        <p:nvSpPr>
          <p:cNvPr id="5" name="页脚占位符 4"/>
          <p:cNvSpPr>
            <a:spLocks noGrp="1"/>
          </p:cNvSpPr>
          <p:nvPr>
            <p:ph type="ftr" sz="quarter" idx="11"/>
          </p:nvPr>
        </p:nvSpPr>
        <p:spPr>
          <a:xfrm>
            <a:off x="4165058" y="6357823"/>
            <a:ext cx="3860297" cy="366267"/>
          </a:xfrm>
          <a:prstGeom prst="rect">
            <a:avLst/>
          </a:prstGeom>
        </p:spPr>
        <p:txBody>
          <a:bodyPr lIns="121917" tIns="60958" rIns="121917" bIns="60958"/>
          <a:lstStyle>
            <a:lvl1pPr eaLnBrk="1" fontAlgn="auto" hangingPunct="1">
              <a:spcBef>
                <a:spcPts val="0"/>
              </a:spcBef>
              <a:spcAft>
                <a:spcPts val="0"/>
              </a:spcAft>
              <a:defRPr>
                <a:latin typeface="+mn-lt"/>
                <a:ea typeface="+mn-ea"/>
              </a:defRPr>
            </a:lvl1pPr>
          </a:lstStyle>
          <a:p>
            <a:pPr>
              <a:defRPr/>
            </a:pPr>
            <a:endParaRPr lang="zh-CN" altLang="en-US"/>
          </a:p>
        </p:txBody>
      </p:sp>
      <p:sp>
        <p:nvSpPr>
          <p:cNvPr id="6" name="灯片编号占位符 5"/>
          <p:cNvSpPr>
            <a:spLocks noGrp="1"/>
          </p:cNvSpPr>
          <p:nvPr>
            <p:ph type="sldNum" sz="quarter" idx="12"/>
          </p:nvPr>
        </p:nvSpPr>
        <p:spPr>
          <a:xfrm>
            <a:off x="8736463" y="6357823"/>
            <a:ext cx="2844430" cy="366267"/>
          </a:xfrm>
          <a:prstGeom prst="rect">
            <a:avLst/>
          </a:prstGeom>
        </p:spPr>
        <p:txBody>
          <a:bodyPr lIns="121917" tIns="60958" rIns="121917" bIns="60958"/>
          <a:lstStyle>
            <a:lvl1pPr eaLnBrk="1" fontAlgn="auto" hangingPunct="1">
              <a:spcBef>
                <a:spcPts val="0"/>
              </a:spcBef>
              <a:spcAft>
                <a:spcPts val="0"/>
              </a:spcAft>
              <a:defRPr>
                <a:latin typeface="+mn-lt"/>
                <a:ea typeface="+mn-ea"/>
              </a:defRPr>
            </a:lvl1pPr>
          </a:lstStyle>
          <a:p>
            <a:pPr>
              <a:defRPr/>
            </a:pPr>
            <a:fld id="{CCA24087-47CA-4D7B-A608-8EB02B1F4241}"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bg>
      <p:bgPr>
        <a:solidFill>
          <a:srgbClr val="022838"/>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702"/>
            <a:ext cx="10971372" cy="1143265"/>
          </a:xfrm>
          <a:prstGeom prst="rect">
            <a:avLst/>
          </a:prstGeom>
        </p:spPr>
        <p:txBody>
          <a:bodyPr lIns="121917" tIns="60958" rIns="121917" bIns="60958"/>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521" y="1600572"/>
            <a:ext cx="5384099" cy="4527011"/>
          </a:xfrm>
          <a:prstGeom prst="rect">
            <a:avLst/>
          </a:prstGeom>
        </p:spPr>
        <p:txBody>
          <a:bodyPr lIns="121917" tIns="60958" rIns="121917" bIns="60958"/>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96793" y="1600572"/>
            <a:ext cx="5384099" cy="4527011"/>
          </a:xfrm>
          <a:prstGeom prst="rect">
            <a:avLst/>
          </a:prstGeom>
        </p:spPr>
        <p:txBody>
          <a:bodyPr lIns="121917" tIns="60958" rIns="121917" bIns="60958"/>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a:xfrm>
            <a:off x="609521" y="6357823"/>
            <a:ext cx="2844430" cy="366267"/>
          </a:xfrm>
          <a:prstGeom prst="rect">
            <a:avLst/>
          </a:prstGeom>
        </p:spPr>
        <p:txBody>
          <a:bodyPr lIns="121917" tIns="60958" rIns="121917" bIns="60958"/>
          <a:lstStyle>
            <a:lvl1pPr eaLnBrk="1" fontAlgn="auto" hangingPunct="1">
              <a:spcBef>
                <a:spcPts val="0"/>
              </a:spcBef>
              <a:spcAft>
                <a:spcPts val="0"/>
              </a:spcAft>
              <a:defRPr>
                <a:latin typeface="+mn-lt"/>
                <a:ea typeface="+mn-ea"/>
              </a:defRPr>
            </a:lvl1pPr>
          </a:lstStyle>
          <a:p>
            <a:pPr>
              <a:defRPr/>
            </a:pPr>
            <a:fld id="{1987E9AA-40E9-4147-A6F6-4AC1BDDCF4ED}" type="datetimeFigureOut">
              <a:rPr lang="zh-CN" altLang="en-US"/>
            </a:fld>
            <a:endParaRPr lang="zh-CN" altLang="en-US"/>
          </a:p>
        </p:txBody>
      </p:sp>
      <p:sp>
        <p:nvSpPr>
          <p:cNvPr id="6" name="页脚占位符 5"/>
          <p:cNvSpPr>
            <a:spLocks noGrp="1"/>
          </p:cNvSpPr>
          <p:nvPr>
            <p:ph type="ftr" sz="quarter" idx="11"/>
          </p:nvPr>
        </p:nvSpPr>
        <p:spPr>
          <a:xfrm>
            <a:off x="4165058" y="6357823"/>
            <a:ext cx="3860297" cy="366267"/>
          </a:xfrm>
          <a:prstGeom prst="rect">
            <a:avLst/>
          </a:prstGeom>
        </p:spPr>
        <p:txBody>
          <a:bodyPr lIns="121917" tIns="60958" rIns="121917" bIns="60958"/>
          <a:lstStyle>
            <a:lvl1pPr eaLnBrk="1" fontAlgn="auto" hangingPunct="1">
              <a:spcBef>
                <a:spcPts val="0"/>
              </a:spcBef>
              <a:spcAft>
                <a:spcPts val="0"/>
              </a:spcAft>
              <a:defRPr>
                <a:latin typeface="+mn-lt"/>
                <a:ea typeface="+mn-ea"/>
              </a:defRPr>
            </a:lvl1pPr>
          </a:lstStyle>
          <a:p>
            <a:pPr>
              <a:defRPr/>
            </a:pPr>
            <a:endParaRPr lang="zh-CN" altLang="en-US"/>
          </a:p>
        </p:txBody>
      </p:sp>
      <p:sp>
        <p:nvSpPr>
          <p:cNvPr id="7" name="灯片编号占位符 6"/>
          <p:cNvSpPr>
            <a:spLocks noGrp="1"/>
          </p:cNvSpPr>
          <p:nvPr>
            <p:ph type="sldNum" sz="quarter" idx="12"/>
          </p:nvPr>
        </p:nvSpPr>
        <p:spPr>
          <a:xfrm>
            <a:off x="8736463" y="6357823"/>
            <a:ext cx="2844430" cy="366267"/>
          </a:xfrm>
          <a:prstGeom prst="rect">
            <a:avLst/>
          </a:prstGeom>
        </p:spPr>
        <p:txBody>
          <a:bodyPr lIns="121917" tIns="60958" rIns="121917" bIns="60958"/>
          <a:lstStyle>
            <a:lvl1pPr eaLnBrk="1" fontAlgn="auto" hangingPunct="1">
              <a:spcBef>
                <a:spcPts val="0"/>
              </a:spcBef>
              <a:spcAft>
                <a:spcPts val="0"/>
              </a:spcAft>
              <a:defRPr>
                <a:latin typeface="+mn-lt"/>
                <a:ea typeface="+mn-ea"/>
              </a:defRPr>
            </a:lvl1pPr>
          </a:lstStyle>
          <a:p>
            <a:pPr>
              <a:defRPr/>
            </a:pPr>
            <a:fld id="{90638F1E-22C3-4941-9A9F-B049A79A2F30}"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702"/>
            <a:ext cx="10971372" cy="1143265"/>
          </a:xfrm>
          <a:prstGeom prst="rect">
            <a:avLst/>
          </a:prstGeom>
        </p:spPr>
        <p:txBody>
          <a:bodyPr lIns="121917" tIns="60958" rIns="121917" bIns="60958"/>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521" y="1535469"/>
            <a:ext cx="5386216" cy="639911"/>
          </a:xfrm>
          <a:prstGeom prst="rect">
            <a:avLst/>
          </a:prstGeom>
        </p:spPr>
        <p:txBody>
          <a:bodyPr lIns="121917" tIns="60958" rIns="121917" bIns="60958" anchor="b"/>
          <a:lstStyle>
            <a:lvl1pPr marL="0" indent="0">
              <a:buNone/>
              <a:defRPr sz="3200" b="1"/>
            </a:lvl1pPr>
            <a:lvl2pPr marL="609600" indent="0">
              <a:buNone/>
              <a:defRPr sz="2700" b="1"/>
            </a:lvl2pPr>
            <a:lvl3pPr marL="1219200" indent="0">
              <a:buNone/>
              <a:defRPr sz="2400" b="1"/>
            </a:lvl3pPr>
            <a:lvl4pPr marL="1828800" indent="0">
              <a:buNone/>
              <a:defRPr sz="2100" b="1"/>
            </a:lvl4pPr>
            <a:lvl5pPr marL="2438400" indent="0">
              <a:buNone/>
              <a:defRPr sz="2100" b="1"/>
            </a:lvl5pPr>
            <a:lvl6pPr marL="3048000" indent="0">
              <a:buNone/>
              <a:defRPr sz="2100" b="1"/>
            </a:lvl6pPr>
            <a:lvl7pPr marL="3657600" indent="0">
              <a:buNone/>
              <a:defRPr sz="2100" b="1"/>
            </a:lvl7pPr>
            <a:lvl8pPr marL="4267200" indent="0">
              <a:buNone/>
              <a:defRPr sz="2100" b="1"/>
            </a:lvl8pPr>
            <a:lvl9pPr marL="4876800" indent="0">
              <a:buNone/>
              <a:defRPr sz="21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09521" y="2175378"/>
            <a:ext cx="5386216" cy="3952203"/>
          </a:xfrm>
          <a:prstGeom prst="rect">
            <a:avLst/>
          </a:prstGeom>
        </p:spPr>
        <p:txBody>
          <a:bodyPr lIns="121917" tIns="60958" rIns="121917" bIns="60958"/>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92562" y="1535469"/>
            <a:ext cx="5388332" cy="639911"/>
          </a:xfrm>
          <a:prstGeom prst="rect">
            <a:avLst/>
          </a:prstGeom>
        </p:spPr>
        <p:txBody>
          <a:bodyPr lIns="121917" tIns="60958" rIns="121917" bIns="60958" anchor="b"/>
          <a:lstStyle>
            <a:lvl1pPr marL="0" indent="0">
              <a:buNone/>
              <a:defRPr sz="3200" b="1"/>
            </a:lvl1pPr>
            <a:lvl2pPr marL="609600" indent="0">
              <a:buNone/>
              <a:defRPr sz="2700" b="1"/>
            </a:lvl2pPr>
            <a:lvl3pPr marL="1219200" indent="0">
              <a:buNone/>
              <a:defRPr sz="2400" b="1"/>
            </a:lvl3pPr>
            <a:lvl4pPr marL="1828800" indent="0">
              <a:buNone/>
              <a:defRPr sz="2100" b="1"/>
            </a:lvl4pPr>
            <a:lvl5pPr marL="2438400" indent="0">
              <a:buNone/>
              <a:defRPr sz="2100" b="1"/>
            </a:lvl5pPr>
            <a:lvl6pPr marL="3048000" indent="0">
              <a:buNone/>
              <a:defRPr sz="2100" b="1"/>
            </a:lvl6pPr>
            <a:lvl7pPr marL="3657600" indent="0">
              <a:buNone/>
              <a:defRPr sz="2100" b="1"/>
            </a:lvl7pPr>
            <a:lvl8pPr marL="4267200" indent="0">
              <a:buNone/>
              <a:defRPr sz="2100" b="1"/>
            </a:lvl8pPr>
            <a:lvl9pPr marL="4876800" indent="0">
              <a:buNone/>
              <a:defRPr sz="21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92562" y="2175378"/>
            <a:ext cx="5388332" cy="3952203"/>
          </a:xfrm>
          <a:prstGeom prst="rect">
            <a:avLst/>
          </a:prstGeom>
        </p:spPr>
        <p:txBody>
          <a:bodyPr lIns="121917" tIns="60958" rIns="121917" bIns="60958"/>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a:xfrm>
            <a:off x="609521" y="6357823"/>
            <a:ext cx="2844430" cy="366267"/>
          </a:xfrm>
          <a:prstGeom prst="rect">
            <a:avLst/>
          </a:prstGeom>
        </p:spPr>
        <p:txBody>
          <a:bodyPr lIns="121917" tIns="60958" rIns="121917" bIns="60958"/>
          <a:lstStyle>
            <a:lvl1pPr eaLnBrk="1" fontAlgn="auto" hangingPunct="1">
              <a:spcBef>
                <a:spcPts val="0"/>
              </a:spcBef>
              <a:spcAft>
                <a:spcPts val="0"/>
              </a:spcAft>
              <a:defRPr>
                <a:latin typeface="+mn-lt"/>
                <a:ea typeface="+mn-ea"/>
              </a:defRPr>
            </a:lvl1pPr>
          </a:lstStyle>
          <a:p>
            <a:pPr>
              <a:defRPr/>
            </a:pPr>
            <a:fld id="{C50FBEC9-7B56-45AB-91CD-DDCED57A5657}" type="datetimeFigureOut">
              <a:rPr lang="zh-CN" altLang="en-US"/>
            </a:fld>
            <a:endParaRPr lang="zh-CN" altLang="en-US"/>
          </a:p>
        </p:txBody>
      </p:sp>
      <p:sp>
        <p:nvSpPr>
          <p:cNvPr id="8" name="页脚占位符 7"/>
          <p:cNvSpPr>
            <a:spLocks noGrp="1"/>
          </p:cNvSpPr>
          <p:nvPr>
            <p:ph type="ftr" sz="quarter" idx="11"/>
          </p:nvPr>
        </p:nvSpPr>
        <p:spPr>
          <a:xfrm>
            <a:off x="4165058" y="6357823"/>
            <a:ext cx="3860297" cy="366267"/>
          </a:xfrm>
          <a:prstGeom prst="rect">
            <a:avLst/>
          </a:prstGeom>
        </p:spPr>
        <p:txBody>
          <a:bodyPr lIns="121917" tIns="60958" rIns="121917" bIns="60958"/>
          <a:lstStyle>
            <a:lvl1pPr eaLnBrk="1" fontAlgn="auto" hangingPunct="1">
              <a:spcBef>
                <a:spcPts val="0"/>
              </a:spcBef>
              <a:spcAft>
                <a:spcPts val="0"/>
              </a:spcAft>
              <a:defRPr>
                <a:latin typeface="+mn-lt"/>
                <a:ea typeface="+mn-ea"/>
              </a:defRPr>
            </a:lvl1pPr>
          </a:lstStyle>
          <a:p>
            <a:pPr>
              <a:defRPr/>
            </a:pPr>
            <a:endParaRPr lang="zh-CN" altLang="en-US"/>
          </a:p>
        </p:txBody>
      </p:sp>
      <p:sp>
        <p:nvSpPr>
          <p:cNvPr id="9" name="灯片编号占位符 8"/>
          <p:cNvSpPr>
            <a:spLocks noGrp="1"/>
          </p:cNvSpPr>
          <p:nvPr>
            <p:ph type="sldNum" sz="quarter" idx="12"/>
          </p:nvPr>
        </p:nvSpPr>
        <p:spPr>
          <a:xfrm>
            <a:off x="8736463" y="6357823"/>
            <a:ext cx="2844430" cy="366267"/>
          </a:xfrm>
          <a:prstGeom prst="rect">
            <a:avLst/>
          </a:prstGeom>
        </p:spPr>
        <p:txBody>
          <a:bodyPr lIns="121917" tIns="60958" rIns="121917" bIns="60958"/>
          <a:lstStyle>
            <a:lvl1pPr eaLnBrk="1" fontAlgn="auto" hangingPunct="1">
              <a:spcBef>
                <a:spcPts val="0"/>
              </a:spcBef>
              <a:spcAft>
                <a:spcPts val="0"/>
              </a:spcAft>
              <a:defRPr>
                <a:latin typeface="+mn-lt"/>
                <a:ea typeface="+mn-ea"/>
              </a:defRPr>
            </a:lvl1pPr>
          </a:lstStyle>
          <a:p>
            <a:pPr>
              <a:defRPr/>
            </a:pPr>
            <a:fld id="{D9506706-76C2-406A-AD4A-6E1F9C540517}"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702"/>
            <a:ext cx="10971372" cy="1143265"/>
          </a:xfrm>
          <a:prstGeom prst="rect">
            <a:avLst/>
          </a:prstGeom>
        </p:spPr>
        <p:txBody>
          <a:bodyPr lIns="121917" tIns="60958" rIns="121917" bIns="60958"/>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09521" y="6357823"/>
            <a:ext cx="2844430" cy="366267"/>
          </a:xfrm>
          <a:prstGeom prst="rect">
            <a:avLst/>
          </a:prstGeom>
        </p:spPr>
        <p:txBody>
          <a:bodyPr lIns="121917" tIns="60958" rIns="121917" bIns="60958"/>
          <a:lstStyle>
            <a:lvl1pPr eaLnBrk="1" fontAlgn="auto" hangingPunct="1">
              <a:spcBef>
                <a:spcPts val="0"/>
              </a:spcBef>
              <a:spcAft>
                <a:spcPts val="0"/>
              </a:spcAft>
              <a:defRPr>
                <a:latin typeface="+mn-lt"/>
                <a:ea typeface="+mn-ea"/>
              </a:defRPr>
            </a:lvl1pPr>
          </a:lstStyle>
          <a:p>
            <a:pPr>
              <a:defRPr/>
            </a:pPr>
            <a:fld id="{ADF7166A-B836-4358-A580-5C6F71409A0E}" type="datetimeFigureOut">
              <a:rPr lang="zh-CN" altLang="en-US"/>
            </a:fld>
            <a:endParaRPr lang="zh-CN" altLang="en-US"/>
          </a:p>
        </p:txBody>
      </p:sp>
      <p:sp>
        <p:nvSpPr>
          <p:cNvPr id="4" name="页脚占位符 3"/>
          <p:cNvSpPr>
            <a:spLocks noGrp="1"/>
          </p:cNvSpPr>
          <p:nvPr>
            <p:ph type="ftr" sz="quarter" idx="11"/>
          </p:nvPr>
        </p:nvSpPr>
        <p:spPr>
          <a:xfrm>
            <a:off x="4165058" y="6357823"/>
            <a:ext cx="3860297" cy="366267"/>
          </a:xfrm>
          <a:prstGeom prst="rect">
            <a:avLst/>
          </a:prstGeom>
        </p:spPr>
        <p:txBody>
          <a:bodyPr lIns="121917" tIns="60958" rIns="121917" bIns="60958"/>
          <a:lstStyle>
            <a:lvl1pPr eaLnBrk="1" fontAlgn="auto" hangingPunct="1">
              <a:spcBef>
                <a:spcPts val="0"/>
              </a:spcBef>
              <a:spcAft>
                <a:spcPts val="0"/>
              </a:spcAft>
              <a:defRPr>
                <a:latin typeface="+mn-lt"/>
                <a:ea typeface="+mn-ea"/>
              </a:defRPr>
            </a:lvl1pPr>
          </a:lstStyle>
          <a:p>
            <a:pPr>
              <a:defRPr/>
            </a:pPr>
            <a:endParaRPr lang="zh-CN" altLang="en-US"/>
          </a:p>
        </p:txBody>
      </p:sp>
      <p:sp>
        <p:nvSpPr>
          <p:cNvPr id="5" name="灯片编号占位符 4"/>
          <p:cNvSpPr>
            <a:spLocks noGrp="1"/>
          </p:cNvSpPr>
          <p:nvPr>
            <p:ph type="sldNum" sz="quarter" idx="12"/>
          </p:nvPr>
        </p:nvSpPr>
        <p:spPr>
          <a:xfrm>
            <a:off x="8736463" y="6357823"/>
            <a:ext cx="2844430" cy="366267"/>
          </a:xfrm>
          <a:prstGeom prst="rect">
            <a:avLst/>
          </a:prstGeom>
        </p:spPr>
        <p:txBody>
          <a:bodyPr lIns="121917" tIns="60958" rIns="121917" bIns="60958"/>
          <a:lstStyle>
            <a:lvl1pPr eaLnBrk="1" fontAlgn="auto" hangingPunct="1">
              <a:spcBef>
                <a:spcPts val="0"/>
              </a:spcBef>
              <a:spcAft>
                <a:spcPts val="0"/>
              </a:spcAft>
              <a:defRPr>
                <a:latin typeface="+mn-lt"/>
                <a:ea typeface="+mn-ea"/>
              </a:defRPr>
            </a:lvl1pPr>
          </a:lstStyle>
          <a:p>
            <a:pPr>
              <a:defRPr/>
            </a:pPr>
            <a:fld id="{04228EF6-8EE5-4CB2-BFED-2FD908A2E5D3}"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image" Target="../media/image1.png"/><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C:\Users\Administrator\Desktop\图片1.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3175" y="0"/>
            <a:ext cx="12193588" cy="685800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txStyles>
    <p:titleStyle>
      <a:lvl1pPr algn="ctr" rtl="0" eaLnBrk="0" fontAlgn="base" hangingPunct="0">
        <a:spcBef>
          <a:spcPct val="0"/>
        </a:spcBef>
        <a:spcAft>
          <a:spcPct val="0"/>
        </a:spcAft>
        <a:defRPr sz="5900" kern="1200">
          <a:solidFill>
            <a:schemeClr val="tx1"/>
          </a:solidFill>
          <a:latin typeface="+mj-lt"/>
          <a:ea typeface="+mj-ea"/>
          <a:cs typeface="+mj-cs"/>
        </a:defRPr>
      </a:lvl1pPr>
      <a:lvl2pPr algn="ctr" rtl="0" eaLnBrk="0" fontAlgn="base" hangingPunct="0">
        <a:spcBef>
          <a:spcPct val="0"/>
        </a:spcBef>
        <a:spcAft>
          <a:spcPct val="0"/>
        </a:spcAft>
        <a:defRPr sz="59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59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59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5900">
          <a:solidFill>
            <a:schemeClr val="tx1"/>
          </a:solidFill>
          <a:latin typeface="Calibri" panose="020F0502020204030204" pitchFamily="34" charset="0"/>
          <a:ea typeface="宋体" panose="02010600030101010101" pitchFamily="2" charset="-122"/>
        </a:defRPr>
      </a:lvl5pPr>
      <a:lvl6pPr marL="609600" algn="ctr" rtl="0" fontAlgn="base">
        <a:spcBef>
          <a:spcPct val="0"/>
        </a:spcBef>
        <a:spcAft>
          <a:spcPct val="0"/>
        </a:spcAft>
        <a:defRPr sz="5900">
          <a:solidFill>
            <a:schemeClr val="tx1"/>
          </a:solidFill>
          <a:latin typeface="Calibri" panose="020F0502020204030204" pitchFamily="34" charset="0"/>
          <a:ea typeface="宋体" panose="02010600030101010101" pitchFamily="2" charset="-122"/>
        </a:defRPr>
      </a:lvl6pPr>
      <a:lvl7pPr marL="1219200" algn="ctr" rtl="0" fontAlgn="base">
        <a:spcBef>
          <a:spcPct val="0"/>
        </a:spcBef>
        <a:spcAft>
          <a:spcPct val="0"/>
        </a:spcAft>
        <a:defRPr sz="5900">
          <a:solidFill>
            <a:schemeClr val="tx1"/>
          </a:solidFill>
          <a:latin typeface="Calibri" panose="020F0502020204030204" pitchFamily="34" charset="0"/>
          <a:ea typeface="宋体" panose="02010600030101010101" pitchFamily="2" charset="-122"/>
        </a:defRPr>
      </a:lvl7pPr>
      <a:lvl8pPr marL="1828800" algn="ctr" rtl="0" fontAlgn="base">
        <a:spcBef>
          <a:spcPct val="0"/>
        </a:spcBef>
        <a:spcAft>
          <a:spcPct val="0"/>
        </a:spcAft>
        <a:defRPr sz="5900">
          <a:solidFill>
            <a:schemeClr val="tx1"/>
          </a:solidFill>
          <a:latin typeface="Calibri" panose="020F0502020204030204" pitchFamily="34" charset="0"/>
          <a:ea typeface="宋体" panose="02010600030101010101" pitchFamily="2" charset="-122"/>
        </a:defRPr>
      </a:lvl8pPr>
      <a:lvl9pPr marL="2438400" algn="ctr" rtl="0" fontAlgn="base">
        <a:spcBef>
          <a:spcPct val="0"/>
        </a:spcBef>
        <a:spcAft>
          <a:spcPct val="0"/>
        </a:spcAft>
        <a:defRPr sz="5900">
          <a:solidFill>
            <a:schemeClr val="tx1"/>
          </a:solidFill>
          <a:latin typeface="Calibri" panose="020F0502020204030204" pitchFamily="34" charset="0"/>
          <a:ea typeface="宋体" panose="02010600030101010101" pitchFamily="2" charset="-122"/>
        </a:defRPr>
      </a:lvl9pPr>
    </p:titleStyle>
    <p:bodyStyle>
      <a:lvl1pPr marL="457200" indent="-457200" algn="l" rtl="0" eaLnBrk="0" fontAlgn="base" hangingPunct="0">
        <a:spcBef>
          <a:spcPct val="20000"/>
        </a:spcBef>
        <a:spcAft>
          <a:spcPct val="0"/>
        </a:spcAft>
        <a:buFont typeface="Arial" panose="020B0604020202020204" pitchFamily="34" charset="0"/>
        <a:buChar char="•"/>
        <a:defRPr sz="4300" kern="1200">
          <a:solidFill>
            <a:schemeClr val="tx1"/>
          </a:solidFill>
          <a:latin typeface="+mn-lt"/>
          <a:ea typeface="+mn-ea"/>
          <a:cs typeface="+mn-cs"/>
        </a:defRPr>
      </a:lvl1pPr>
      <a:lvl2pPr marL="990600" indent="-381000" algn="l" rtl="0" eaLnBrk="0" fontAlgn="base" hangingPunct="0">
        <a:spcBef>
          <a:spcPct val="20000"/>
        </a:spcBef>
        <a:spcAft>
          <a:spcPct val="0"/>
        </a:spcAft>
        <a:buFont typeface="Arial" panose="020B0604020202020204" pitchFamily="34" charset="0"/>
        <a:buChar char="–"/>
        <a:defRPr sz="3700" kern="1200">
          <a:solidFill>
            <a:schemeClr val="tx1"/>
          </a:solidFill>
          <a:latin typeface="+mn-lt"/>
          <a:ea typeface="+mn-ea"/>
          <a:cs typeface="+mn-cs"/>
        </a:defRPr>
      </a:lvl2pPr>
      <a:lvl3pPr marL="1524000" indent="-3048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mn-ea"/>
          <a:cs typeface="+mn-cs"/>
        </a:defRPr>
      </a:lvl4pPr>
      <a:lvl5pPr marL="2743200" indent="-304800" algn="l"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3.xml"/><Relationship Id="rId3"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media/media1.mp3"/></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13.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2.xml"/><Relationship Id="rId3" Type="http://schemas.openxmlformats.org/officeDocument/2006/relationships/image" Target="../media/image16.png"/><Relationship Id="rId2" Type="http://schemas.microsoft.com/office/2007/relationships/hdphoto" Target="../media/hdphoto1.wdp"/><Relationship Id="rId1"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2.xml"/><Relationship Id="rId2" Type="http://schemas.openxmlformats.org/officeDocument/2006/relationships/hyperlink" Target="http://www.alipay.com/" TargetMode="External"/><Relationship Id="rId1" Type="http://schemas.openxmlformats.org/officeDocument/2006/relationships/hyperlink" Target="http://www.csls.cdb.com.cn/"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1.xml"/><Relationship Id="rId5" Type="http://schemas.openxmlformats.org/officeDocument/2006/relationships/slide" Target="slide45.xml"/><Relationship Id="rId4" Type="http://schemas.openxmlformats.org/officeDocument/2006/relationships/slide" Target="slide23.xml"/><Relationship Id="rId3" Type="http://schemas.openxmlformats.org/officeDocument/2006/relationships/slide" Target="slide12.xml"/><Relationship Id="rId2" Type="http://schemas.openxmlformats.org/officeDocument/2006/relationships/slide" Target="slide7.xml"/><Relationship Id="rId1"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image" Target="../media/image1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23.xml"/><Relationship Id="rId7"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2.xml"/><Relationship Id="rId2" Type="http://schemas.openxmlformats.org/officeDocument/2006/relationships/themeOverride" Target="../theme/themeOverride1.xml"/><Relationship Id="rId1"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image" Target="../media/image38.png"/></Relationships>
</file>

<file path=ppt/slides/_rels/slide45.xml.rels><?xml version="1.0" encoding="UTF-8" standalone="yes"?>
<Relationships xmlns="http://schemas.openxmlformats.org/package/2006/relationships"><Relationship Id="rId4" Type="http://schemas.openxmlformats.org/officeDocument/2006/relationships/notesSlide" Target="../notesSlides/notesSlide44.xml"/><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image" Target="../media/image39.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4" Type="http://schemas.openxmlformats.org/officeDocument/2006/relationships/notesSlide" Target="../notesSlides/notesSlide47.xml"/><Relationship Id="rId3" Type="http://schemas.openxmlformats.org/officeDocument/2006/relationships/slideLayout" Target="../slideLayouts/slideLayout2.xml"/><Relationship Id="rId2" Type="http://schemas.openxmlformats.org/officeDocument/2006/relationships/image" Target="../media/image41.png"/><Relationship Id="rId1" Type="http://schemas.openxmlformats.org/officeDocument/2006/relationships/image" Target="../media/image40.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50.xml.rels><?xml version="1.0" encoding="UTF-8" standalone="yes"?>
<Relationships xmlns="http://schemas.openxmlformats.org/package/2006/relationships"><Relationship Id="rId4" Type="http://schemas.openxmlformats.org/officeDocument/2006/relationships/notesSlide" Target="../notesSlides/notesSlide49.xml"/><Relationship Id="rId3" Type="http://schemas.openxmlformats.org/officeDocument/2006/relationships/slideLayout" Target="../slideLayouts/slideLayout2.xml"/><Relationship Id="rId2" Type="http://schemas.microsoft.com/office/2007/relationships/hdphoto" Target="../media/hdphoto2.wdp"/><Relationship Id="rId1" Type="http://schemas.openxmlformats.org/officeDocument/2006/relationships/image" Target="../media/image42.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image" Target="../media/image43.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image" Target="../media/image44.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image" Target="../media/image45.png"/></Relationships>
</file>

<file path=ppt/slides/_rels/slide56.xml.rels><?xml version="1.0" encoding="UTF-8" standalone="yes"?>
<Relationships xmlns="http://schemas.openxmlformats.org/package/2006/relationships"><Relationship Id="rId4" Type="http://schemas.openxmlformats.org/officeDocument/2006/relationships/notesSlide" Target="../notesSlides/notesSlide55.xml"/><Relationship Id="rId3" Type="http://schemas.openxmlformats.org/officeDocument/2006/relationships/slideLayout" Target="../slideLayouts/slideLayout2.xml"/><Relationship Id="rId2" Type="http://schemas.openxmlformats.org/officeDocument/2006/relationships/image" Target="../media/image47.jpeg"/><Relationship Id="rId1" Type="http://schemas.openxmlformats.org/officeDocument/2006/relationships/image" Target="../media/image46.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image" Target="../media/image48.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image" Target="../media/image49.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1.xml"/><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6" name="Freeform 23"/>
          <p:cNvSpPr>
            <a:spLocks noEditPoints="1"/>
          </p:cNvSpPr>
          <p:nvPr/>
        </p:nvSpPr>
        <p:spPr bwMode="auto">
          <a:xfrm>
            <a:off x="3382362" y="722777"/>
            <a:ext cx="5419340" cy="5418270"/>
          </a:xfrm>
          <a:custGeom>
            <a:avLst/>
            <a:gdLst>
              <a:gd name="T0" fmla="*/ 649 w 755"/>
              <a:gd name="T1" fmla="*/ 221 h 754"/>
              <a:gd name="T2" fmla="*/ 644 w 755"/>
              <a:gd name="T3" fmla="*/ 215 h 754"/>
              <a:gd name="T4" fmla="*/ 585 w 755"/>
              <a:gd name="T5" fmla="*/ 86 h 754"/>
              <a:gd name="T6" fmla="*/ 544 w 755"/>
              <a:gd name="T7" fmla="*/ 38 h 754"/>
              <a:gd name="T8" fmla="*/ 566 w 755"/>
              <a:gd name="T9" fmla="*/ 85 h 754"/>
              <a:gd name="T10" fmla="*/ 485 w 755"/>
              <a:gd name="T11" fmla="*/ 79 h 754"/>
              <a:gd name="T12" fmla="*/ 377 w 755"/>
              <a:gd name="T13" fmla="*/ 0 h 754"/>
              <a:gd name="T14" fmla="*/ 297 w 755"/>
              <a:gd name="T15" fmla="*/ 7 h 754"/>
              <a:gd name="T16" fmla="*/ 173 w 755"/>
              <a:gd name="T17" fmla="*/ 84 h 754"/>
              <a:gd name="T18" fmla="*/ 170 w 755"/>
              <a:gd name="T19" fmla="*/ 85 h 754"/>
              <a:gd name="T20" fmla="*/ 157 w 755"/>
              <a:gd name="T21" fmla="*/ 130 h 754"/>
              <a:gd name="T22" fmla="*/ 104 w 755"/>
              <a:gd name="T23" fmla="*/ 221 h 754"/>
              <a:gd name="T24" fmla="*/ 1 w 755"/>
              <a:gd name="T25" fmla="*/ 377 h 754"/>
              <a:gd name="T26" fmla="*/ 88 w 755"/>
              <a:gd name="T27" fmla="*/ 411 h 754"/>
              <a:gd name="T28" fmla="*/ 38 w 755"/>
              <a:gd name="T29" fmla="*/ 540 h 754"/>
              <a:gd name="T30" fmla="*/ 168 w 755"/>
              <a:gd name="T31" fmla="*/ 662 h 754"/>
              <a:gd name="T32" fmla="*/ 169 w 755"/>
              <a:gd name="T33" fmla="*/ 670 h 754"/>
              <a:gd name="T34" fmla="*/ 188 w 755"/>
              <a:gd name="T35" fmla="*/ 669 h 754"/>
              <a:gd name="T36" fmla="*/ 298 w 755"/>
              <a:gd name="T37" fmla="*/ 748 h 754"/>
              <a:gd name="T38" fmla="*/ 377 w 755"/>
              <a:gd name="T39" fmla="*/ 674 h 754"/>
              <a:gd name="T40" fmla="*/ 480 w 755"/>
              <a:gd name="T41" fmla="*/ 671 h 754"/>
              <a:gd name="T42" fmla="*/ 490 w 755"/>
              <a:gd name="T43" fmla="*/ 672 h 754"/>
              <a:gd name="T44" fmla="*/ 541 w 755"/>
              <a:gd name="T45" fmla="*/ 719 h 754"/>
              <a:gd name="T46" fmla="*/ 631 w 755"/>
              <a:gd name="T47" fmla="*/ 661 h 754"/>
              <a:gd name="T48" fmla="*/ 643 w 755"/>
              <a:gd name="T49" fmla="*/ 538 h 754"/>
              <a:gd name="T50" fmla="*/ 650 w 755"/>
              <a:gd name="T51" fmla="*/ 533 h 754"/>
              <a:gd name="T52" fmla="*/ 755 w 755"/>
              <a:gd name="T53" fmla="*/ 377 h 754"/>
              <a:gd name="T54" fmla="*/ 504 w 755"/>
              <a:gd name="T55" fmla="*/ 373 h 754"/>
              <a:gd name="T56" fmla="*/ 645 w 755"/>
              <a:gd name="T57" fmla="*/ 225 h 754"/>
              <a:gd name="T58" fmla="*/ 383 w 755"/>
              <a:gd name="T59" fmla="*/ 502 h 754"/>
              <a:gd name="T60" fmla="*/ 504 w 755"/>
              <a:gd name="T61" fmla="*/ 383 h 754"/>
              <a:gd name="T62" fmla="*/ 256 w 755"/>
              <a:gd name="T63" fmla="*/ 378 h 754"/>
              <a:gd name="T64" fmla="*/ 266 w 755"/>
              <a:gd name="T65" fmla="*/ 510 h 754"/>
              <a:gd name="T66" fmla="*/ 377 w 755"/>
              <a:gd name="T67" fmla="*/ 257 h 754"/>
              <a:gd name="T68" fmla="*/ 256 w 755"/>
              <a:gd name="T69" fmla="*/ 243 h 754"/>
              <a:gd name="T70" fmla="*/ 489 w 755"/>
              <a:gd name="T71" fmla="*/ 245 h 754"/>
              <a:gd name="T72" fmla="*/ 564 w 755"/>
              <a:gd name="T73" fmla="*/ 86 h 754"/>
              <a:gd name="T74" fmla="*/ 639 w 755"/>
              <a:gd name="T75" fmla="*/ 220 h 754"/>
              <a:gd name="T76" fmla="*/ 491 w 755"/>
              <a:gd name="T77" fmla="*/ 85 h 754"/>
              <a:gd name="T78" fmla="*/ 503 w 755"/>
              <a:gd name="T79" fmla="*/ 238 h 754"/>
              <a:gd name="T80" fmla="*/ 378 w 755"/>
              <a:gd name="T81" fmla="*/ 90 h 754"/>
              <a:gd name="T82" fmla="*/ 377 w 755"/>
              <a:gd name="T83" fmla="*/ 90 h 754"/>
              <a:gd name="T84" fmla="*/ 268 w 755"/>
              <a:gd name="T85" fmla="*/ 89 h 754"/>
              <a:gd name="T86" fmla="*/ 173 w 755"/>
              <a:gd name="T87" fmla="*/ 95 h 754"/>
              <a:gd name="T88" fmla="*/ 251 w 755"/>
              <a:gd name="T89" fmla="*/ 238 h 754"/>
              <a:gd name="T90" fmla="*/ 114 w 755"/>
              <a:gd name="T91" fmla="*/ 217 h 754"/>
              <a:gd name="T92" fmla="*/ 245 w 755"/>
              <a:gd name="T93" fmla="*/ 243 h 754"/>
              <a:gd name="T94" fmla="*/ 86 w 755"/>
              <a:gd name="T95" fmla="*/ 377 h 754"/>
              <a:gd name="T96" fmla="*/ 246 w 755"/>
              <a:gd name="T97" fmla="*/ 378 h 754"/>
              <a:gd name="T98" fmla="*/ 110 w 755"/>
              <a:gd name="T99" fmla="*/ 528 h 754"/>
              <a:gd name="T100" fmla="*/ 169 w 755"/>
              <a:gd name="T101" fmla="*/ 661 h 754"/>
              <a:gd name="T102" fmla="*/ 251 w 755"/>
              <a:gd name="T103" fmla="*/ 518 h 754"/>
              <a:gd name="T104" fmla="*/ 268 w 755"/>
              <a:gd name="T105" fmla="*/ 666 h 754"/>
              <a:gd name="T106" fmla="*/ 373 w 755"/>
              <a:gd name="T107" fmla="*/ 503 h 754"/>
              <a:gd name="T108" fmla="*/ 475 w 755"/>
              <a:gd name="T109" fmla="*/ 670 h 754"/>
              <a:gd name="T110" fmla="*/ 458 w 755"/>
              <a:gd name="T111" fmla="*/ 507 h 754"/>
              <a:gd name="T112" fmla="*/ 480 w 755"/>
              <a:gd name="T113" fmla="*/ 670 h 754"/>
              <a:gd name="T114" fmla="*/ 490 w 755"/>
              <a:gd name="T115" fmla="*/ 670 h 754"/>
              <a:gd name="T116" fmla="*/ 639 w 755"/>
              <a:gd name="T117" fmla="*/ 533 h 754"/>
              <a:gd name="T118" fmla="*/ 639 w 755"/>
              <a:gd name="T119" fmla="*/ 532 h 754"/>
              <a:gd name="T120" fmla="*/ 508 w 755"/>
              <a:gd name="T121" fmla="*/ 378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55" h="754">
                <a:moveTo>
                  <a:pt x="755" y="377"/>
                </a:moveTo>
                <a:cubicBezTo>
                  <a:pt x="727" y="377"/>
                  <a:pt x="702" y="377"/>
                  <a:pt x="679" y="377"/>
                </a:cubicBezTo>
                <a:cubicBezTo>
                  <a:pt x="679" y="374"/>
                  <a:pt x="677" y="372"/>
                  <a:pt x="675" y="372"/>
                </a:cubicBezTo>
                <a:cubicBezTo>
                  <a:pt x="672" y="363"/>
                  <a:pt x="670" y="353"/>
                  <a:pt x="667" y="344"/>
                </a:cubicBezTo>
                <a:cubicBezTo>
                  <a:pt x="657" y="305"/>
                  <a:pt x="650" y="266"/>
                  <a:pt x="646" y="225"/>
                </a:cubicBezTo>
                <a:cubicBezTo>
                  <a:pt x="648" y="224"/>
                  <a:pt x="649" y="223"/>
                  <a:pt x="649" y="221"/>
                </a:cubicBezTo>
                <a:cubicBezTo>
                  <a:pt x="653" y="220"/>
                  <a:pt x="658" y="220"/>
                  <a:pt x="662" y="220"/>
                </a:cubicBezTo>
                <a:cubicBezTo>
                  <a:pt x="679" y="218"/>
                  <a:pt x="698" y="217"/>
                  <a:pt x="717" y="215"/>
                </a:cubicBezTo>
                <a:cubicBezTo>
                  <a:pt x="717" y="214"/>
                  <a:pt x="717" y="214"/>
                  <a:pt x="717" y="214"/>
                </a:cubicBezTo>
                <a:cubicBezTo>
                  <a:pt x="703" y="215"/>
                  <a:pt x="690" y="217"/>
                  <a:pt x="677" y="218"/>
                </a:cubicBezTo>
                <a:cubicBezTo>
                  <a:pt x="668" y="218"/>
                  <a:pt x="658" y="219"/>
                  <a:pt x="649" y="220"/>
                </a:cubicBezTo>
                <a:cubicBezTo>
                  <a:pt x="649" y="217"/>
                  <a:pt x="647" y="215"/>
                  <a:pt x="644" y="215"/>
                </a:cubicBezTo>
                <a:cubicBezTo>
                  <a:pt x="644" y="215"/>
                  <a:pt x="643" y="215"/>
                  <a:pt x="642" y="216"/>
                </a:cubicBezTo>
                <a:cubicBezTo>
                  <a:pt x="630" y="199"/>
                  <a:pt x="619" y="181"/>
                  <a:pt x="611" y="162"/>
                </a:cubicBezTo>
                <a:cubicBezTo>
                  <a:pt x="601" y="141"/>
                  <a:pt x="593" y="117"/>
                  <a:pt x="586" y="90"/>
                </a:cubicBezTo>
                <a:cubicBezTo>
                  <a:pt x="586" y="90"/>
                  <a:pt x="586" y="90"/>
                  <a:pt x="586" y="90"/>
                </a:cubicBezTo>
                <a:cubicBezTo>
                  <a:pt x="586" y="89"/>
                  <a:pt x="586" y="88"/>
                  <a:pt x="586" y="87"/>
                </a:cubicBezTo>
                <a:cubicBezTo>
                  <a:pt x="586" y="87"/>
                  <a:pt x="585" y="86"/>
                  <a:pt x="585" y="86"/>
                </a:cubicBezTo>
                <a:cubicBezTo>
                  <a:pt x="600" y="89"/>
                  <a:pt x="615" y="91"/>
                  <a:pt x="631" y="93"/>
                </a:cubicBezTo>
                <a:cubicBezTo>
                  <a:pt x="629" y="92"/>
                  <a:pt x="629" y="92"/>
                  <a:pt x="629" y="92"/>
                </a:cubicBezTo>
                <a:cubicBezTo>
                  <a:pt x="613" y="90"/>
                  <a:pt x="599" y="88"/>
                  <a:pt x="585" y="85"/>
                </a:cubicBezTo>
                <a:cubicBezTo>
                  <a:pt x="585" y="85"/>
                  <a:pt x="585" y="85"/>
                  <a:pt x="585" y="85"/>
                </a:cubicBezTo>
                <a:cubicBezTo>
                  <a:pt x="585" y="85"/>
                  <a:pt x="585" y="85"/>
                  <a:pt x="585" y="85"/>
                </a:cubicBezTo>
                <a:cubicBezTo>
                  <a:pt x="571" y="71"/>
                  <a:pt x="558" y="56"/>
                  <a:pt x="544" y="38"/>
                </a:cubicBezTo>
                <a:cubicBezTo>
                  <a:pt x="541" y="36"/>
                  <a:pt x="541" y="36"/>
                  <a:pt x="541" y="36"/>
                </a:cubicBezTo>
                <a:cubicBezTo>
                  <a:pt x="555" y="54"/>
                  <a:pt x="569" y="71"/>
                  <a:pt x="583" y="85"/>
                </a:cubicBezTo>
                <a:cubicBezTo>
                  <a:pt x="583" y="85"/>
                  <a:pt x="583" y="85"/>
                  <a:pt x="583" y="85"/>
                </a:cubicBezTo>
                <a:cubicBezTo>
                  <a:pt x="582" y="84"/>
                  <a:pt x="582" y="84"/>
                  <a:pt x="581" y="84"/>
                </a:cubicBezTo>
                <a:cubicBezTo>
                  <a:pt x="580" y="84"/>
                  <a:pt x="580" y="84"/>
                  <a:pt x="579" y="85"/>
                </a:cubicBezTo>
                <a:cubicBezTo>
                  <a:pt x="574" y="85"/>
                  <a:pt x="570" y="85"/>
                  <a:pt x="566" y="85"/>
                </a:cubicBezTo>
                <a:cubicBezTo>
                  <a:pt x="539" y="85"/>
                  <a:pt x="515" y="85"/>
                  <a:pt x="490" y="83"/>
                </a:cubicBezTo>
                <a:cubicBezTo>
                  <a:pt x="490" y="81"/>
                  <a:pt x="488" y="79"/>
                  <a:pt x="486" y="79"/>
                </a:cubicBezTo>
                <a:cubicBezTo>
                  <a:pt x="477" y="58"/>
                  <a:pt x="468" y="33"/>
                  <a:pt x="459" y="7"/>
                </a:cubicBezTo>
                <a:cubicBezTo>
                  <a:pt x="457" y="6"/>
                  <a:pt x="457" y="6"/>
                  <a:pt x="457" y="6"/>
                </a:cubicBezTo>
                <a:cubicBezTo>
                  <a:pt x="461" y="16"/>
                  <a:pt x="464" y="24"/>
                  <a:pt x="467" y="33"/>
                </a:cubicBezTo>
                <a:cubicBezTo>
                  <a:pt x="473" y="49"/>
                  <a:pt x="479" y="65"/>
                  <a:pt x="485" y="79"/>
                </a:cubicBezTo>
                <a:cubicBezTo>
                  <a:pt x="483" y="79"/>
                  <a:pt x="481" y="81"/>
                  <a:pt x="480" y="83"/>
                </a:cubicBezTo>
                <a:cubicBezTo>
                  <a:pt x="447" y="84"/>
                  <a:pt x="415" y="84"/>
                  <a:pt x="383" y="83"/>
                </a:cubicBezTo>
                <a:cubicBezTo>
                  <a:pt x="382" y="81"/>
                  <a:pt x="380" y="80"/>
                  <a:pt x="378" y="80"/>
                </a:cubicBezTo>
                <a:cubicBezTo>
                  <a:pt x="378" y="55"/>
                  <a:pt x="378" y="29"/>
                  <a:pt x="378" y="0"/>
                </a:cubicBezTo>
                <a:cubicBezTo>
                  <a:pt x="378" y="0"/>
                  <a:pt x="378" y="0"/>
                  <a:pt x="378" y="0"/>
                </a:cubicBezTo>
                <a:cubicBezTo>
                  <a:pt x="377" y="0"/>
                  <a:pt x="377" y="0"/>
                  <a:pt x="377" y="0"/>
                </a:cubicBezTo>
                <a:cubicBezTo>
                  <a:pt x="377" y="29"/>
                  <a:pt x="377" y="55"/>
                  <a:pt x="377" y="80"/>
                </a:cubicBezTo>
                <a:cubicBezTo>
                  <a:pt x="375" y="80"/>
                  <a:pt x="373" y="81"/>
                  <a:pt x="373" y="83"/>
                </a:cubicBezTo>
                <a:cubicBezTo>
                  <a:pt x="340" y="84"/>
                  <a:pt x="307" y="84"/>
                  <a:pt x="273" y="83"/>
                </a:cubicBezTo>
                <a:cubicBezTo>
                  <a:pt x="273" y="81"/>
                  <a:pt x="272" y="80"/>
                  <a:pt x="270" y="79"/>
                </a:cubicBezTo>
                <a:cubicBezTo>
                  <a:pt x="279" y="58"/>
                  <a:pt x="288" y="33"/>
                  <a:pt x="298" y="6"/>
                </a:cubicBezTo>
                <a:cubicBezTo>
                  <a:pt x="297" y="7"/>
                  <a:pt x="297" y="7"/>
                  <a:pt x="297" y="7"/>
                </a:cubicBezTo>
                <a:cubicBezTo>
                  <a:pt x="287" y="33"/>
                  <a:pt x="278" y="58"/>
                  <a:pt x="269" y="79"/>
                </a:cubicBezTo>
                <a:cubicBezTo>
                  <a:pt x="269" y="79"/>
                  <a:pt x="269" y="79"/>
                  <a:pt x="268" y="79"/>
                </a:cubicBezTo>
                <a:cubicBezTo>
                  <a:pt x="266" y="79"/>
                  <a:pt x="264" y="81"/>
                  <a:pt x="263" y="83"/>
                </a:cubicBezTo>
                <a:cubicBezTo>
                  <a:pt x="237" y="85"/>
                  <a:pt x="211" y="86"/>
                  <a:pt x="182" y="85"/>
                </a:cubicBezTo>
                <a:cubicBezTo>
                  <a:pt x="180" y="85"/>
                  <a:pt x="177" y="85"/>
                  <a:pt x="175" y="85"/>
                </a:cubicBezTo>
                <a:cubicBezTo>
                  <a:pt x="174" y="84"/>
                  <a:pt x="174" y="84"/>
                  <a:pt x="173" y="84"/>
                </a:cubicBezTo>
                <a:cubicBezTo>
                  <a:pt x="173" y="84"/>
                  <a:pt x="173" y="84"/>
                  <a:pt x="172" y="84"/>
                </a:cubicBezTo>
                <a:cubicBezTo>
                  <a:pt x="187" y="70"/>
                  <a:pt x="200" y="54"/>
                  <a:pt x="214" y="36"/>
                </a:cubicBezTo>
                <a:cubicBezTo>
                  <a:pt x="211" y="38"/>
                  <a:pt x="211" y="38"/>
                  <a:pt x="211" y="38"/>
                </a:cubicBezTo>
                <a:cubicBezTo>
                  <a:pt x="198" y="56"/>
                  <a:pt x="184" y="71"/>
                  <a:pt x="170" y="85"/>
                </a:cubicBezTo>
                <a:cubicBezTo>
                  <a:pt x="170" y="85"/>
                  <a:pt x="170" y="85"/>
                  <a:pt x="170" y="85"/>
                </a:cubicBezTo>
                <a:cubicBezTo>
                  <a:pt x="170" y="85"/>
                  <a:pt x="170" y="85"/>
                  <a:pt x="170" y="85"/>
                </a:cubicBezTo>
                <a:cubicBezTo>
                  <a:pt x="156" y="88"/>
                  <a:pt x="142" y="90"/>
                  <a:pt x="126" y="92"/>
                </a:cubicBezTo>
                <a:cubicBezTo>
                  <a:pt x="124" y="93"/>
                  <a:pt x="124" y="93"/>
                  <a:pt x="124" y="93"/>
                </a:cubicBezTo>
                <a:cubicBezTo>
                  <a:pt x="140" y="91"/>
                  <a:pt x="155" y="89"/>
                  <a:pt x="169" y="86"/>
                </a:cubicBezTo>
                <a:cubicBezTo>
                  <a:pt x="168" y="87"/>
                  <a:pt x="168" y="88"/>
                  <a:pt x="168" y="90"/>
                </a:cubicBezTo>
                <a:cubicBezTo>
                  <a:pt x="168" y="90"/>
                  <a:pt x="168" y="91"/>
                  <a:pt x="168" y="92"/>
                </a:cubicBezTo>
                <a:cubicBezTo>
                  <a:pt x="165" y="106"/>
                  <a:pt x="161" y="118"/>
                  <a:pt x="157" y="130"/>
                </a:cubicBezTo>
                <a:cubicBezTo>
                  <a:pt x="146" y="163"/>
                  <a:pt x="132" y="190"/>
                  <a:pt x="113" y="216"/>
                </a:cubicBezTo>
                <a:cubicBezTo>
                  <a:pt x="112" y="215"/>
                  <a:pt x="111" y="215"/>
                  <a:pt x="110" y="215"/>
                </a:cubicBezTo>
                <a:cubicBezTo>
                  <a:pt x="107" y="215"/>
                  <a:pt x="105" y="217"/>
                  <a:pt x="104" y="220"/>
                </a:cubicBezTo>
                <a:cubicBezTo>
                  <a:pt x="84" y="218"/>
                  <a:pt x="62" y="216"/>
                  <a:pt x="38" y="214"/>
                </a:cubicBezTo>
                <a:cubicBezTo>
                  <a:pt x="38" y="215"/>
                  <a:pt x="38" y="215"/>
                  <a:pt x="38" y="215"/>
                </a:cubicBezTo>
                <a:cubicBezTo>
                  <a:pt x="62" y="217"/>
                  <a:pt x="84" y="219"/>
                  <a:pt x="104" y="221"/>
                </a:cubicBezTo>
                <a:cubicBezTo>
                  <a:pt x="105" y="223"/>
                  <a:pt x="107" y="225"/>
                  <a:pt x="109" y="225"/>
                </a:cubicBezTo>
                <a:cubicBezTo>
                  <a:pt x="107" y="249"/>
                  <a:pt x="104" y="272"/>
                  <a:pt x="99" y="294"/>
                </a:cubicBezTo>
                <a:cubicBezTo>
                  <a:pt x="94" y="320"/>
                  <a:pt x="88" y="345"/>
                  <a:pt x="81" y="372"/>
                </a:cubicBezTo>
                <a:cubicBezTo>
                  <a:pt x="81" y="372"/>
                  <a:pt x="81" y="372"/>
                  <a:pt x="81" y="372"/>
                </a:cubicBezTo>
                <a:cubicBezTo>
                  <a:pt x="78" y="372"/>
                  <a:pt x="75" y="374"/>
                  <a:pt x="75" y="377"/>
                </a:cubicBezTo>
                <a:cubicBezTo>
                  <a:pt x="52" y="377"/>
                  <a:pt x="28" y="377"/>
                  <a:pt x="1" y="377"/>
                </a:cubicBezTo>
                <a:cubicBezTo>
                  <a:pt x="0" y="377"/>
                  <a:pt x="0" y="377"/>
                  <a:pt x="0" y="377"/>
                </a:cubicBezTo>
                <a:cubicBezTo>
                  <a:pt x="0" y="377"/>
                  <a:pt x="0" y="377"/>
                  <a:pt x="0" y="377"/>
                </a:cubicBezTo>
                <a:cubicBezTo>
                  <a:pt x="1" y="378"/>
                  <a:pt x="1" y="378"/>
                  <a:pt x="1" y="378"/>
                </a:cubicBezTo>
                <a:cubicBezTo>
                  <a:pt x="28" y="378"/>
                  <a:pt x="52" y="378"/>
                  <a:pt x="75" y="378"/>
                </a:cubicBezTo>
                <a:cubicBezTo>
                  <a:pt x="76" y="380"/>
                  <a:pt x="78" y="382"/>
                  <a:pt x="80" y="382"/>
                </a:cubicBezTo>
                <a:cubicBezTo>
                  <a:pt x="83" y="392"/>
                  <a:pt x="86" y="401"/>
                  <a:pt x="88" y="411"/>
                </a:cubicBezTo>
                <a:cubicBezTo>
                  <a:pt x="98" y="450"/>
                  <a:pt x="105" y="487"/>
                  <a:pt x="109" y="528"/>
                </a:cubicBezTo>
                <a:cubicBezTo>
                  <a:pt x="106" y="528"/>
                  <a:pt x="104" y="531"/>
                  <a:pt x="104" y="533"/>
                </a:cubicBezTo>
                <a:cubicBezTo>
                  <a:pt x="104" y="534"/>
                  <a:pt x="104" y="534"/>
                  <a:pt x="104" y="534"/>
                </a:cubicBezTo>
                <a:cubicBezTo>
                  <a:pt x="101" y="534"/>
                  <a:pt x="97" y="534"/>
                  <a:pt x="93" y="535"/>
                </a:cubicBezTo>
                <a:cubicBezTo>
                  <a:pt x="76" y="536"/>
                  <a:pt x="58" y="538"/>
                  <a:pt x="38" y="540"/>
                </a:cubicBezTo>
                <a:cubicBezTo>
                  <a:pt x="38" y="540"/>
                  <a:pt x="38" y="540"/>
                  <a:pt x="38" y="540"/>
                </a:cubicBezTo>
                <a:cubicBezTo>
                  <a:pt x="52" y="539"/>
                  <a:pt x="65" y="538"/>
                  <a:pt x="78" y="537"/>
                </a:cubicBezTo>
                <a:cubicBezTo>
                  <a:pt x="87" y="536"/>
                  <a:pt x="96" y="535"/>
                  <a:pt x="104" y="535"/>
                </a:cubicBezTo>
                <a:cubicBezTo>
                  <a:pt x="105" y="537"/>
                  <a:pt x="107" y="539"/>
                  <a:pt x="109" y="539"/>
                </a:cubicBezTo>
                <a:cubicBezTo>
                  <a:pt x="110" y="539"/>
                  <a:pt x="111" y="538"/>
                  <a:pt x="112" y="538"/>
                </a:cubicBezTo>
                <a:cubicBezTo>
                  <a:pt x="125" y="555"/>
                  <a:pt x="135" y="573"/>
                  <a:pt x="145" y="592"/>
                </a:cubicBezTo>
                <a:cubicBezTo>
                  <a:pt x="154" y="613"/>
                  <a:pt x="162" y="635"/>
                  <a:pt x="168" y="662"/>
                </a:cubicBezTo>
                <a:cubicBezTo>
                  <a:pt x="167" y="663"/>
                  <a:pt x="167" y="664"/>
                  <a:pt x="167" y="666"/>
                </a:cubicBezTo>
                <a:cubicBezTo>
                  <a:pt x="167" y="666"/>
                  <a:pt x="167" y="667"/>
                  <a:pt x="167" y="668"/>
                </a:cubicBezTo>
                <a:cubicBezTo>
                  <a:pt x="154" y="665"/>
                  <a:pt x="139" y="663"/>
                  <a:pt x="124" y="661"/>
                </a:cubicBezTo>
                <a:cubicBezTo>
                  <a:pt x="126" y="663"/>
                  <a:pt x="126" y="663"/>
                  <a:pt x="126" y="663"/>
                </a:cubicBezTo>
                <a:cubicBezTo>
                  <a:pt x="132" y="663"/>
                  <a:pt x="137" y="664"/>
                  <a:pt x="142" y="665"/>
                </a:cubicBezTo>
                <a:cubicBezTo>
                  <a:pt x="151" y="666"/>
                  <a:pt x="160" y="668"/>
                  <a:pt x="169" y="670"/>
                </a:cubicBezTo>
                <a:cubicBezTo>
                  <a:pt x="169" y="670"/>
                  <a:pt x="170" y="670"/>
                  <a:pt x="171" y="671"/>
                </a:cubicBezTo>
                <a:cubicBezTo>
                  <a:pt x="185" y="684"/>
                  <a:pt x="198" y="699"/>
                  <a:pt x="211" y="717"/>
                </a:cubicBezTo>
                <a:cubicBezTo>
                  <a:pt x="214" y="719"/>
                  <a:pt x="214" y="719"/>
                  <a:pt x="214" y="719"/>
                </a:cubicBezTo>
                <a:cubicBezTo>
                  <a:pt x="201" y="700"/>
                  <a:pt x="187" y="684"/>
                  <a:pt x="173" y="671"/>
                </a:cubicBezTo>
                <a:cubicBezTo>
                  <a:pt x="173" y="670"/>
                  <a:pt x="174" y="670"/>
                  <a:pt x="175" y="670"/>
                </a:cubicBezTo>
                <a:cubicBezTo>
                  <a:pt x="179" y="670"/>
                  <a:pt x="184" y="670"/>
                  <a:pt x="188" y="669"/>
                </a:cubicBezTo>
                <a:cubicBezTo>
                  <a:pt x="215" y="669"/>
                  <a:pt x="239" y="670"/>
                  <a:pt x="264" y="671"/>
                </a:cubicBezTo>
                <a:cubicBezTo>
                  <a:pt x="264" y="671"/>
                  <a:pt x="264" y="671"/>
                  <a:pt x="264" y="672"/>
                </a:cubicBezTo>
                <a:cubicBezTo>
                  <a:pt x="264" y="674"/>
                  <a:pt x="266" y="677"/>
                  <a:pt x="269" y="677"/>
                </a:cubicBezTo>
                <a:cubicBezTo>
                  <a:pt x="269" y="677"/>
                  <a:pt x="269" y="677"/>
                  <a:pt x="270" y="677"/>
                </a:cubicBezTo>
                <a:cubicBezTo>
                  <a:pt x="278" y="698"/>
                  <a:pt x="287" y="722"/>
                  <a:pt x="297" y="748"/>
                </a:cubicBezTo>
                <a:cubicBezTo>
                  <a:pt x="298" y="748"/>
                  <a:pt x="298" y="748"/>
                  <a:pt x="298" y="748"/>
                </a:cubicBezTo>
                <a:cubicBezTo>
                  <a:pt x="294" y="739"/>
                  <a:pt x="291" y="730"/>
                  <a:pt x="288" y="722"/>
                </a:cubicBezTo>
                <a:cubicBezTo>
                  <a:pt x="282" y="706"/>
                  <a:pt x="276" y="690"/>
                  <a:pt x="271" y="676"/>
                </a:cubicBezTo>
                <a:cubicBezTo>
                  <a:pt x="273" y="676"/>
                  <a:pt x="274" y="674"/>
                  <a:pt x="274" y="672"/>
                </a:cubicBezTo>
                <a:cubicBezTo>
                  <a:pt x="274" y="671"/>
                  <a:pt x="274" y="671"/>
                  <a:pt x="274" y="671"/>
                </a:cubicBezTo>
                <a:cubicBezTo>
                  <a:pt x="308" y="670"/>
                  <a:pt x="341" y="670"/>
                  <a:pt x="373" y="672"/>
                </a:cubicBezTo>
                <a:cubicBezTo>
                  <a:pt x="374" y="673"/>
                  <a:pt x="376" y="674"/>
                  <a:pt x="377" y="674"/>
                </a:cubicBezTo>
                <a:cubicBezTo>
                  <a:pt x="377" y="699"/>
                  <a:pt x="377" y="725"/>
                  <a:pt x="377" y="754"/>
                </a:cubicBezTo>
                <a:cubicBezTo>
                  <a:pt x="377" y="754"/>
                  <a:pt x="377" y="754"/>
                  <a:pt x="377" y="754"/>
                </a:cubicBezTo>
                <a:cubicBezTo>
                  <a:pt x="378" y="754"/>
                  <a:pt x="378" y="754"/>
                  <a:pt x="378" y="754"/>
                </a:cubicBezTo>
                <a:cubicBezTo>
                  <a:pt x="378" y="725"/>
                  <a:pt x="378" y="699"/>
                  <a:pt x="378" y="674"/>
                </a:cubicBezTo>
                <a:cubicBezTo>
                  <a:pt x="380" y="674"/>
                  <a:pt x="381" y="673"/>
                  <a:pt x="382" y="672"/>
                </a:cubicBezTo>
                <a:cubicBezTo>
                  <a:pt x="414" y="670"/>
                  <a:pt x="446" y="670"/>
                  <a:pt x="480" y="671"/>
                </a:cubicBezTo>
                <a:cubicBezTo>
                  <a:pt x="480" y="671"/>
                  <a:pt x="480" y="671"/>
                  <a:pt x="480" y="672"/>
                </a:cubicBezTo>
                <a:cubicBezTo>
                  <a:pt x="480" y="674"/>
                  <a:pt x="482" y="676"/>
                  <a:pt x="484" y="677"/>
                </a:cubicBezTo>
                <a:cubicBezTo>
                  <a:pt x="476" y="698"/>
                  <a:pt x="467" y="722"/>
                  <a:pt x="457" y="748"/>
                </a:cubicBezTo>
                <a:cubicBezTo>
                  <a:pt x="459" y="748"/>
                  <a:pt x="459" y="748"/>
                  <a:pt x="459" y="748"/>
                </a:cubicBezTo>
                <a:cubicBezTo>
                  <a:pt x="468" y="722"/>
                  <a:pt x="477" y="698"/>
                  <a:pt x="485" y="677"/>
                </a:cubicBezTo>
                <a:cubicBezTo>
                  <a:pt x="488" y="676"/>
                  <a:pt x="490" y="674"/>
                  <a:pt x="490" y="672"/>
                </a:cubicBezTo>
                <a:cubicBezTo>
                  <a:pt x="490" y="671"/>
                  <a:pt x="490" y="671"/>
                  <a:pt x="490" y="671"/>
                </a:cubicBezTo>
                <a:cubicBezTo>
                  <a:pt x="517" y="670"/>
                  <a:pt x="545" y="669"/>
                  <a:pt x="574" y="670"/>
                </a:cubicBezTo>
                <a:cubicBezTo>
                  <a:pt x="576" y="670"/>
                  <a:pt x="577" y="670"/>
                  <a:pt x="579" y="670"/>
                </a:cubicBezTo>
                <a:cubicBezTo>
                  <a:pt x="580" y="670"/>
                  <a:pt x="581" y="671"/>
                  <a:pt x="582" y="671"/>
                </a:cubicBezTo>
                <a:cubicBezTo>
                  <a:pt x="582" y="671"/>
                  <a:pt x="582" y="671"/>
                  <a:pt x="582" y="671"/>
                </a:cubicBezTo>
                <a:cubicBezTo>
                  <a:pt x="568" y="685"/>
                  <a:pt x="555" y="700"/>
                  <a:pt x="541" y="719"/>
                </a:cubicBezTo>
                <a:cubicBezTo>
                  <a:pt x="544" y="717"/>
                  <a:pt x="544" y="717"/>
                  <a:pt x="544" y="717"/>
                </a:cubicBezTo>
                <a:cubicBezTo>
                  <a:pt x="558" y="699"/>
                  <a:pt x="571" y="683"/>
                  <a:pt x="585" y="670"/>
                </a:cubicBezTo>
                <a:cubicBezTo>
                  <a:pt x="585" y="670"/>
                  <a:pt x="585" y="670"/>
                  <a:pt x="585" y="670"/>
                </a:cubicBezTo>
                <a:cubicBezTo>
                  <a:pt x="585" y="670"/>
                  <a:pt x="585" y="670"/>
                  <a:pt x="585" y="670"/>
                </a:cubicBezTo>
                <a:cubicBezTo>
                  <a:pt x="599" y="667"/>
                  <a:pt x="614" y="665"/>
                  <a:pt x="629" y="663"/>
                </a:cubicBezTo>
                <a:cubicBezTo>
                  <a:pt x="631" y="661"/>
                  <a:pt x="631" y="661"/>
                  <a:pt x="631" y="661"/>
                </a:cubicBezTo>
                <a:cubicBezTo>
                  <a:pt x="627" y="662"/>
                  <a:pt x="623" y="662"/>
                  <a:pt x="618" y="663"/>
                </a:cubicBezTo>
                <a:cubicBezTo>
                  <a:pt x="607" y="664"/>
                  <a:pt x="597" y="666"/>
                  <a:pt x="586" y="668"/>
                </a:cubicBezTo>
                <a:cubicBezTo>
                  <a:pt x="587" y="667"/>
                  <a:pt x="587" y="667"/>
                  <a:pt x="587" y="666"/>
                </a:cubicBezTo>
                <a:cubicBezTo>
                  <a:pt x="587" y="665"/>
                  <a:pt x="587" y="664"/>
                  <a:pt x="587" y="663"/>
                </a:cubicBezTo>
                <a:cubicBezTo>
                  <a:pt x="590" y="649"/>
                  <a:pt x="594" y="636"/>
                  <a:pt x="598" y="624"/>
                </a:cubicBezTo>
                <a:cubicBezTo>
                  <a:pt x="609" y="591"/>
                  <a:pt x="624" y="564"/>
                  <a:pt x="643" y="538"/>
                </a:cubicBezTo>
                <a:cubicBezTo>
                  <a:pt x="643" y="538"/>
                  <a:pt x="644" y="539"/>
                  <a:pt x="645" y="539"/>
                </a:cubicBezTo>
                <a:cubicBezTo>
                  <a:pt x="647" y="539"/>
                  <a:pt x="649" y="537"/>
                  <a:pt x="650" y="535"/>
                </a:cubicBezTo>
                <a:cubicBezTo>
                  <a:pt x="670" y="536"/>
                  <a:pt x="692" y="538"/>
                  <a:pt x="717" y="540"/>
                </a:cubicBezTo>
                <a:cubicBezTo>
                  <a:pt x="717" y="540"/>
                  <a:pt x="717" y="540"/>
                  <a:pt x="717" y="540"/>
                </a:cubicBezTo>
                <a:cubicBezTo>
                  <a:pt x="693" y="537"/>
                  <a:pt x="670" y="535"/>
                  <a:pt x="650" y="534"/>
                </a:cubicBezTo>
                <a:cubicBezTo>
                  <a:pt x="650" y="534"/>
                  <a:pt x="650" y="534"/>
                  <a:pt x="650" y="533"/>
                </a:cubicBezTo>
                <a:cubicBezTo>
                  <a:pt x="650" y="531"/>
                  <a:pt x="648" y="529"/>
                  <a:pt x="646" y="528"/>
                </a:cubicBezTo>
                <a:cubicBezTo>
                  <a:pt x="648" y="505"/>
                  <a:pt x="652" y="483"/>
                  <a:pt x="656" y="460"/>
                </a:cubicBezTo>
                <a:cubicBezTo>
                  <a:pt x="661" y="434"/>
                  <a:pt x="667" y="408"/>
                  <a:pt x="675" y="382"/>
                </a:cubicBezTo>
                <a:cubicBezTo>
                  <a:pt x="677" y="381"/>
                  <a:pt x="678" y="380"/>
                  <a:pt x="678" y="378"/>
                </a:cubicBezTo>
                <a:cubicBezTo>
                  <a:pt x="702" y="378"/>
                  <a:pt x="727" y="378"/>
                  <a:pt x="755" y="378"/>
                </a:cubicBezTo>
                <a:cubicBezTo>
                  <a:pt x="755" y="377"/>
                  <a:pt x="755" y="377"/>
                  <a:pt x="755" y="377"/>
                </a:cubicBezTo>
                <a:cubicBezTo>
                  <a:pt x="755" y="377"/>
                  <a:pt x="755" y="377"/>
                  <a:pt x="755" y="377"/>
                </a:cubicBezTo>
                <a:close/>
                <a:moveTo>
                  <a:pt x="673" y="372"/>
                </a:moveTo>
                <a:cubicBezTo>
                  <a:pt x="670" y="372"/>
                  <a:pt x="668" y="374"/>
                  <a:pt x="668" y="377"/>
                </a:cubicBezTo>
                <a:cubicBezTo>
                  <a:pt x="668" y="377"/>
                  <a:pt x="668" y="377"/>
                  <a:pt x="668" y="377"/>
                </a:cubicBezTo>
                <a:cubicBezTo>
                  <a:pt x="599" y="377"/>
                  <a:pt x="548" y="377"/>
                  <a:pt x="508" y="377"/>
                </a:cubicBezTo>
                <a:cubicBezTo>
                  <a:pt x="508" y="375"/>
                  <a:pt x="506" y="373"/>
                  <a:pt x="504" y="373"/>
                </a:cubicBezTo>
                <a:cubicBezTo>
                  <a:pt x="500" y="335"/>
                  <a:pt x="500" y="297"/>
                  <a:pt x="504" y="248"/>
                </a:cubicBezTo>
                <a:cubicBezTo>
                  <a:pt x="507" y="247"/>
                  <a:pt x="509" y="245"/>
                  <a:pt x="509" y="243"/>
                </a:cubicBezTo>
                <a:cubicBezTo>
                  <a:pt x="509" y="243"/>
                  <a:pt x="509" y="242"/>
                  <a:pt x="509" y="242"/>
                </a:cubicBezTo>
                <a:cubicBezTo>
                  <a:pt x="544" y="238"/>
                  <a:pt x="586" y="231"/>
                  <a:pt x="639" y="222"/>
                </a:cubicBezTo>
                <a:cubicBezTo>
                  <a:pt x="640" y="224"/>
                  <a:pt x="642" y="226"/>
                  <a:pt x="644" y="226"/>
                </a:cubicBezTo>
                <a:cubicBezTo>
                  <a:pt x="645" y="226"/>
                  <a:pt x="645" y="225"/>
                  <a:pt x="645" y="225"/>
                </a:cubicBezTo>
                <a:cubicBezTo>
                  <a:pt x="649" y="276"/>
                  <a:pt x="659" y="322"/>
                  <a:pt x="673" y="372"/>
                </a:cubicBezTo>
                <a:close/>
                <a:moveTo>
                  <a:pt x="503" y="507"/>
                </a:moveTo>
                <a:cubicBezTo>
                  <a:pt x="501" y="507"/>
                  <a:pt x="499" y="509"/>
                  <a:pt x="498" y="511"/>
                </a:cubicBezTo>
                <a:cubicBezTo>
                  <a:pt x="467" y="506"/>
                  <a:pt x="440" y="504"/>
                  <a:pt x="415" y="503"/>
                </a:cubicBezTo>
                <a:cubicBezTo>
                  <a:pt x="404" y="502"/>
                  <a:pt x="393" y="502"/>
                  <a:pt x="383" y="502"/>
                </a:cubicBezTo>
                <a:cubicBezTo>
                  <a:pt x="383" y="502"/>
                  <a:pt x="383" y="502"/>
                  <a:pt x="383" y="502"/>
                </a:cubicBezTo>
                <a:cubicBezTo>
                  <a:pt x="383" y="499"/>
                  <a:pt x="381" y="497"/>
                  <a:pt x="378" y="497"/>
                </a:cubicBezTo>
                <a:cubicBezTo>
                  <a:pt x="378" y="445"/>
                  <a:pt x="378" y="411"/>
                  <a:pt x="378" y="378"/>
                </a:cubicBezTo>
                <a:cubicBezTo>
                  <a:pt x="412" y="378"/>
                  <a:pt x="446" y="378"/>
                  <a:pt x="498" y="378"/>
                </a:cubicBezTo>
                <a:cubicBezTo>
                  <a:pt x="498" y="378"/>
                  <a:pt x="498" y="378"/>
                  <a:pt x="498" y="378"/>
                </a:cubicBezTo>
                <a:cubicBezTo>
                  <a:pt x="498" y="380"/>
                  <a:pt x="500" y="383"/>
                  <a:pt x="503" y="383"/>
                </a:cubicBezTo>
                <a:cubicBezTo>
                  <a:pt x="503" y="383"/>
                  <a:pt x="503" y="383"/>
                  <a:pt x="504" y="383"/>
                </a:cubicBezTo>
                <a:cubicBezTo>
                  <a:pt x="503" y="384"/>
                  <a:pt x="503" y="385"/>
                  <a:pt x="503" y="386"/>
                </a:cubicBezTo>
                <a:cubicBezTo>
                  <a:pt x="499" y="423"/>
                  <a:pt x="500" y="459"/>
                  <a:pt x="504" y="507"/>
                </a:cubicBezTo>
                <a:cubicBezTo>
                  <a:pt x="503" y="507"/>
                  <a:pt x="503" y="507"/>
                  <a:pt x="503" y="507"/>
                </a:cubicBezTo>
                <a:close/>
                <a:moveTo>
                  <a:pt x="252" y="508"/>
                </a:moveTo>
                <a:cubicBezTo>
                  <a:pt x="256" y="458"/>
                  <a:pt x="256" y="421"/>
                  <a:pt x="252" y="383"/>
                </a:cubicBezTo>
                <a:cubicBezTo>
                  <a:pt x="254" y="382"/>
                  <a:pt x="256" y="380"/>
                  <a:pt x="256" y="378"/>
                </a:cubicBezTo>
                <a:cubicBezTo>
                  <a:pt x="256" y="378"/>
                  <a:pt x="256" y="378"/>
                  <a:pt x="256" y="378"/>
                </a:cubicBezTo>
                <a:cubicBezTo>
                  <a:pt x="309" y="378"/>
                  <a:pt x="343" y="378"/>
                  <a:pt x="377" y="378"/>
                </a:cubicBezTo>
                <a:cubicBezTo>
                  <a:pt x="377" y="411"/>
                  <a:pt x="377" y="445"/>
                  <a:pt x="377" y="497"/>
                </a:cubicBezTo>
                <a:cubicBezTo>
                  <a:pt x="375" y="497"/>
                  <a:pt x="372" y="499"/>
                  <a:pt x="372" y="502"/>
                </a:cubicBezTo>
                <a:cubicBezTo>
                  <a:pt x="372" y="502"/>
                  <a:pt x="372" y="502"/>
                  <a:pt x="372" y="502"/>
                </a:cubicBezTo>
                <a:cubicBezTo>
                  <a:pt x="340" y="502"/>
                  <a:pt x="307" y="504"/>
                  <a:pt x="266" y="510"/>
                </a:cubicBezTo>
                <a:cubicBezTo>
                  <a:pt x="263" y="510"/>
                  <a:pt x="259" y="511"/>
                  <a:pt x="255" y="511"/>
                </a:cubicBezTo>
                <a:cubicBezTo>
                  <a:pt x="255" y="509"/>
                  <a:pt x="253" y="508"/>
                  <a:pt x="252" y="508"/>
                </a:cubicBezTo>
                <a:close/>
                <a:moveTo>
                  <a:pt x="256" y="243"/>
                </a:moveTo>
                <a:cubicBezTo>
                  <a:pt x="288" y="248"/>
                  <a:pt x="315" y="251"/>
                  <a:pt x="340" y="252"/>
                </a:cubicBezTo>
                <a:cubicBezTo>
                  <a:pt x="351" y="252"/>
                  <a:pt x="362" y="252"/>
                  <a:pt x="372" y="252"/>
                </a:cubicBezTo>
                <a:cubicBezTo>
                  <a:pt x="373" y="255"/>
                  <a:pt x="375" y="257"/>
                  <a:pt x="377" y="257"/>
                </a:cubicBezTo>
                <a:cubicBezTo>
                  <a:pt x="377" y="309"/>
                  <a:pt x="377" y="343"/>
                  <a:pt x="377" y="377"/>
                </a:cubicBezTo>
                <a:cubicBezTo>
                  <a:pt x="343" y="377"/>
                  <a:pt x="309" y="377"/>
                  <a:pt x="256" y="377"/>
                </a:cubicBezTo>
                <a:cubicBezTo>
                  <a:pt x="256" y="375"/>
                  <a:pt x="254" y="373"/>
                  <a:pt x="252" y="372"/>
                </a:cubicBezTo>
                <a:cubicBezTo>
                  <a:pt x="252" y="371"/>
                  <a:pt x="252" y="370"/>
                  <a:pt x="252" y="369"/>
                </a:cubicBezTo>
                <a:cubicBezTo>
                  <a:pt x="256" y="332"/>
                  <a:pt x="256" y="296"/>
                  <a:pt x="252" y="248"/>
                </a:cubicBezTo>
                <a:cubicBezTo>
                  <a:pt x="254" y="247"/>
                  <a:pt x="255" y="246"/>
                  <a:pt x="256" y="243"/>
                </a:cubicBezTo>
                <a:close/>
                <a:moveTo>
                  <a:pt x="503" y="372"/>
                </a:moveTo>
                <a:cubicBezTo>
                  <a:pt x="500" y="372"/>
                  <a:pt x="498" y="374"/>
                  <a:pt x="498" y="377"/>
                </a:cubicBezTo>
                <a:cubicBezTo>
                  <a:pt x="446" y="377"/>
                  <a:pt x="412" y="377"/>
                  <a:pt x="378" y="377"/>
                </a:cubicBezTo>
                <a:cubicBezTo>
                  <a:pt x="378" y="343"/>
                  <a:pt x="378" y="309"/>
                  <a:pt x="378" y="257"/>
                </a:cubicBezTo>
                <a:cubicBezTo>
                  <a:pt x="381" y="257"/>
                  <a:pt x="383" y="255"/>
                  <a:pt x="383" y="252"/>
                </a:cubicBezTo>
                <a:cubicBezTo>
                  <a:pt x="416" y="253"/>
                  <a:pt x="448" y="251"/>
                  <a:pt x="489" y="245"/>
                </a:cubicBezTo>
                <a:cubicBezTo>
                  <a:pt x="492" y="245"/>
                  <a:pt x="495" y="244"/>
                  <a:pt x="498" y="244"/>
                </a:cubicBezTo>
                <a:cubicBezTo>
                  <a:pt x="499" y="246"/>
                  <a:pt x="501" y="248"/>
                  <a:pt x="503" y="248"/>
                </a:cubicBezTo>
                <a:cubicBezTo>
                  <a:pt x="503" y="248"/>
                  <a:pt x="503" y="248"/>
                  <a:pt x="503" y="248"/>
                </a:cubicBezTo>
                <a:cubicBezTo>
                  <a:pt x="499" y="297"/>
                  <a:pt x="499" y="335"/>
                  <a:pt x="504" y="372"/>
                </a:cubicBezTo>
                <a:cubicBezTo>
                  <a:pt x="503" y="372"/>
                  <a:pt x="503" y="372"/>
                  <a:pt x="503" y="372"/>
                </a:cubicBezTo>
                <a:close/>
                <a:moveTo>
                  <a:pt x="564" y="86"/>
                </a:moveTo>
                <a:cubicBezTo>
                  <a:pt x="568" y="86"/>
                  <a:pt x="573" y="86"/>
                  <a:pt x="577" y="86"/>
                </a:cubicBezTo>
                <a:cubicBezTo>
                  <a:pt x="576" y="87"/>
                  <a:pt x="576" y="88"/>
                  <a:pt x="576" y="90"/>
                </a:cubicBezTo>
                <a:cubicBezTo>
                  <a:pt x="576" y="92"/>
                  <a:pt x="578" y="95"/>
                  <a:pt x="581" y="95"/>
                </a:cubicBezTo>
                <a:cubicBezTo>
                  <a:pt x="583" y="95"/>
                  <a:pt x="585" y="94"/>
                  <a:pt x="586" y="92"/>
                </a:cubicBezTo>
                <a:cubicBezTo>
                  <a:pt x="599" y="144"/>
                  <a:pt x="615" y="181"/>
                  <a:pt x="641" y="216"/>
                </a:cubicBezTo>
                <a:cubicBezTo>
                  <a:pt x="640" y="217"/>
                  <a:pt x="639" y="219"/>
                  <a:pt x="639" y="220"/>
                </a:cubicBezTo>
                <a:cubicBezTo>
                  <a:pt x="639" y="221"/>
                  <a:pt x="639" y="221"/>
                  <a:pt x="639" y="221"/>
                </a:cubicBezTo>
                <a:cubicBezTo>
                  <a:pt x="614" y="226"/>
                  <a:pt x="591" y="229"/>
                  <a:pt x="570" y="233"/>
                </a:cubicBezTo>
                <a:cubicBezTo>
                  <a:pt x="547" y="236"/>
                  <a:pt x="527" y="239"/>
                  <a:pt x="508" y="241"/>
                </a:cubicBezTo>
                <a:cubicBezTo>
                  <a:pt x="508" y="239"/>
                  <a:pt x="506" y="238"/>
                  <a:pt x="504" y="238"/>
                </a:cubicBezTo>
                <a:cubicBezTo>
                  <a:pt x="497" y="199"/>
                  <a:pt x="493" y="153"/>
                  <a:pt x="488" y="89"/>
                </a:cubicBezTo>
                <a:cubicBezTo>
                  <a:pt x="490" y="88"/>
                  <a:pt x="491" y="86"/>
                  <a:pt x="491" y="85"/>
                </a:cubicBezTo>
                <a:cubicBezTo>
                  <a:pt x="514" y="86"/>
                  <a:pt x="538" y="87"/>
                  <a:pt x="564" y="86"/>
                </a:cubicBezTo>
                <a:close/>
                <a:moveTo>
                  <a:pt x="480" y="85"/>
                </a:moveTo>
                <a:cubicBezTo>
                  <a:pt x="480" y="87"/>
                  <a:pt x="483" y="90"/>
                  <a:pt x="485" y="90"/>
                </a:cubicBezTo>
                <a:cubicBezTo>
                  <a:pt x="486" y="90"/>
                  <a:pt x="487" y="89"/>
                  <a:pt x="487" y="89"/>
                </a:cubicBezTo>
                <a:cubicBezTo>
                  <a:pt x="489" y="111"/>
                  <a:pt x="490" y="131"/>
                  <a:pt x="492" y="150"/>
                </a:cubicBezTo>
                <a:cubicBezTo>
                  <a:pt x="495" y="184"/>
                  <a:pt x="499" y="213"/>
                  <a:pt x="503" y="238"/>
                </a:cubicBezTo>
                <a:cubicBezTo>
                  <a:pt x="500" y="238"/>
                  <a:pt x="498" y="240"/>
                  <a:pt x="498" y="243"/>
                </a:cubicBezTo>
                <a:cubicBezTo>
                  <a:pt x="498" y="243"/>
                  <a:pt x="498" y="243"/>
                  <a:pt x="498" y="243"/>
                </a:cubicBezTo>
                <a:cubicBezTo>
                  <a:pt x="478" y="246"/>
                  <a:pt x="460" y="248"/>
                  <a:pt x="442" y="249"/>
                </a:cubicBezTo>
                <a:cubicBezTo>
                  <a:pt x="421" y="251"/>
                  <a:pt x="402" y="252"/>
                  <a:pt x="383" y="251"/>
                </a:cubicBezTo>
                <a:cubicBezTo>
                  <a:pt x="382" y="249"/>
                  <a:pt x="380" y="247"/>
                  <a:pt x="378" y="247"/>
                </a:cubicBezTo>
                <a:cubicBezTo>
                  <a:pt x="378" y="207"/>
                  <a:pt x="378" y="157"/>
                  <a:pt x="378" y="90"/>
                </a:cubicBezTo>
                <a:cubicBezTo>
                  <a:pt x="381" y="90"/>
                  <a:pt x="383" y="87"/>
                  <a:pt x="383" y="85"/>
                </a:cubicBezTo>
                <a:cubicBezTo>
                  <a:pt x="383" y="84"/>
                  <a:pt x="383" y="84"/>
                  <a:pt x="383" y="84"/>
                </a:cubicBezTo>
                <a:cubicBezTo>
                  <a:pt x="415" y="86"/>
                  <a:pt x="447" y="86"/>
                  <a:pt x="480" y="85"/>
                </a:cubicBezTo>
                <a:close/>
                <a:moveTo>
                  <a:pt x="372" y="84"/>
                </a:moveTo>
                <a:cubicBezTo>
                  <a:pt x="372" y="84"/>
                  <a:pt x="372" y="85"/>
                  <a:pt x="372" y="85"/>
                </a:cubicBezTo>
                <a:cubicBezTo>
                  <a:pt x="372" y="87"/>
                  <a:pt x="375" y="90"/>
                  <a:pt x="377" y="90"/>
                </a:cubicBezTo>
                <a:cubicBezTo>
                  <a:pt x="377" y="157"/>
                  <a:pt x="377" y="207"/>
                  <a:pt x="377" y="247"/>
                </a:cubicBezTo>
                <a:cubicBezTo>
                  <a:pt x="375" y="247"/>
                  <a:pt x="373" y="249"/>
                  <a:pt x="373" y="251"/>
                </a:cubicBezTo>
                <a:cubicBezTo>
                  <a:pt x="348" y="252"/>
                  <a:pt x="324" y="251"/>
                  <a:pt x="297" y="248"/>
                </a:cubicBezTo>
                <a:cubicBezTo>
                  <a:pt x="284" y="247"/>
                  <a:pt x="270" y="245"/>
                  <a:pt x="256" y="243"/>
                </a:cubicBezTo>
                <a:cubicBezTo>
                  <a:pt x="256" y="240"/>
                  <a:pt x="254" y="238"/>
                  <a:pt x="252" y="238"/>
                </a:cubicBezTo>
                <a:cubicBezTo>
                  <a:pt x="259" y="200"/>
                  <a:pt x="263" y="153"/>
                  <a:pt x="268" y="89"/>
                </a:cubicBezTo>
                <a:cubicBezTo>
                  <a:pt x="268" y="89"/>
                  <a:pt x="268" y="90"/>
                  <a:pt x="268" y="90"/>
                </a:cubicBezTo>
                <a:cubicBezTo>
                  <a:pt x="271" y="90"/>
                  <a:pt x="274" y="87"/>
                  <a:pt x="274" y="85"/>
                </a:cubicBezTo>
                <a:cubicBezTo>
                  <a:pt x="276" y="85"/>
                  <a:pt x="278" y="85"/>
                  <a:pt x="280" y="85"/>
                </a:cubicBezTo>
                <a:cubicBezTo>
                  <a:pt x="311" y="86"/>
                  <a:pt x="342" y="86"/>
                  <a:pt x="372" y="84"/>
                </a:cubicBezTo>
                <a:close/>
                <a:moveTo>
                  <a:pt x="169" y="93"/>
                </a:moveTo>
                <a:cubicBezTo>
                  <a:pt x="170" y="94"/>
                  <a:pt x="171" y="95"/>
                  <a:pt x="173" y="95"/>
                </a:cubicBezTo>
                <a:cubicBezTo>
                  <a:pt x="176" y="95"/>
                  <a:pt x="178" y="92"/>
                  <a:pt x="178" y="90"/>
                </a:cubicBezTo>
                <a:cubicBezTo>
                  <a:pt x="178" y="88"/>
                  <a:pt x="178" y="87"/>
                  <a:pt x="177" y="86"/>
                </a:cubicBezTo>
                <a:cubicBezTo>
                  <a:pt x="207" y="87"/>
                  <a:pt x="236" y="86"/>
                  <a:pt x="263" y="85"/>
                </a:cubicBezTo>
                <a:cubicBezTo>
                  <a:pt x="263" y="87"/>
                  <a:pt x="265" y="89"/>
                  <a:pt x="267" y="89"/>
                </a:cubicBezTo>
                <a:cubicBezTo>
                  <a:pt x="263" y="146"/>
                  <a:pt x="259" y="189"/>
                  <a:pt x="253" y="225"/>
                </a:cubicBezTo>
                <a:cubicBezTo>
                  <a:pt x="253" y="229"/>
                  <a:pt x="252" y="234"/>
                  <a:pt x="251" y="238"/>
                </a:cubicBezTo>
                <a:cubicBezTo>
                  <a:pt x="251" y="238"/>
                  <a:pt x="251" y="237"/>
                  <a:pt x="251" y="237"/>
                </a:cubicBezTo>
                <a:cubicBezTo>
                  <a:pt x="248" y="237"/>
                  <a:pt x="246" y="239"/>
                  <a:pt x="246" y="241"/>
                </a:cubicBezTo>
                <a:cubicBezTo>
                  <a:pt x="227" y="239"/>
                  <a:pt x="208" y="236"/>
                  <a:pt x="186" y="233"/>
                </a:cubicBezTo>
                <a:cubicBezTo>
                  <a:pt x="164" y="229"/>
                  <a:pt x="141" y="225"/>
                  <a:pt x="115" y="221"/>
                </a:cubicBezTo>
                <a:cubicBezTo>
                  <a:pt x="115" y="221"/>
                  <a:pt x="115" y="221"/>
                  <a:pt x="115" y="220"/>
                </a:cubicBezTo>
                <a:cubicBezTo>
                  <a:pt x="115" y="219"/>
                  <a:pt x="114" y="218"/>
                  <a:pt x="114" y="217"/>
                </a:cubicBezTo>
                <a:cubicBezTo>
                  <a:pt x="139" y="182"/>
                  <a:pt x="156" y="145"/>
                  <a:pt x="169" y="93"/>
                </a:cubicBezTo>
                <a:close/>
                <a:moveTo>
                  <a:pt x="110" y="225"/>
                </a:moveTo>
                <a:cubicBezTo>
                  <a:pt x="112" y="225"/>
                  <a:pt x="114" y="224"/>
                  <a:pt x="115" y="222"/>
                </a:cubicBezTo>
                <a:cubicBezTo>
                  <a:pt x="157" y="229"/>
                  <a:pt x="192" y="235"/>
                  <a:pt x="223" y="239"/>
                </a:cubicBezTo>
                <a:cubicBezTo>
                  <a:pt x="231" y="240"/>
                  <a:pt x="238" y="241"/>
                  <a:pt x="245" y="242"/>
                </a:cubicBezTo>
                <a:cubicBezTo>
                  <a:pt x="245" y="242"/>
                  <a:pt x="245" y="242"/>
                  <a:pt x="245" y="243"/>
                </a:cubicBezTo>
                <a:cubicBezTo>
                  <a:pt x="245" y="246"/>
                  <a:pt x="248" y="248"/>
                  <a:pt x="251" y="248"/>
                </a:cubicBezTo>
                <a:cubicBezTo>
                  <a:pt x="251" y="248"/>
                  <a:pt x="251" y="248"/>
                  <a:pt x="251" y="248"/>
                </a:cubicBezTo>
                <a:cubicBezTo>
                  <a:pt x="252" y="263"/>
                  <a:pt x="253" y="277"/>
                  <a:pt x="254" y="291"/>
                </a:cubicBezTo>
                <a:cubicBezTo>
                  <a:pt x="255" y="320"/>
                  <a:pt x="254" y="346"/>
                  <a:pt x="251" y="372"/>
                </a:cubicBezTo>
                <a:cubicBezTo>
                  <a:pt x="248" y="373"/>
                  <a:pt x="246" y="374"/>
                  <a:pt x="246" y="377"/>
                </a:cubicBezTo>
                <a:cubicBezTo>
                  <a:pt x="206" y="377"/>
                  <a:pt x="155" y="377"/>
                  <a:pt x="86" y="377"/>
                </a:cubicBezTo>
                <a:cubicBezTo>
                  <a:pt x="86" y="377"/>
                  <a:pt x="86" y="377"/>
                  <a:pt x="86" y="377"/>
                </a:cubicBezTo>
                <a:cubicBezTo>
                  <a:pt x="86" y="374"/>
                  <a:pt x="84" y="373"/>
                  <a:pt x="82" y="372"/>
                </a:cubicBezTo>
                <a:cubicBezTo>
                  <a:pt x="96" y="322"/>
                  <a:pt x="106" y="276"/>
                  <a:pt x="110" y="225"/>
                </a:cubicBezTo>
                <a:close/>
                <a:moveTo>
                  <a:pt x="82" y="382"/>
                </a:moveTo>
                <a:cubicBezTo>
                  <a:pt x="84" y="381"/>
                  <a:pt x="85" y="380"/>
                  <a:pt x="86" y="378"/>
                </a:cubicBezTo>
                <a:cubicBezTo>
                  <a:pt x="154" y="378"/>
                  <a:pt x="205" y="378"/>
                  <a:pt x="246" y="378"/>
                </a:cubicBezTo>
                <a:cubicBezTo>
                  <a:pt x="246" y="380"/>
                  <a:pt x="248" y="383"/>
                  <a:pt x="251" y="383"/>
                </a:cubicBezTo>
                <a:cubicBezTo>
                  <a:pt x="255" y="421"/>
                  <a:pt x="255" y="458"/>
                  <a:pt x="251" y="507"/>
                </a:cubicBezTo>
                <a:cubicBezTo>
                  <a:pt x="251" y="507"/>
                  <a:pt x="251" y="507"/>
                  <a:pt x="251" y="507"/>
                </a:cubicBezTo>
                <a:cubicBezTo>
                  <a:pt x="248" y="507"/>
                  <a:pt x="245" y="510"/>
                  <a:pt x="245" y="512"/>
                </a:cubicBezTo>
                <a:cubicBezTo>
                  <a:pt x="210" y="517"/>
                  <a:pt x="167" y="524"/>
                  <a:pt x="114" y="533"/>
                </a:cubicBezTo>
                <a:cubicBezTo>
                  <a:pt x="114" y="530"/>
                  <a:pt x="112" y="529"/>
                  <a:pt x="110" y="528"/>
                </a:cubicBezTo>
                <a:cubicBezTo>
                  <a:pt x="106" y="478"/>
                  <a:pt x="96" y="431"/>
                  <a:pt x="82" y="382"/>
                </a:cubicBezTo>
                <a:close/>
                <a:moveTo>
                  <a:pt x="190" y="668"/>
                </a:moveTo>
                <a:cubicBezTo>
                  <a:pt x="185" y="668"/>
                  <a:pt x="181" y="668"/>
                  <a:pt x="176" y="669"/>
                </a:cubicBezTo>
                <a:cubicBezTo>
                  <a:pt x="177" y="668"/>
                  <a:pt x="177" y="667"/>
                  <a:pt x="177" y="666"/>
                </a:cubicBezTo>
                <a:cubicBezTo>
                  <a:pt x="177" y="663"/>
                  <a:pt x="175" y="660"/>
                  <a:pt x="172" y="660"/>
                </a:cubicBezTo>
                <a:cubicBezTo>
                  <a:pt x="171" y="660"/>
                  <a:pt x="170" y="661"/>
                  <a:pt x="169" y="661"/>
                </a:cubicBezTo>
                <a:cubicBezTo>
                  <a:pt x="156" y="609"/>
                  <a:pt x="139" y="572"/>
                  <a:pt x="113" y="537"/>
                </a:cubicBezTo>
                <a:cubicBezTo>
                  <a:pt x="114" y="536"/>
                  <a:pt x="115" y="535"/>
                  <a:pt x="115" y="533"/>
                </a:cubicBezTo>
                <a:cubicBezTo>
                  <a:pt x="141" y="529"/>
                  <a:pt x="164" y="525"/>
                  <a:pt x="186" y="522"/>
                </a:cubicBezTo>
                <a:cubicBezTo>
                  <a:pt x="208" y="519"/>
                  <a:pt x="227" y="516"/>
                  <a:pt x="245" y="513"/>
                </a:cubicBezTo>
                <a:cubicBezTo>
                  <a:pt x="246" y="516"/>
                  <a:pt x="248" y="518"/>
                  <a:pt x="251" y="518"/>
                </a:cubicBezTo>
                <a:cubicBezTo>
                  <a:pt x="251" y="518"/>
                  <a:pt x="251" y="518"/>
                  <a:pt x="251" y="518"/>
                </a:cubicBezTo>
                <a:cubicBezTo>
                  <a:pt x="258" y="556"/>
                  <a:pt x="262" y="603"/>
                  <a:pt x="267" y="667"/>
                </a:cubicBezTo>
                <a:cubicBezTo>
                  <a:pt x="266" y="667"/>
                  <a:pt x="264" y="668"/>
                  <a:pt x="264" y="670"/>
                </a:cubicBezTo>
                <a:cubicBezTo>
                  <a:pt x="240" y="668"/>
                  <a:pt x="216" y="668"/>
                  <a:pt x="190" y="668"/>
                </a:cubicBezTo>
                <a:close/>
                <a:moveTo>
                  <a:pt x="274" y="670"/>
                </a:moveTo>
                <a:cubicBezTo>
                  <a:pt x="273" y="668"/>
                  <a:pt x="271" y="666"/>
                  <a:pt x="269" y="666"/>
                </a:cubicBezTo>
                <a:cubicBezTo>
                  <a:pt x="269" y="666"/>
                  <a:pt x="268" y="666"/>
                  <a:pt x="268" y="666"/>
                </a:cubicBezTo>
                <a:cubicBezTo>
                  <a:pt x="266" y="644"/>
                  <a:pt x="265" y="624"/>
                  <a:pt x="263" y="605"/>
                </a:cubicBezTo>
                <a:cubicBezTo>
                  <a:pt x="260" y="571"/>
                  <a:pt x="257" y="542"/>
                  <a:pt x="252" y="518"/>
                </a:cubicBezTo>
                <a:cubicBezTo>
                  <a:pt x="254" y="517"/>
                  <a:pt x="256" y="515"/>
                  <a:pt x="256" y="513"/>
                </a:cubicBezTo>
                <a:cubicBezTo>
                  <a:pt x="256" y="512"/>
                  <a:pt x="256" y="512"/>
                  <a:pt x="256" y="512"/>
                </a:cubicBezTo>
                <a:cubicBezTo>
                  <a:pt x="276" y="509"/>
                  <a:pt x="295" y="507"/>
                  <a:pt x="313" y="505"/>
                </a:cubicBezTo>
                <a:cubicBezTo>
                  <a:pt x="334" y="503"/>
                  <a:pt x="353" y="503"/>
                  <a:pt x="373" y="503"/>
                </a:cubicBezTo>
                <a:cubicBezTo>
                  <a:pt x="373" y="505"/>
                  <a:pt x="375" y="507"/>
                  <a:pt x="377" y="507"/>
                </a:cubicBezTo>
                <a:cubicBezTo>
                  <a:pt x="377" y="547"/>
                  <a:pt x="377" y="597"/>
                  <a:pt x="377" y="664"/>
                </a:cubicBezTo>
                <a:cubicBezTo>
                  <a:pt x="375" y="664"/>
                  <a:pt x="372" y="666"/>
                  <a:pt x="372" y="669"/>
                </a:cubicBezTo>
                <a:cubicBezTo>
                  <a:pt x="372" y="669"/>
                  <a:pt x="373" y="670"/>
                  <a:pt x="373" y="670"/>
                </a:cubicBezTo>
                <a:cubicBezTo>
                  <a:pt x="340" y="669"/>
                  <a:pt x="308" y="669"/>
                  <a:pt x="274" y="670"/>
                </a:cubicBezTo>
                <a:close/>
                <a:moveTo>
                  <a:pt x="475" y="670"/>
                </a:moveTo>
                <a:cubicBezTo>
                  <a:pt x="444" y="669"/>
                  <a:pt x="413" y="669"/>
                  <a:pt x="383" y="670"/>
                </a:cubicBezTo>
                <a:cubicBezTo>
                  <a:pt x="383" y="670"/>
                  <a:pt x="383" y="669"/>
                  <a:pt x="383" y="669"/>
                </a:cubicBezTo>
                <a:cubicBezTo>
                  <a:pt x="383" y="666"/>
                  <a:pt x="381" y="664"/>
                  <a:pt x="378" y="664"/>
                </a:cubicBezTo>
                <a:cubicBezTo>
                  <a:pt x="378" y="597"/>
                  <a:pt x="378" y="547"/>
                  <a:pt x="378" y="507"/>
                </a:cubicBezTo>
                <a:cubicBezTo>
                  <a:pt x="380" y="507"/>
                  <a:pt x="382" y="505"/>
                  <a:pt x="383" y="503"/>
                </a:cubicBezTo>
                <a:cubicBezTo>
                  <a:pt x="407" y="503"/>
                  <a:pt x="431" y="504"/>
                  <a:pt x="458" y="507"/>
                </a:cubicBezTo>
                <a:cubicBezTo>
                  <a:pt x="471" y="508"/>
                  <a:pt x="484" y="510"/>
                  <a:pt x="498" y="512"/>
                </a:cubicBezTo>
                <a:cubicBezTo>
                  <a:pt x="498" y="512"/>
                  <a:pt x="498" y="512"/>
                  <a:pt x="498" y="513"/>
                </a:cubicBezTo>
                <a:cubicBezTo>
                  <a:pt x="498" y="515"/>
                  <a:pt x="500" y="517"/>
                  <a:pt x="503" y="518"/>
                </a:cubicBezTo>
                <a:cubicBezTo>
                  <a:pt x="496" y="556"/>
                  <a:pt x="492" y="603"/>
                  <a:pt x="487" y="667"/>
                </a:cubicBezTo>
                <a:cubicBezTo>
                  <a:pt x="486" y="666"/>
                  <a:pt x="486" y="666"/>
                  <a:pt x="485" y="666"/>
                </a:cubicBezTo>
                <a:cubicBezTo>
                  <a:pt x="483" y="666"/>
                  <a:pt x="481" y="668"/>
                  <a:pt x="480" y="670"/>
                </a:cubicBezTo>
                <a:cubicBezTo>
                  <a:pt x="479" y="670"/>
                  <a:pt x="477" y="670"/>
                  <a:pt x="475" y="670"/>
                </a:cubicBezTo>
                <a:close/>
                <a:moveTo>
                  <a:pt x="586" y="662"/>
                </a:moveTo>
                <a:cubicBezTo>
                  <a:pt x="585" y="661"/>
                  <a:pt x="584" y="660"/>
                  <a:pt x="582" y="660"/>
                </a:cubicBezTo>
                <a:cubicBezTo>
                  <a:pt x="579" y="660"/>
                  <a:pt x="577" y="663"/>
                  <a:pt x="577" y="666"/>
                </a:cubicBezTo>
                <a:cubicBezTo>
                  <a:pt x="577" y="667"/>
                  <a:pt x="577" y="668"/>
                  <a:pt x="578" y="669"/>
                </a:cubicBezTo>
                <a:cubicBezTo>
                  <a:pt x="547" y="668"/>
                  <a:pt x="518" y="668"/>
                  <a:pt x="490" y="670"/>
                </a:cubicBezTo>
                <a:cubicBezTo>
                  <a:pt x="490" y="669"/>
                  <a:pt x="489" y="668"/>
                  <a:pt x="488" y="667"/>
                </a:cubicBezTo>
                <a:cubicBezTo>
                  <a:pt x="492" y="609"/>
                  <a:pt x="496" y="566"/>
                  <a:pt x="502" y="529"/>
                </a:cubicBezTo>
                <a:cubicBezTo>
                  <a:pt x="502" y="525"/>
                  <a:pt x="503" y="522"/>
                  <a:pt x="504" y="518"/>
                </a:cubicBezTo>
                <a:cubicBezTo>
                  <a:pt x="506" y="518"/>
                  <a:pt x="508" y="516"/>
                  <a:pt x="509" y="513"/>
                </a:cubicBezTo>
                <a:cubicBezTo>
                  <a:pt x="527" y="516"/>
                  <a:pt x="547" y="518"/>
                  <a:pt x="570" y="522"/>
                </a:cubicBezTo>
                <a:cubicBezTo>
                  <a:pt x="591" y="525"/>
                  <a:pt x="614" y="529"/>
                  <a:pt x="639" y="533"/>
                </a:cubicBezTo>
                <a:cubicBezTo>
                  <a:pt x="639" y="533"/>
                  <a:pt x="639" y="533"/>
                  <a:pt x="639" y="533"/>
                </a:cubicBezTo>
                <a:cubicBezTo>
                  <a:pt x="639" y="535"/>
                  <a:pt x="640" y="537"/>
                  <a:pt x="642" y="538"/>
                </a:cubicBezTo>
                <a:cubicBezTo>
                  <a:pt x="616" y="573"/>
                  <a:pt x="599" y="610"/>
                  <a:pt x="586" y="662"/>
                </a:cubicBezTo>
                <a:close/>
                <a:moveTo>
                  <a:pt x="645" y="528"/>
                </a:moveTo>
                <a:cubicBezTo>
                  <a:pt x="645" y="528"/>
                  <a:pt x="645" y="528"/>
                  <a:pt x="645" y="528"/>
                </a:cubicBezTo>
                <a:cubicBezTo>
                  <a:pt x="642" y="528"/>
                  <a:pt x="640" y="530"/>
                  <a:pt x="639" y="532"/>
                </a:cubicBezTo>
                <a:cubicBezTo>
                  <a:pt x="598" y="526"/>
                  <a:pt x="563" y="520"/>
                  <a:pt x="533" y="516"/>
                </a:cubicBezTo>
                <a:cubicBezTo>
                  <a:pt x="524" y="514"/>
                  <a:pt x="516" y="513"/>
                  <a:pt x="509" y="512"/>
                </a:cubicBezTo>
                <a:cubicBezTo>
                  <a:pt x="508" y="510"/>
                  <a:pt x="507" y="508"/>
                  <a:pt x="504" y="508"/>
                </a:cubicBezTo>
                <a:cubicBezTo>
                  <a:pt x="503" y="492"/>
                  <a:pt x="502" y="477"/>
                  <a:pt x="502" y="464"/>
                </a:cubicBezTo>
                <a:cubicBezTo>
                  <a:pt x="501" y="434"/>
                  <a:pt x="501" y="409"/>
                  <a:pt x="504" y="383"/>
                </a:cubicBezTo>
                <a:cubicBezTo>
                  <a:pt x="507" y="382"/>
                  <a:pt x="508" y="380"/>
                  <a:pt x="508" y="378"/>
                </a:cubicBezTo>
                <a:cubicBezTo>
                  <a:pt x="548" y="378"/>
                  <a:pt x="599" y="378"/>
                  <a:pt x="668" y="378"/>
                </a:cubicBezTo>
                <a:cubicBezTo>
                  <a:pt x="669" y="380"/>
                  <a:pt x="671" y="382"/>
                  <a:pt x="673" y="382"/>
                </a:cubicBezTo>
                <a:cubicBezTo>
                  <a:pt x="673" y="382"/>
                  <a:pt x="673" y="382"/>
                  <a:pt x="673" y="382"/>
                </a:cubicBezTo>
                <a:cubicBezTo>
                  <a:pt x="659" y="432"/>
                  <a:pt x="650" y="478"/>
                  <a:pt x="645" y="528"/>
                </a:cubicBezTo>
                <a:close/>
              </a:path>
            </a:pathLst>
          </a:custGeom>
          <a:gradFill>
            <a:gsLst>
              <a:gs pos="100000">
                <a:srgbClr val="1A4E7E"/>
              </a:gs>
              <a:gs pos="0">
                <a:srgbClr val="166293"/>
              </a:gs>
            </a:gsLst>
            <a:path path="shape">
              <a:fillToRect l="50000" t="50000" r="50000" b="50000"/>
            </a:path>
          </a:gradFill>
          <a:ln>
            <a:noFill/>
          </a:ln>
        </p:spPr>
        <p:txBody>
          <a:bodyPr vert="horz" wrap="square" lIns="121917" tIns="60958" rIns="121917" bIns="60958" numCol="1" anchor="t" anchorCtr="0" compatLnSpc="1"/>
          <a:lstStyle/>
          <a:p>
            <a:endParaRPr lang="zh-CN" altLang="en-US"/>
          </a:p>
        </p:txBody>
      </p:sp>
      <p:sp>
        <p:nvSpPr>
          <p:cNvPr id="11901" name="椭圆 11900"/>
          <p:cNvSpPr/>
          <p:nvPr/>
        </p:nvSpPr>
        <p:spPr>
          <a:xfrm>
            <a:off x="9752132" y="3669033"/>
            <a:ext cx="213095" cy="213172"/>
          </a:xfrm>
          <a:prstGeom prst="ellipse">
            <a:avLst/>
          </a:prstGeom>
          <a:gradFill flip="none" rotWithShape="1">
            <a:gsLst>
              <a:gs pos="0">
                <a:srgbClr val="4DC9FE"/>
              </a:gs>
              <a:gs pos="54000">
                <a:srgbClr val="022838">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zh-CN" altLang="en-US"/>
          </a:p>
        </p:txBody>
      </p:sp>
      <p:sp>
        <p:nvSpPr>
          <p:cNvPr id="5506" name="椭圆 5505"/>
          <p:cNvSpPr/>
          <p:nvPr/>
        </p:nvSpPr>
        <p:spPr>
          <a:xfrm>
            <a:off x="10499418" y="3669034"/>
            <a:ext cx="165079" cy="165138"/>
          </a:xfrm>
          <a:prstGeom prst="ellipse">
            <a:avLst/>
          </a:prstGeom>
          <a:gradFill flip="none" rotWithShape="1">
            <a:gsLst>
              <a:gs pos="0">
                <a:srgbClr val="4DC9FE">
                  <a:alpha val="43000"/>
                </a:srgbClr>
              </a:gs>
              <a:gs pos="100000">
                <a:srgbClr val="022838">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zh-CN" altLang="en-US"/>
          </a:p>
        </p:txBody>
      </p:sp>
      <p:sp>
        <p:nvSpPr>
          <p:cNvPr id="5512" name="椭圆 5511"/>
          <p:cNvSpPr/>
          <p:nvPr/>
        </p:nvSpPr>
        <p:spPr>
          <a:xfrm>
            <a:off x="1346863" y="3674428"/>
            <a:ext cx="78307" cy="78334"/>
          </a:xfrm>
          <a:prstGeom prst="ellipse">
            <a:avLst/>
          </a:prstGeom>
          <a:gradFill flip="none" rotWithShape="1">
            <a:gsLst>
              <a:gs pos="0">
                <a:srgbClr val="4DC9FE"/>
              </a:gs>
              <a:gs pos="100000">
                <a:srgbClr val="022838">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zh-CN" altLang="en-US"/>
          </a:p>
        </p:txBody>
      </p:sp>
      <p:sp>
        <p:nvSpPr>
          <p:cNvPr id="11874" name="Freeform 21"/>
          <p:cNvSpPr/>
          <p:nvPr/>
        </p:nvSpPr>
        <p:spPr bwMode="auto">
          <a:xfrm>
            <a:off x="7443349" y="2106572"/>
            <a:ext cx="116402" cy="165138"/>
          </a:xfrm>
          <a:custGeom>
            <a:avLst/>
            <a:gdLst>
              <a:gd name="T0" fmla="*/ 0 w 23"/>
              <a:gd name="T1" fmla="*/ 0 h 33"/>
              <a:gd name="T2" fmla="*/ 23 w 23"/>
              <a:gd name="T3" fmla="*/ 33 h 33"/>
              <a:gd name="T4" fmla="*/ 0 w 23"/>
              <a:gd name="T5" fmla="*/ 0 h 33"/>
            </a:gdLst>
            <a:ahLst/>
            <a:cxnLst>
              <a:cxn ang="0">
                <a:pos x="T0" y="T1"/>
              </a:cxn>
              <a:cxn ang="0">
                <a:pos x="T2" y="T3"/>
              </a:cxn>
              <a:cxn ang="0">
                <a:pos x="T4" y="T5"/>
              </a:cxn>
            </a:cxnLst>
            <a:rect l="0" t="0" r="r" b="b"/>
            <a:pathLst>
              <a:path w="23" h="33">
                <a:moveTo>
                  <a:pt x="0" y="0"/>
                </a:moveTo>
                <a:cubicBezTo>
                  <a:pt x="7" y="12"/>
                  <a:pt x="14" y="23"/>
                  <a:pt x="23" y="33"/>
                </a:cubicBezTo>
                <a:lnTo>
                  <a:pt x="0" y="0"/>
                </a:lnTo>
                <a:close/>
              </a:path>
            </a:pathLst>
          </a:custGeom>
          <a:solidFill>
            <a:srgbClr val="5D5D5D"/>
          </a:solidFill>
          <a:ln>
            <a:noFill/>
          </a:ln>
          <a:extLst>
            <a:ext uri="{91240B29-F687-4F45-9708-019B960494DF}">
              <a14:hiddenLine xmlns:a14="http://schemas.microsoft.com/office/drawing/2010/main" w="9525">
                <a:solidFill>
                  <a:srgbClr val="000000"/>
                </a:solidFill>
                <a:round/>
              </a14:hiddenLine>
            </a:ext>
          </a:extLst>
        </p:spPr>
        <p:txBody>
          <a:bodyPr vert="horz" wrap="square" lIns="121917" tIns="60958" rIns="121917" bIns="60958" numCol="1" anchor="t" anchorCtr="0" compatLnSpc="1"/>
          <a:lstStyle/>
          <a:p>
            <a:endParaRPr lang="zh-CN" altLang="en-US"/>
          </a:p>
        </p:txBody>
      </p:sp>
      <p:sp>
        <p:nvSpPr>
          <p:cNvPr id="11875" name="Freeform 22"/>
          <p:cNvSpPr/>
          <p:nvPr/>
        </p:nvSpPr>
        <p:spPr bwMode="auto">
          <a:xfrm>
            <a:off x="4624316" y="2106572"/>
            <a:ext cx="116402" cy="165138"/>
          </a:xfrm>
          <a:custGeom>
            <a:avLst/>
            <a:gdLst>
              <a:gd name="T0" fmla="*/ 0 w 23"/>
              <a:gd name="T1" fmla="*/ 33 h 33"/>
              <a:gd name="T2" fmla="*/ 23 w 23"/>
              <a:gd name="T3" fmla="*/ 0 h 33"/>
              <a:gd name="T4" fmla="*/ 0 w 23"/>
              <a:gd name="T5" fmla="*/ 33 h 33"/>
            </a:gdLst>
            <a:ahLst/>
            <a:cxnLst>
              <a:cxn ang="0">
                <a:pos x="T0" y="T1"/>
              </a:cxn>
              <a:cxn ang="0">
                <a:pos x="T2" y="T3"/>
              </a:cxn>
              <a:cxn ang="0">
                <a:pos x="T4" y="T5"/>
              </a:cxn>
            </a:cxnLst>
            <a:rect l="0" t="0" r="r" b="b"/>
            <a:pathLst>
              <a:path w="23" h="33">
                <a:moveTo>
                  <a:pt x="0" y="33"/>
                </a:moveTo>
                <a:cubicBezTo>
                  <a:pt x="9" y="23"/>
                  <a:pt x="16" y="12"/>
                  <a:pt x="23" y="0"/>
                </a:cubicBezTo>
                <a:lnTo>
                  <a:pt x="0" y="33"/>
                </a:lnTo>
                <a:close/>
              </a:path>
            </a:pathLst>
          </a:custGeom>
          <a:solidFill>
            <a:srgbClr val="5D5D5D"/>
          </a:solidFill>
          <a:ln>
            <a:noFill/>
          </a:ln>
          <a:extLst>
            <a:ext uri="{91240B29-F687-4F45-9708-019B960494DF}">
              <a14:hiddenLine xmlns:a14="http://schemas.microsoft.com/office/drawing/2010/main" w="9525">
                <a:solidFill>
                  <a:srgbClr val="000000"/>
                </a:solidFill>
                <a:round/>
              </a14:hiddenLine>
            </a:ext>
          </a:extLst>
        </p:spPr>
        <p:txBody>
          <a:bodyPr vert="horz" wrap="square" lIns="121917" tIns="60958" rIns="121917" bIns="60958" numCol="1" anchor="t" anchorCtr="0" compatLnSpc="1"/>
          <a:lstStyle/>
          <a:p>
            <a:endParaRPr lang="zh-CN" altLang="en-US"/>
          </a:p>
        </p:txBody>
      </p:sp>
      <p:sp>
        <p:nvSpPr>
          <p:cNvPr id="28" name="Freeform 17"/>
          <p:cNvSpPr>
            <a:spLocks noEditPoints="1"/>
          </p:cNvSpPr>
          <p:nvPr/>
        </p:nvSpPr>
        <p:spPr bwMode="auto">
          <a:xfrm>
            <a:off x="3332525" y="673379"/>
            <a:ext cx="5525363" cy="5521302"/>
          </a:xfrm>
          <a:custGeom>
            <a:avLst/>
            <a:gdLst>
              <a:gd name="T0" fmla="*/ 643 w 769"/>
              <a:gd name="T1" fmla="*/ 96 h 768"/>
              <a:gd name="T2" fmla="*/ 486 w 769"/>
              <a:gd name="T3" fmla="*/ 14 h 768"/>
              <a:gd name="T4" fmla="*/ 378 w 769"/>
              <a:gd name="T5" fmla="*/ 6 h 768"/>
              <a:gd name="T6" fmla="*/ 252 w 769"/>
              <a:gd name="T7" fmla="*/ 23 h 768"/>
              <a:gd name="T8" fmla="*/ 39 w 769"/>
              <a:gd name="T9" fmla="*/ 222 h 768"/>
              <a:gd name="T10" fmla="*/ 33 w 769"/>
              <a:gd name="T11" fmla="*/ 539 h 768"/>
              <a:gd name="T12" fmla="*/ 246 w 769"/>
              <a:gd name="T13" fmla="*/ 748 h 768"/>
              <a:gd name="T14" fmla="*/ 335 w 769"/>
              <a:gd name="T15" fmla="*/ 759 h 768"/>
              <a:gd name="T16" fmla="*/ 486 w 769"/>
              <a:gd name="T17" fmla="*/ 753 h 768"/>
              <a:gd name="T18" fmla="*/ 643 w 769"/>
              <a:gd name="T19" fmla="*/ 672 h 768"/>
              <a:gd name="T20" fmla="*/ 769 w 769"/>
              <a:gd name="T21" fmla="*/ 384 h 768"/>
              <a:gd name="T22" fmla="*/ 676 w 769"/>
              <a:gd name="T23" fmla="*/ 220 h 768"/>
              <a:gd name="T24" fmla="*/ 447 w 769"/>
              <a:gd name="T25" fmla="*/ 757 h 768"/>
              <a:gd name="T26" fmla="*/ 496 w 769"/>
              <a:gd name="T27" fmla="*/ 748 h 768"/>
              <a:gd name="T28" fmla="*/ 541 w 769"/>
              <a:gd name="T29" fmla="*/ 566 h 768"/>
              <a:gd name="T30" fmla="*/ 271 w 769"/>
              <a:gd name="T31" fmla="*/ 680 h 768"/>
              <a:gd name="T32" fmla="*/ 384 w 769"/>
              <a:gd name="T33" fmla="*/ 683 h 768"/>
              <a:gd name="T34" fmla="*/ 227 w 769"/>
              <a:gd name="T35" fmla="*/ 567 h 768"/>
              <a:gd name="T36" fmla="*/ 184 w 769"/>
              <a:gd name="T37" fmla="*/ 88 h 768"/>
              <a:gd name="T38" fmla="*/ 106 w 769"/>
              <a:gd name="T39" fmla="*/ 210 h 768"/>
              <a:gd name="T40" fmla="*/ 228 w 769"/>
              <a:gd name="T41" fmla="*/ 201 h 768"/>
              <a:gd name="T42" fmla="*/ 499 w 769"/>
              <a:gd name="T43" fmla="*/ 87 h 768"/>
              <a:gd name="T44" fmla="*/ 394 w 769"/>
              <a:gd name="T45" fmla="*/ 76 h 768"/>
              <a:gd name="T46" fmla="*/ 501 w 769"/>
              <a:gd name="T47" fmla="*/ 86 h 768"/>
              <a:gd name="T48" fmla="*/ 561 w 769"/>
              <a:gd name="T49" fmla="*/ 372 h 768"/>
              <a:gd name="T50" fmla="*/ 546 w 769"/>
              <a:gd name="T51" fmla="*/ 542 h 768"/>
              <a:gd name="T52" fmla="*/ 560 w 769"/>
              <a:gd name="T53" fmla="*/ 396 h 768"/>
              <a:gd name="T54" fmla="*/ 209 w 769"/>
              <a:gd name="T55" fmla="*/ 396 h 768"/>
              <a:gd name="T56" fmla="*/ 333 w 769"/>
              <a:gd name="T57" fmla="*/ 210 h 768"/>
              <a:gd name="T58" fmla="*/ 397 w 769"/>
              <a:gd name="T59" fmla="*/ 208 h 768"/>
              <a:gd name="T60" fmla="*/ 385 w 769"/>
              <a:gd name="T61" fmla="*/ 367 h 768"/>
              <a:gd name="T62" fmla="*/ 208 w 769"/>
              <a:gd name="T63" fmla="*/ 371 h 768"/>
              <a:gd name="T64" fmla="*/ 207 w 769"/>
              <a:gd name="T65" fmla="*/ 396 h 768"/>
              <a:gd name="T66" fmla="*/ 83 w 769"/>
              <a:gd name="T67" fmla="*/ 384 h 768"/>
              <a:gd name="T68" fmla="*/ 559 w 769"/>
              <a:gd name="T69" fmla="*/ 555 h 768"/>
              <a:gd name="T70" fmla="*/ 575 w 769"/>
              <a:gd name="T71" fmla="*/ 553 h 768"/>
              <a:gd name="T72" fmla="*/ 669 w 769"/>
              <a:gd name="T73" fmla="*/ 541 h 768"/>
              <a:gd name="T74" fmla="*/ 633 w 769"/>
              <a:gd name="T75" fmla="*/ 155 h 768"/>
              <a:gd name="T76" fmla="*/ 517 w 769"/>
              <a:gd name="T77" fmla="*/ 25 h 768"/>
              <a:gd name="T78" fmla="*/ 496 w 769"/>
              <a:gd name="T79" fmla="*/ 18 h 768"/>
              <a:gd name="T80" fmla="*/ 576 w 769"/>
              <a:gd name="T81" fmla="*/ 86 h 768"/>
              <a:gd name="T82" fmla="*/ 440 w 769"/>
              <a:gd name="T83" fmla="*/ 15 h 768"/>
              <a:gd name="T84" fmla="*/ 434 w 769"/>
              <a:gd name="T85" fmla="*/ 9 h 768"/>
              <a:gd name="T86" fmla="*/ 378 w 769"/>
              <a:gd name="T87" fmla="*/ 7 h 768"/>
              <a:gd name="T88" fmla="*/ 182 w 769"/>
              <a:gd name="T89" fmla="*/ 84 h 768"/>
              <a:gd name="T90" fmla="*/ 252 w 769"/>
              <a:gd name="T91" fmla="*/ 24 h 768"/>
              <a:gd name="T92" fmla="*/ 242 w 769"/>
              <a:gd name="T93" fmla="*/ 29 h 768"/>
              <a:gd name="T94" fmla="*/ 102 w 769"/>
              <a:gd name="T95" fmla="*/ 209 h 768"/>
              <a:gd name="T96" fmla="*/ 45 w 769"/>
              <a:gd name="T97" fmla="*/ 227 h 768"/>
              <a:gd name="T98" fmla="*/ 39 w 769"/>
              <a:gd name="T99" fmla="*/ 234 h 768"/>
              <a:gd name="T100" fmla="*/ 90 w 769"/>
              <a:gd name="T101" fmla="*/ 547 h 768"/>
              <a:gd name="T102" fmla="*/ 93 w 769"/>
              <a:gd name="T103" fmla="*/ 548 h 768"/>
              <a:gd name="T104" fmla="*/ 126 w 769"/>
              <a:gd name="T105" fmla="*/ 660 h 768"/>
              <a:gd name="T106" fmla="*/ 148 w 769"/>
              <a:gd name="T107" fmla="*/ 672 h 768"/>
              <a:gd name="T108" fmla="*/ 284 w 769"/>
              <a:gd name="T109" fmla="*/ 752 h 768"/>
              <a:gd name="T110" fmla="*/ 271 w 769"/>
              <a:gd name="T111" fmla="*/ 697 h 768"/>
              <a:gd name="T112" fmla="*/ 277 w 769"/>
              <a:gd name="T113" fmla="*/ 695 h 768"/>
              <a:gd name="T114" fmla="*/ 385 w 769"/>
              <a:gd name="T115" fmla="*/ 700 h 768"/>
              <a:gd name="T116" fmla="*/ 527 w 769"/>
              <a:gd name="T117" fmla="*/ 739 h 768"/>
              <a:gd name="T118" fmla="*/ 602 w 769"/>
              <a:gd name="T119" fmla="*/ 677 h 768"/>
              <a:gd name="T120" fmla="*/ 602 w 769"/>
              <a:gd name="T121" fmla="*/ 676 h 768"/>
              <a:gd name="T122" fmla="*/ 645 w 769"/>
              <a:gd name="T123" fmla="*/ 661 h 768"/>
              <a:gd name="T124" fmla="*/ 695 w 769"/>
              <a:gd name="T125" fmla="*/ 393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9" h="768">
                <a:moveTo>
                  <a:pt x="763" y="378"/>
                </a:moveTo>
                <a:cubicBezTo>
                  <a:pt x="762" y="378"/>
                  <a:pt x="762" y="378"/>
                  <a:pt x="762" y="378"/>
                </a:cubicBezTo>
                <a:cubicBezTo>
                  <a:pt x="732" y="234"/>
                  <a:pt x="732" y="234"/>
                  <a:pt x="732" y="234"/>
                </a:cubicBezTo>
                <a:cubicBezTo>
                  <a:pt x="734" y="234"/>
                  <a:pt x="736" y="231"/>
                  <a:pt x="736" y="228"/>
                </a:cubicBezTo>
                <a:cubicBezTo>
                  <a:pt x="736" y="225"/>
                  <a:pt x="734" y="222"/>
                  <a:pt x="730" y="222"/>
                </a:cubicBezTo>
                <a:cubicBezTo>
                  <a:pt x="729" y="222"/>
                  <a:pt x="728" y="223"/>
                  <a:pt x="727" y="223"/>
                </a:cubicBezTo>
                <a:cubicBezTo>
                  <a:pt x="646" y="106"/>
                  <a:pt x="646" y="106"/>
                  <a:pt x="646" y="106"/>
                </a:cubicBezTo>
                <a:cubicBezTo>
                  <a:pt x="648" y="105"/>
                  <a:pt x="649" y="103"/>
                  <a:pt x="649" y="101"/>
                </a:cubicBezTo>
                <a:cubicBezTo>
                  <a:pt x="649" y="98"/>
                  <a:pt x="646" y="96"/>
                  <a:pt x="643" y="96"/>
                </a:cubicBezTo>
                <a:cubicBezTo>
                  <a:pt x="641" y="96"/>
                  <a:pt x="639" y="97"/>
                  <a:pt x="638" y="98"/>
                </a:cubicBezTo>
                <a:cubicBezTo>
                  <a:pt x="528" y="28"/>
                  <a:pt x="528" y="28"/>
                  <a:pt x="528" y="28"/>
                </a:cubicBezTo>
                <a:cubicBezTo>
                  <a:pt x="528" y="27"/>
                  <a:pt x="529" y="26"/>
                  <a:pt x="529" y="25"/>
                </a:cubicBezTo>
                <a:cubicBezTo>
                  <a:pt x="529" y="22"/>
                  <a:pt x="526" y="19"/>
                  <a:pt x="523" y="19"/>
                </a:cubicBezTo>
                <a:cubicBezTo>
                  <a:pt x="520" y="19"/>
                  <a:pt x="518" y="21"/>
                  <a:pt x="517" y="23"/>
                </a:cubicBezTo>
                <a:cubicBezTo>
                  <a:pt x="497" y="17"/>
                  <a:pt x="497" y="17"/>
                  <a:pt x="497" y="17"/>
                </a:cubicBezTo>
                <a:cubicBezTo>
                  <a:pt x="497" y="16"/>
                  <a:pt x="497" y="15"/>
                  <a:pt x="497" y="15"/>
                </a:cubicBezTo>
                <a:cubicBezTo>
                  <a:pt x="497" y="12"/>
                  <a:pt x="495" y="9"/>
                  <a:pt x="492" y="9"/>
                </a:cubicBezTo>
                <a:cubicBezTo>
                  <a:pt x="489" y="9"/>
                  <a:pt x="486" y="11"/>
                  <a:pt x="486" y="14"/>
                </a:cubicBezTo>
                <a:cubicBezTo>
                  <a:pt x="446" y="10"/>
                  <a:pt x="446" y="10"/>
                  <a:pt x="446" y="10"/>
                </a:cubicBezTo>
                <a:cubicBezTo>
                  <a:pt x="446" y="9"/>
                  <a:pt x="446" y="9"/>
                  <a:pt x="446" y="9"/>
                </a:cubicBezTo>
                <a:cubicBezTo>
                  <a:pt x="446" y="6"/>
                  <a:pt x="443" y="3"/>
                  <a:pt x="440" y="3"/>
                </a:cubicBezTo>
                <a:cubicBezTo>
                  <a:pt x="437" y="3"/>
                  <a:pt x="434" y="5"/>
                  <a:pt x="434" y="9"/>
                </a:cubicBezTo>
                <a:cubicBezTo>
                  <a:pt x="390" y="6"/>
                  <a:pt x="390" y="6"/>
                  <a:pt x="390" y="6"/>
                </a:cubicBezTo>
                <a:cubicBezTo>
                  <a:pt x="390" y="6"/>
                  <a:pt x="390" y="6"/>
                  <a:pt x="390" y="6"/>
                </a:cubicBezTo>
                <a:cubicBezTo>
                  <a:pt x="390" y="2"/>
                  <a:pt x="387" y="0"/>
                  <a:pt x="384" y="0"/>
                </a:cubicBezTo>
                <a:cubicBezTo>
                  <a:pt x="381" y="0"/>
                  <a:pt x="378" y="2"/>
                  <a:pt x="378" y="6"/>
                </a:cubicBezTo>
                <a:cubicBezTo>
                  <a:pt x="378" y="6"/>
                  <a:pt x="378" y="6"/>
                  <a:pt x="378" y="6"/>
                </a:cubicBezTo>
                <a:cubicBezTo>
                  <a:pt x="335" y="9"/>
                  <a:pt x="335" y="9"/>
                  <a:pt x="335" y="9"/>
                </a:cubicBezTo>
                <a:cubicBezTo>
                  <a:pt x="334" y="6"/>
                  <a:pt x="332" y="3"/>
                  <a:pt x="329" y="3"/>
                </a:cubicBezTo>
                <a:cubicBezTo>
                  <a:pt x="325" y="3"/>
                  <a:pt x="323" y="6"/>
                  <a:pt x="323" y="9"/>
                </a:cubicBezTo>
                <a:cubicBezTo>
                  <a:pt x="323" y="9"/>
                  <a:pt x="323" y="9"/>
                  <a:pt x="323" y="10"/>
                </a:cubicBezTo>
                <a:cubicBezTo>
                  <a:pt x="283" y="14"/>
                  <a:pt x="283" y="14"/>
                  <a:pt x="283" y="14"/>
                </a:cubicBezTo>
                <a:cubicBezTo>
                  <a:pt x="283" y="11"/>
                  <a:pt x="281" y="9"/>
                  <a:pt x="278" y="9"/>
                </a:cubicBezTo>
                <a:cubicBezTo>
                  <a:pt x="274" y="9"/>
                  <a:pt x="272" y="12"/>
                  <a:pt x="272" y="15"/>
                </a:cubicBezTo>
                <a:cubicBezTo>
                  <a:pt x="272" y="15"/>
                  <a:pt x="272" y="16"/>
                  <a:pt x="272" y="17"/>
                </a:cubicBezTo>
                <a:cubicBezTo>
                  <a:pt x="252" y="23"/>
                  <a:pt x="252" y="23"/>
                  <a:pt x="252" y="23"/>
                </a:cubicBezTo>
                <a:cubicBezTo>
                  <a:pt x="251" y="21"/>
                  <a:pt x="249" y="19"/>
                  <a:pt x="246" y="19"/>
                </a:cubicBezTo>
                <a:cubicBezTo>
                  <a:pt x="243" y="19"/>
                  <a:pt x="241" y="22"/>
                  <a:pt x="241" y="25"/>
                </a:cubicBezTo>
                <a:cubicBezTo>
                  <a:pt x="241" y="26"/>
                  <a:pt x="241" y="27"/>
                  <a:pt x="241" y="28"/>
                </a:cubicBezTo>
                <a:cubicBezTo>
                  <a:pt x="131" y="98"/>
                  <a:pt x="131" y="98"/>
                  <a:pt x="131" y="98"/>
                </a:cubicBezTo>
                <a:cubicBezTo>
                  <a:pt x="130" y="97"/>
                  <a:pt x="128" y="96"/>
                  <a:pt x="126" y="96"/>
                </a:cubicBezTo>
                <a:cubicBezTo>
                  <a:pt x="123" y="96"/>
                  <a:pt x="120" y="98"/>
                  <a:pt x="120" y="101"/>
                </a:cubicBezTo>
                <a:cubicBezTo>
                  <a:pt x="120" y="103"/>
                  <a:pt x="121" y="105"/>
                  <a:pt x="123" y="106"/>
                </a:cubicBezTo>
                <a:cubicBezTo>
                  <a:pt x="42" y="223"/>
                  <a:pt x="42" y="223"/>
                  <a:pt x="42" y="223"/>
                </a:cubicBezTo>
                <a:cubicBezTo>
                  <a:pt x="41" y="222"/>
                  <a:pt x="40" y="222"/>
                  <a:pt x="39" y="222"/>
                </a:cubicBezTo>
                <a:cubicBezTo>
                  <a:pt x="36" y="222"/>
                  <a:pt x="33" y="224"/>
                  <a:pt x="33" y="228"/>
                </a:cubicBezTo>
                <a:cubicBezTo>
                  <a:pt x="33" y="231"/>
                  <a:pt x="35" y="233"/>
                  <a:pt x="38" y="233"/>
                </a:cubicBezTo>
                <a:cubicBezTo>
                  <a:pt x="7" y="378"/>
                  <a:pt x="7" y="378"/>
                  <a:pt x="7" y="378"/>
                </a:cubicBezTo>
                <a:cubicBezTo>
                  <a:pt x="7" y="378"/>
                  <a:pt x="7" y="378"/>
                  <a:pt x="6" y="378"/>
                </a:cubicBezTo>
                <a:cubicBezTo>
                  <a:pt x="3" y="378"/>
                  <a:pt x="0" y="381"/>
                  <a:pt x="0" y="384"/>
                </a:cubicBezTo>
                <a:cubicBezTo>
                  <a:pt x="0" y="387"/>
                  <a:pt x="3" y="390"/>
                  <a:pt x="6" y="390"/>
                </a:cubicBezTo>
                <a:cubicBezTo>
                  <a:pt x="7" y="390"/>
                  <a:pt x="7" y="390"/>
                  <a:pt x="8" y="390"/>
                </a:cubicBezTo>
                <a:cubicBezTo>
                  <a:pt x="38" y="534"/>
                  <a:pt x="38" y="534"/>
                  <a:pt x="38" y="534"/>
                </a:cubicBezTo>
                <a:cubicBezTo>
                  <a:pt x="35" y="534"/>
                  <a:pt x="33" y="537"/>
                  <a:pt x="33" y="539"/>
                </a:cubicBezTo>
                <a:cubicBezTo>
                  <a:pt x="33" y="543"/>
                  <a:pt x="36" y="545"/>
                  <a:pt x="39" y="545"/>
                </a:cubicBezTo>
                <a:cubicBezTo>
                  <a:pt x="40" y="545"/>
                  <a:pt x="41" y="545"/>
                  <a:pt x="42" y="544"/>
                </a:cubicBezTo>
                <a:cubicBezTo>
                  <a:pt x="123" y="661"/>
                  <a:pt x="123" y="661"/>
                  <a:pt x="123" y="661"/>
                </a:cubicBezTo>
                <a:cubicBezTo>
                  <a:pt x="122" y="662"/>
                  <a:pt x="121" y="664"/>
                  <a:pt x="121" y="666"/>
                </a:cubicBezTo>
                <a:cubicBezTo>
                  <a:pt x="121" y="669"/>
                  <a:pt x="123" y="672"/>
                  <a:pt x="126" y="672"/>
                </a:cubicBezTo>
                <a:cubicBezTo>
                  <a:pt x="129" y="672"/>
                  <a:pt x="130" y="671"/>
                  <a:pt x="131" y="669"/>
                </a:cubicBezTo>
                <a:cubicBezTo>
                  <a:pt x="241" y="739"/>
                  <a:pt x="241" y="739"/>
                  <a:pt x="241" y="739"/>
                </a:cubicBezTo>
                <a:cubicBezTo>
                  <a:pt x="241" y="740"/>
                  <a:pt x="240" y="741"/>
                  <a:pt x="240" y="742"/>
                </a:cubicBezTo>
                <a:cubicBezTo>
                  <a:pt x="240" y="746"/>
                  <a:pt x="243" y="748"/>
                  <a:pt x="246" y="748"/>
                </a:cubicBezTo>
                <a:cubicBezTo>
                  <a:pt x="249" y="748"/>
                  <a:pt x="251" y="746"/>
                  <a:pt x="252" y="744"/>
                </a:cubicBezTo>
                <a:cubicBezTo>
                  <a:pt x="272" y="751"/>
                  <a:pt x="272" y="751"/>
                  <a:pt x="272" y="751"/>
                </a:cubicBezTo>
                <a:cubicBezTo>
                  <a:pt x="272" y="751"/>
                  <a:pt x="272" y="751"/>
                  <a:pt x="272" y="752"/>
                </a:cubicBezTo>
                <a:cubicBezTo>
                  <a:pt x="272" y="755"/>
                  <a:pt x="275" y="757"/>
                  <a:pt x="278" y="757"/>
                </a:cubicBezTo>
                <a:cubicBezTo>
                  <a:pt x="281" y="757"/>
                  <a:pt x="283" y="756"/>
                  <a:pt x="283" y="753"/>
                </a:cubicBezTo>
                <a:cubicBezTo>
                  <a:pt x="323" y="758"/>
                  <a:pt x="323" y="758"/>
                  <a:pt x="323" y="758"/>
                </a:cubicBezTo>
                <a:cubicBezTo>
                  <a:pt x="323" y="758"/>
                  <a:pt x="323" y="758"/>
                  <a:pt x="323" y="758"/>
                </a:cubicBezTo>
                <a:cubicBezTo>
                  <a:pt x="323" y="762"/>
                  <a:pt x="326" y="764"/>
                  <a:pt x="329" y="764"/>
                </a:cubicBezTo>
                <a:cubicBezTo>
                  <a:pt x="332" y="764"/>
                  <a:pt x="335" y="762"/>
                  <a:pt x="335" y="759"/>
                </a:cubicBezTo>
                <a:cubicBezTo>
                  <a:pt x="379" y="761"/>
                  <a:pt x="379" y="761"/>
                  <a:pt x="379" y="761"/>
                </a:cubicBezTo>
                <a:cubicBezTo>
                  <a:pt x="379" y="761"/>
                  <a:pt x="379" y="762"/>
                  <a:pt x="379" y="762"/>
                </a:cubicBezTo>
                <a:cubicBezTo>
                  <a:pt x="379" y="765"/>
                  <a:pt x="381" y="768"/>
                  <a:pt x="385" y="768"/>
                </a:cubicBezTo>
                <a:cubicBezTo>
                  <a:pt x="388" y="768"/>
                  <a:pt x="390" y="765"/>
                  <a:pt x="390" y="762"/>
                </a:cubicBezTo>
                <a:cubicBezTo>
                  <a:pt x="390" y="762"/>
                  <a:pt x="390" y="761"/>
                  <a:pt x="390" y="761"/>
                </a:cubicBezTo>
                <a:cubicBezTo>
                  <a:pt x="435" y="759"/>
                  <a:pt x="435" y="759"/>
                  <a:pt x="435" y="759"/>
                </a:cubicBezTo>
                <a:cubicBezTo>
                  <a:pt x="436" y="761"/>
                  <a:pt x="438" y="763"/>
                  <a:pt x="441" y="763"/>
                </a:cubicBezTo>
                <a:cubicBezTo>
                  <a:pt x="444" y="763"/>
                  <a:pt x="447" y="761"/>
                  <a:pt x="447" y="758"/>
                </a:cubicBezTo>
                <a:cubicBezTo>
                  <a:pt x="486" y="753"/>
                  <a:pt x="486" y="753"/>
                  <a:pt x="486" y="753"/>
                </a:cubicBezTo>
                <a:cubicBezTo>
                  <a:pt x="486" y="756"/>
                  <a:pt x="489" y="758"/>
                  <a:pt x="492" y="758"/>
                </a:cubicBezTo>
                <a:cubicBezTo>
                  <a:pt x="495" y="758"/>
                  <a:pt x="497" y="756"/>
                  <a:pt x="497" y="752"/>
                </a:cubicBezTo>
                <a:cubicBezTo>
                  <a:pt x="497" y="752"/>
                  <a:pt x="497" y="751"/>
                  <a:pt x="497" y="751"/>
                </a:cubicBezTo>
                <a:cubicBezTo>
                  <a:pt x="517" y="744"/>
                  <a:pt x="517" y="744"/>
                  <a:pt x="517" y="744"/>
                </a:cubicBezTo>
                <a:cubicBezTo>
                  <a:pt x="518" y="747"/>
                  <a:pt x="520" y="748"/>
                  <a:pt x="523" y="748"/>
                </a:cubicBezTo>
                <a:cubicBezTo>
                  <a:pt x="526" y="748"/>
                  <a:pt x="529" y="746"/>
                  <a:pt x="529" y="742"/>
                </a:cubicBezTo>
                <a:cubicBezTo>
                  <a:pt x="529" y="741"/>
                  <a:pt x="528" y="740"/>
                  <a:pt x="528" y="739"/>
                </a:cubicBezTo>
                <a:cubicBezTo>
                  <a:pt x="638" y="669"/>
                  <a:pt x="638" y="669"/>
                  <a:pt x="638" y="669"/>
                </a:cubicBezTo>
                <a:cubicBezTo>
                  <a:pt x="639" y="671"/>
                  <a:pt x="641" y="672"/>
                  <a:pt x="643" y="672"/>
                </a:cubicBezTo>
                <a:cubicBezTo>
                  <a:pt x="646" y="672"/>
                  <a:pt x="649" y="669"/>
                  <a:pt x="649" y="666"/>
                </a:cubicBezTo>
                <a:cubicBezTo>
                  <a:pt x="649" y="664"/>
                  <a:pt x="648" y="662"/>
                  <a:pt x="646" y="661"/>
                </a:cubicBezTo>
                <a:cubicBezTo>
                  <a:pt x="726" y="545"/>
                  <a:pt x="726" y="545"/>
                  <a:pt x="726" y="545"/>
                </a:cubicBezTo>
                <a:cubicBezTo>
                  <a:pt x="727" y="546"/>
                  <a:pt x="728" y="546"/>
                  <a:pt x="729" y="546"/>
                </a:cubicBezTo>
                <a:cubicBezTo>
                  <a:pt x="732" y="546"/>
                  <a:pt x="735" y="543"/>
                  <a:pt x="735" y="540"/>
                </a:cubicBezTo>
                <a:cubicBezTo>
                  <a:pt x="735" y="537"/>
                  <a:pt x="733" y="535"/>
                  <a:pt x="731" y="535"/>
                </a:cubicBezTo>
                <a:cubicBezTo>
                  <a:pt x="762" y="390"/>
                  <a:pt x="762" y="390"/>
                  <a:pt x="762" y="390"/>
                </a:cubicBezTo>
                <a:cubicBezTo>
                  <a:pt x="762" y="390"/>
                  <a:pt x="762" y="390"/>
                  <a:pt x="763" y="390"/>
                </a:cubicBezTo>
                <a:cubicBezTo>
                  <a:pt x="766" y="390"/>
                  <a:pt x="769" y="387"/>
                  <a:pt x="769" y="384"/>
                </a:cubicBezTo>
                <a:cubicBezTo>
                  <a:pt x="769" y="381"/>
                  <a:pt x="766" y="378"/>
                  <a:pt x="763" y="378"/>
                </a:cubicBezTo>
                <a:close/>
                <a:moveTo>
                  <a:pt x="761" y="378"/>
                </a:moveTo>
                <a:cubicBezTo>
                  <a:pt x="759" y="379"/>
                  <a:pt x="757" y="381"/>
                  <a:pt x="757" y="383"/>
                </a:cubicBezTo>
                <a:cubicBezTo>
                  <a:pt x="703" y="383"/>
                  <a:pt x="703" y="383"/>
                  <a:pt x="703" y="383"/>
                </a:cubicBezTo>
                <a:cubicBezTo>
                  <a:pt x="703" y="379"/>
                  <a:pt x="699" y="375"/>
                  <a:pt x="695" y="375"/>
                </a:cubicBezTo>
                <a:cubicBezTo>
                  <a:pt x="695" y="375"/>
                  <a:pt x="694" y="376"/>
                  <a:pt x="694" y="376"/>
                </a:cubicBezTo>
                <a:cubicBezTo>
                  <a:pt x="690" y="349"/>
                  <a:pt x="690" y="349"/>
                  <a:pt x="690" y="349"/>
                </a:cubicBezTo>
                <a:cubicBezTo>
                  <a:pt x="670" y="226"/>
                  <a:pt x="670" y="226"/>
                  <a:pt x="670" y="226"/>
                </a:cubicBezTo>
                <a:cubicBezTo>
                  <a:pt x="673" y="226"/>
                  <a:pt x="676" y="223"/>
                  <a:pt x="676" y="220"/>
                </a:cubicBezTo>
                <a:cubicBezTo>
                  <a:pt x="680" y="220"/>
                  <a:pt x="680" y="220"/>
                  <a:pt x="680" y="220"/>
                </a:cubicBezTo>
                <a:cubicBezTo>
                  <a:pt x="725" y="227"/>
                  <a:pt x="725" y="227"/>
                  <a:pt x="725" y="227"/>
                </a:cubicBezTo>
                <a:cubicBezTo>
                  <a:pt x="724" y="228"/>
                  <a:pt x="724" y="228"/>
                  <a:pt x="724" y="228"/>
                </a:cubicBezTo>
                <a:cubicBezTo>
                  <a:pt x="724" y="232"/>
                  <a:pt x="727" y="234"/>
                  <a:pt x="730" y="234"/>
                </a:cubicBezTo>
                <a:cubicBezTo>
                  <a:pt x="730" y="234"/>
                  <a:pt x="731" y="234"/>
                  <a:pt x="731" y="234"/>
                </a:cubicBezTo>
                <a:lnTo>
                  <a:pt x="761" y="378"/>
                </a:lnTo>
                <a:close/>
                <a:moveTo>
                  <a:pt x="492" y="747"/>
                </a:moveTo>
                <a:cubicBezTo>
                  <a:pt x="488" y="747"/>
                  <a:pt x="486" y="749"/>
                  <a:pt x="486" y="752"/>
                </a:cubicBezTo>
                <a:cubicBezTo>
                  <a:pt x="447" y="757"/>
                  <a:pt x="447" y="757"/>
                  <a:pt x="447" y="757"/>
                </a:cubicBezTo>
                <a:cubicBezTo>
                  <a:pt x="446" y="755"/>
                  <a:pt x="446" y="754"/>
                  <a:pt x="445" y="753"/>
                </a:cubicBezTo>
                <a:cubicBezTo>
                  <a:pt x="494" y="695"/>
                  <a:pt x="494" y="695"/>
                  <a:pt x="494" y="695"/>
                </a:cubicBezTo>
                <a:cubicBezTo>
                  <a:pt x="495" y="696"/>
                  <a:pt x="497" y="696"/>
                  <a:pt x="499" y="696"/>
                </a:cubicBezTo>
                <a:cubicBezTo>
                  <a:pt x="504" y="696"/>
                  <a:pt x="507" y="693"/>
                  <a:pt x="507" y="688"/>
                </a:cubicBezTo>
                <a:cubicBezTo>
                  <a:pt x="507" y="688"/>
                  <a:pt x="507" y="688"/>
                  <a:pt x="507" y="688"/>
                </a:cubicBezTo>
                <a:cubicBezTo>
                  <a:pt x="584" y="680"/>
                  <a:pt x="584" y="680"/>
                  <a:pt x="584" y="680"/>
                </a:cubicBezTo>
                <a:cubicBezTo>
                  <a:pt x="586" y="680"/>
                  <a:pt x="586" y="680"/>
                  <a:pt x="586" y="680"/>
                </a:cubicBezTo>
                <a:cubicBezTo>
                  <a:pt x="586" y="681"/>
                  <a:pt x="586" y="682"/>
                  <a:pt x="587" y="683"/>
                </a:cubicBezTo>
                <a:cubicBezTo>
                  <a:pt x="496" y="748"/>
                  <a:pt x="496" y="748"/>
                  <a:pt x="496" y="748"/>
                </a:cubicBezTo>
                <a:cubicBezTo>
                  <a:pt x="495" y="747"/>
                  <a:pt x="493" y="747"/>
                  <a:pt x="492" y="747"/>
                </a:cubicBezTo>
                <a:close/>
                <a:moveTo>
                  <a:pt x="393" y="691"/>
                </a:moveTo>
                <a:cubicBezTo>
                  <a:pt x="393" y="687"/>
                  <a:pt x="389" y="683"/>
                  <a:pt x="385" y="683"/>
                </a:cubicBezTo>
                <a:cubicBezTo>
                  <a:pt x="385" y="572"/>
                  <a:pt x="385" y="572"/>
                  <a:pt x="385" y="572"/>
                </a:cubicBezTo>
                <a:cubicBezTo>
                  <a:pt x="392" y="572"/>
                  <a:pt x="397" y="567"/>
                  <a:pt x="397" y="560"/>
                </a:cubicBezTo>
                <a:cubicBezTo>
                  <a:pt x="397" y="560"/>
                  <a:pt x="397" y="560"/>
                  <a:pt x="397" y="560"/>
                </a:cubicBezTo>
                <a:cubicBezTo>
                  <a:pt x="493" y="557"/>
                  <a:pt x="493" y="557"/>
                  <a:pt x="493" y="557"/>
                </a:cubicBezTo>
                <a:cubicBezTo>
                  <a:pt x="534" y="556"/>
                  <a:pt x="534" y="556"/>
                  <a:pt x="534" y="556"/>
                </a:cubicBezTo>
                <a:cubicBezTo>
                  <a:pt x="534" y="561"/>
                  <a:pt x="537" y="565"/>
                  <a:pt x="541" y="566"/>
                </a:cubicBezTo>
                <a:cubicBezTo>
                  <a:pt x="501" y="680"/>
                  <a:pt x="501" y="680"/>
                  <a:pt x="501" y="680"/>
                </a:cubicBezTo>
                <a:cubicBezTo>
                  <a:pt x="500" y="679"/>
                  <a:pt x="500" y="679"/>
                  <a:pt x="499" y="679"/>
                </a:cubicBezTo>
                <a:cubicBezTo>
                  <a:pt x="494" y="679"/>
                  <a:pt x="490" y="683"/>
                  <a:pt x="490" y="688"/>
                </a:cubicBezTo>
                <a:cubicBezTo>
                  <a:pt x="490" y="688"/>
                  <a:pt x="490" y="688"/>
                  <a:pt x="490" y="688"/>
                </a:cubicBezTo>
                <a:cubicBezTo>
                  <a:pt x="486" y="688"/>
                  <a:pt x="486" y="688"/>
                  <a:pt x="486" y="688"/>
                </a:cubicBezTo>
                <a:lnTo>
                  <a:pt x="393" y="691"/>
                </a:lnTo>
                <a:close/>
                <a:moveTo>
                  <a:pt x="376" y="691"/>
                </a:moveTo>
                <a:cubicBezTo>
                  <a:pt x="279" y="688"/>
                  <a:pt x="279" y="688"/>
                  <a:pt x="279" y="688"/>
                </a:cubicBezTo>
                <a:cubicBezTo>
                  <a:pt x="279" y="684"/>
                  <a:pt x="275" y="680"/>
                  <a:pt x="271" y="680"/>
                </a:cubicBezTo>
                <a:cubicBezTo>
                  <a:pt x="270" y="680"/>
                  <a:pt x="269" y="680"/>
                  <a:pt x="269" y="681"/>
                </a:cubicBezTo>
                <a:cubicBezTo>
                  <a:pt x="255" y="642"/>
                  <a:pt x="255" y="642"/>
                  <a:pt x="255" y="642"/>
                </a:cubicBezTo>
                <a:cubicBezTo>
                  <a:pt x="228" y="567"/>
                  <a:pt x="228" y="567"/>
                  <a:pt x="228" y="567"/>
                </a:cubicBezTo>
                <a:cubicBezTo>
                  <a:pt x="232" y="565"/>
                  <a:pt x="236" y="561"/>
                  <a:pt x="236" y="556"/>
                </a:cubicBezTo>
                <a:cubicBezTo>
                  <a:pt x="296" y="558"/>
                  <a:pt x="296" y="558"/>
                  <a:pt x="296" y="558"/>
                </a:cubicBezTo>
                <a:cubicBezTo>
                  <a:pt x="372" y="560"/>
                  <a:pt x="372" y="560"/>
                  <a:pt x="372" y="560"/>
                </a:cubicBezTo>
                <a:cubicBezTo>
                  <a:pt x="372" y="560"/>
                  <a:pt x="372" y="560"/>
                  <a:pt x="372" y="560"/>
                </a:cubicBezTo>
                <a:cubicBezTo>
                  <a:pt x="372" y="567"/>
                  <a:pt x="377" y="572"/>
                  <a:pt x="384" y="572"/>
                </a:cubicBezTo>
                <a:cubicBezTo>
                  <a:pt x="384" y="683"/>
                  <a:pt x="384" y="683"/>
                  <a:pt x="384" y="683"/>
                </a:cubicBezTo>
                <a:cubicBezTo>
                  <a:pt x="380" y="683"/>
                  <a:pt x="376" y="686"/>
                  <a:pt x="376" y="691"/>
                </a:cubicBezTo>
                <a:close/>
                <a:moveTo>
                  <a:pt x="175" y="671"/>
                </a:moveTo>
                <a:cubicBezTo>
                  <a:pt x="174" y="671"/>
                  <a:pt x="173" y="671"/>
                  <a:pt x="172" y="672"/>
                </a:cubicBezTo>
                <a:cubicBezTo>
                  <a:pt x="106" y="556"/>
                  <a:pt x="106" y="556"/>
                  <a:pt x="106" y="556"/>
                </a:cubicBezTo>
                <a:cubicBezTo>
                  <a:pt x="108" y="555"/>
                  <a:pt x="110" y="553"/>
                  <a:pt x="110" y="550"/>
                </a:cubicBezTo>
                <a:cubicBezTo>
                  <a:pt x="160" y="553"/>
                  <a:pt x="160" y="553"/>
                  <a:pt x="160" y="553"/>
                </a:cubicBezTo>
                <a:cubicBezTo>
                  <a:pt x="211" y="555"/>
                  <a:pt x="211" y="555"/>
                  <a:pt x="211" y="555"/>
                </a:cubicBezTo>
                <a:cubicBezTo>
                  <a:pt x="211" y="562"/>
                  <a:pt x="217" y="567"/>
                  <a:pt x="224" y="567"/>
                </a:cubicBezTo>
                <a:cubicBezTo>
                  <a:pt x="225" y="567"/>
                  <a:pt x="226" y="567"/>
                  <a:pt x="227" y="567"/>
                </a:cubicBezTo>
                <a:cubicBezTo>
                  <a:pt x="268" y="681"/>
                  <a:pt x="268" y="681"/>
                  <a:pt x="268" y="681"/>
                </a:cubicBezTo>
                <a:cubicBezTo>
                  <a:pt x="265" y="682"/>
                  <a:pt x="263" y="684"/>
                  <a:pt x="262" y="687"/>
                </a:cubicBezTo>
                <a:cubicBezTo>
                  <a:pt x="193" y="680"/>
                  <a:pt x="193" y="680"/>
                  <a:pt x="193" y="680"/>
                </a:cubicBezTo>
                <a:cubicBezTo>
                  <a:pt x="184" y="679"/>
                  <a:pt x="184" y="679"/>
                  <a:pt x="184" y="679"/>
                </a:cubicBezTo>
                <a:cubicBezTo>
                  <a:pt x="184" y="679"/>
                  <a:pt x="184" y="679"/>
                  <a:pt x="184" y="679"/>
                </a:cubicBezTo>
                <a:cubicBezTo>
                  <a:pt x="184" y="675"/>
                  <a:pt x="180" y="671"/>
                  <a:pt x="175" y="671"/>
                </a:cubicBezTo>
                <a:close/>
                <a:moveTo>
                  <a:pt x="176" y="97"/>
                </a:moveTo>
                <a:cubicBezTo>
                  <a:pt x="180" y="97"/>
                  <a:pt x="184" y="93"/>
                  <a:pt x="184" y="89"/>
                </a:cubicBezTo>
                <a:cubicBezTo>
                  <a:pt x="184" y="88"/>
                  <a:pt x="184" y="88"/>
                  <a:pt x="184" y="88"/>
                </a:cubicBezTo>
                <a:cubicBezTo>
                  <a:pt x="262" y="80"/>
                  <a:pt x="262" y="80"/>
                  <a:pt x="262" y="80"/>
                </a:cubicBezTo>
                <a:cubicBezTo>
                  <a:pt x="262" y="83"/>
                  <a:pt x="264" y="86"/>
                  <a:pt x="267" y="87"/>
                </a:cubicBezTo>
                <a:cubicBezTo>
                  <a:pt x="229" y="194"/>
                  <a:pt x="229" y="194"/>
                  <a:pt x="229" y="194"/>
                </a:cubicBezTo>
                <a:cubicBezTo>
                  <a:pt x="227" y="201"/>
                  <a:pt x="227" y="201"/>
                  <a:pt x="227" y="201"/>
                </a:cubicBezTo>
                <a:cubicBezTo>
                  <a:pt x="226" y="200"/>
                  <a:pt x="224" y="200"/>
                  <a:pt x="223" y="200"/>
                </a:cubicBezTo>
                <a:cubicBezTo>
                  <a:pt x="216" y="200"/>
                  <a:pt x="210" y="205"/>
                  <a:pt x="210" y="212"/>
                </a:cubicBezTo>
                <a:cubicBezTo>
                  <a:pt x="160" y="215"/>
                  <a:pt x="160" y="215"/>
                  <a:pt x="160" y="215"/>
                </a:cubicBezTo>
                <a:cubicBezTo>
                  <a:pt x="110" y="217"/>
                  <a:pt x="110" y="217"/>
                  <a:pt x="110" y="217"/>
                </a:cubicBezTo>
                <a:cubicBezTo>
                  <a:pt x="110" y="214"/>
                  <a:pt x="109" y="211"/>
                  <a:pt x="106" y="210"/>
                </a:cubicBezTo>
                <a:cubicBezTo>
                  <a:pt x="171" y="96"/>
                  <a:pt x="171" y="96"/>
                  <a:pt x="171" y="96"/>
                </a:cubicBezTo>
                <a:cubicBezTo>
                  <a:pt x="173" y="97"/>
                  <a:pt x="174" y="97"/>
                  <a:pt x="176" y="97"/>
                </a:cubicBezTo>
                <a:close/>
                <a:moveTo>
                  <a:pt x="376" y="76"/>
                </a:moveTo>
                <a:cubicBezTo>
                  <a:pt x="377" y="80"/>
                  <a:pt x="380" y="84"/>
                  <a:pt x="384" y="84"/>
                </a:cubicBezTo>
                <a:cubicBezTo>
                  <a:pt x="384" y="196"/>
                  <a:pt x="384" y="196"/>
                  <a:pt x="384" y="196"/>
                </a:cubicBezTo>
                <a:cubicBezTo>
                  <a:pt x="377" y="196"/>
                  <a:pt x="372" y="201"/>
                  <a:pt x="372" y="208"/>
                </a:cubicBezTo>
                <a:cubicBezTo>
                  <a:pt x="276" y="210"/>
                  <a:pt x="276" y="210"/>
                  <a:pt x="276" y="210"/>
                </a:cubicBezTo>
                <a:cubicBezTo>
                  <a:pt x="235" y="211"/>
                  <a:pt x="235" y="211"/>
                  <a:pt x="235" y="211"/>
                </a:cubicBezTo>
                <a:cubicBezTo>
                  <a:pt x="235" y="207"/>
                  <a:pt x="232" y="203"/>
                  <a:pt x="228" y="201"/>
                </a:cubicBezTo>
                <a:cubicBezTo>
                  <a:pt x="268" y="88"/>
                  <a:pt x="268" y="88"/>
                  <a:pt x="268" y="88"/>
                </a:cubicBezTo>
                <a:cubicBezTo>
                  <a:pt x="269" y="88"/>
                  <a:pt x="270" y="88"/>
                  <a:pt x="270" y="88"/>
                </a:cubicBezTo>
                <a:cubicBezTo>
                  <a:pt x="275" y="88"/>
                  <a:pt x="279" y="84"/>
                  <a:pt x="279" y="79"/>
                </a:cubicBezTo>
                <a:cubicBezTo>
                  <a:pt x="279" y="79"/>
                  <a:pt x="279" y="79"/>
                  <a:pt x="279" y="79"/>
                </a:cubicBezTo>
                <a:cubicBezTo>
                  <a:pt x="283" y="79"/>
                  <a:pt x="283" y="79"/>
                  <a:pt x="283" y="79"/>
                </a:cubicBezTo>
                <a:lnTo>
                  <a:pt x="376" y="76"/>
                </a:lnTo>
                <a:close/>
                <a:moveTo>
                  <a:pt x="394" y="76"/>
                </a:moveTo>
                <a:cubicBezTo>
                  <a:pt x="490" y="79"/>
                  <a:pt x="490" y="79"/>
                  <a:pt x="490" y="79"/>
                </a:cubicBezTo>
                <a:cubicBezTo>
                  <a:pt x="490" y="83"/>
                  <a:pt x="494" y="87"/>
                  <a:pt x="499" y="87"/>
                </a:cubicBezTo>
                <a:cubicBezTo>
                  <a:pt x="499" y="87"/>
                  <a:pt x="500" y="87"/>
                  <a:pt x="501" y="87"/>
                </a:cubicBezTo>
                <a:cubicBezTo>
                  <a:pt x="514" y="125"/>
                  <a:pt x="514" y="125"/>
                  <a:pt x="514" y="125"/>
                </a:cubicBezTo>
                <a:cubicBezTo>
                  <a:pt x="541" y="201"/>
                  <a:pt x="541" y="201"/>
                  <a:pt x="541" y="201"/>
                </a:cubicBezTo>
                <a:cubicBezTo>
                  <a:pt x="537" y="202"/>
                  <a:pt x="533" y="206"/>
                  <a:pt x="533" y="211"/>
                </a:cubicBezTo>
                <a:cubicBezTo>
                  <a:pt x="473" y="210"/>
                  <a:pt x="473" y="210"/>
                  <a:pt x="473" y="210"/>
                </a:cubicBezTo>
                <a:cubicBezTo>
                  <a:pt x="397" y="208"/>
                  <a:pt x="397" y="208"/>
                  <a:pt x="397" y="208"/>
                </a:cubicBezTo>
                <a:cubicBezTo>
                  <a:pt x="396" y="201"/>
                  <a:pt x="391" y="196"/>
                  <a:pt x="385" y="196"/>
                </a:cubicBezTo>
                <a:cubicBezTo>
                  <a:pt x="385" y="84"/>
                  <a:pt x="385" y="84"/>
                  <a:pt x="385" y="84"/>
                </a:cubicBezTo>
                <a:cubicBezTo>
                  <a:pt x="390" y="84"/>
                  <a:pt x="393" y="81"/>
                  <a:pt x="394" y="76"/>
                </a:cubicBezTo>
                <a:close/>
                <a:moveTo>
                  <a:pt x="594" y="97"/>
                </a:moveTo>
                <a:cubicBezTo>
                  <a:pt x="595" y="97"/>
                  <a:pt x="597" y="97"/>
                  <a:pt x="598" y="96"/>
                </a:cubicBezTo>
                <a:cubicBezTo>
                  <a:pt x="664" y="211"/>
                  <a:pt x="664" y="211"/>
                  <a:pt x="664" y="211"/>
                </a:cubicBezTo>
                <a:cubicBezTo>
                  <a:pt x="661" y="212"/>
                  <a:pt x="660" y="214"/>
                  <a:pt x="659" y="217"/>
                </a:cubicBezTo>
                <a:cubicBezTo>
                  <a:pt x="609" y="215"/>
                  <a:pt x="609" y="215"/>
                  <a:pt x="609" y="215"/>
                </a:cubicBezTo>
                <a:cubicBezTo>
                  <a:pt x="558" y="212"/>
                  <a:pt x="558" y="212"/>
                  <a:pt x="558" y="212"/>
                </a:cubicBezTo>
                <a:cubicBezTo>
                  <a:pt x="558" y="205"/>
                  <a:pt x="552" y="200"/>
                  <a:pt x="545" y="200"/>
                </a:cubicBezTo>
                <a:cubicBezTo>
                  <a:pt x="544" y="200"/>
                  <a:pt x="543" y="200"/>
                  <a:pt x="542" y="200"/>
                </a:cubicBezTo>
                <a:cubicBezTo>
                  <a:pt x="501" y="86"/>
                  <a:pt x="501" y="86"/>
                  <a:pt x="501" y="86"/>
                </a:cubicBezTo>
                <a:cubicBezTo>
                  <a:pt x="504" y="85"/>
                  <a:pt x="506" y="83"/>
                  <a:pt x="507" y="80"/>
                </a:cubicBezTo>
                <a:cubicBezTo>
                  <a:pt x="575" y="87"/>
                  <a:pt x="575" y="87"/>
                  <a:pt x="575" y="87"/>
                </a:cubicBezTo>
                <a:cubicBezTo>
                  <a:pt x="585" y="88"/>
                  <a:pt x="585" y="88"/>
                  <a:pt x="585" y="88"/>
                </a:cubicBezTo>
                <a:cubicBezTo>
                  <a:pt x="585" y="88"/>
                  <a:pt x="585" y="88"/>
                  <a:pt x="585" y="89"/>
                </a:cubicBezTo>
                <a:cubicBezTo>
                  <a:pt x="585" y="93"/>
                  <a:pt x="589" y="97"/>
                  <a:pt x="594" y="97"/>
                </a:cubicBezTo>
                <a:close/>
                <a:moveTo>
                  <a:pt x="686" y="383"/>
                </a:moveTo>
                <a:cubicBezTo>
                  <a:pt x="575" y="383"/>
                  <a:pt x="575" y="383"/>
                  <a:pt x="575" y="383"/>
                </a:cubicBezTo>
                <a:cubicBezTo>
                  <a:pt x="574" y="377"/>
                  <a:pt x="569" y="371"/>
                  <a:pt x="562" y="371"/>
                </a:cubicBezTo>
                <a:cubicBezTo>
                  <a:pt x="562" y="371"/>
                  <a:pt x="562" y="372"/>
                  <a:pt x="561" y="372"/>
                </a:cubicBezTo>
                <a:cubicBezTo>
                  <a:pt x="547" y="225"/>
                  <a:pt x="547" y="225"/>
                  <a:pt x="547" y="225"/>
                </a:cubicBezTo>
                <a:cubicBezTo>
                  <a:pt x="553" y="224"/>
                  <a:pt x="558" y="219"/>
                  <a:pt x="558" y="213"/>
                </a:cubicBezTo>
                <a:cubicBezTo>
                  <a:pt x="659" y="218"/>
                  <a:pt x="659" y="218"/>
                  <a:pt x="659" y="218"/>
                </a:cubicBezTo>
                <a:cubicBezTo>
                  <a:pt x="659" y="218"/>
                  <a:pt x="659" y="218"/>
                  <a:pt x="659" y="218"/>
                </a:cubicBezTo>
                <a:cubicBezTo>
                  <a:pt x="659" y="223"/>
                  <a:pt x="663" y="227"/>
                  <a:pt x="668" y="227"/>
                </a:cubicBezTo>
                <a:cubicBezTo>
                  <a:pt x="668" y="227"/>
                  <a:pt x="669" y="227"/>
                  <a:pt x="669" y="227"/>
                </a:cubicBezTo>
                <a:cubicBezTo>
                  <a:pt x="693" y="376"/>
                  <a:pt x="693" y="376"/>
                  <a:pt x="693" y="376"/>
                </a:cubicBezTo>
                <a:cubicBezTo>
                  <a:pt x="690" y="376"/>
                  <a:pt x="687" y="379"/>
                  <a:pt x="686" y="383"/>
                </a:cubicBezTo>
                <a:close/>
                <a:moveTo>
                  <a:pt x="546" y="542"/>
                </a:moveTo>
                <a:cubicBezTo>
                  <a:pt x="539" y="542"/>
                  <a:pt x="534" y="548"/>
                  <a:pt x="534" y="555"/>
                </a:cubicBezTo>
                <a:cubicBezTo>
                  <a:pt x="534" y="555"/>
                  <a:pt x="534" y="555"/>
                  <a:pt x="534" y="555"/>
                </a:cubicBezTo>
                <a:cubicBezTo>
                  <a:pt x="436" y="558"/>
                  <a:pt x="436" y="558"/>
                  <a:pt x="436" y="558"/>
                </a:cubicBezTo>
                <a:cubicBezTo>
                  <a:pt x="397" y="559"/>
                  <a:pt x="397" y="559"/>
                  <a:pt x="397" y="559"/>
                </a:cubicBezTo>
                <a:cubicBezTo>
                  <a:pt x="396" y="553"/>
                  <a:pt x="391" y="548"/>
                  <a:pt x="385" y="547"/>
                </a:cubicBezTo>
                <a:cubicBezTo>
                  <a:pt x="385" y="401"/>
                  <a:pt x="385" y="401"/>
                  <a:pt x="385" y="401"/>
                </a:cubicBezTo>
                <a:cubicBezTo>
                  <a:pt x="395" y="401"/>
                  <a:pt x="402" y="394"/>
                  <a:pt x="402" y="384"/>
                </a:cubicBezTo>
                <a:cubicBezTo>
                  <a:pt x="550" y="384"/>
                  <a:pt x="550" y="384"/>
                  <a:pt x="550" y="384"/>
                </a:cubicBezTo>
                <a:cubicBezTo>
                  <a:pt x="550" y="390"/>
                  <a:pt x="554" y="395"/>
                  <a:pt x="560" y="396"/>
                </a:cubicBezTo>
                <a:cubicBezTo>
                  <a:pt x="547" y="542"/>
                  <a:pt x="547" y="542"/>
                  <a:pt x="547" y="542"/>
                </a:cubicBezTo>
                <a:cubicBezTo>
                  <a:pt x="546" y="542"/>
                  <a:pt x="546" y="542"/>
                  <a:pt x="546" y="542"/>
                </a:cubicBezTo>
                <a:close/>
                <a:moveTo>
                  <a:pt x="372" y="559"/>
                </a:moveTo>
                <a:cubicBezTo>
                  <a:pt x="240" y="555"/>
                  <a:pt x="240" y="555"/>
                  <a:pt x="240" y="555"/>
                </a:cubicBezTo>
                <a:cubicBezTo>
                  <a:pt x="236" y="555"/>
                  <a:pt x="236" y="555"/>
                  <a:pt x="236" y="555"/>
                </a:cubicBezTo>
                <a:cubicBezTo>
                  <a:pt x="236" y="555"/>
                  <a:pt x="236" y="555"/>
                  <a:pt x="236" y="555"/>
                </a:cubicBezTo>
                <a:cubicBezTo>
                  <a:pt x="236" y="548"/>
                  <a:pt x="231" y="542"/>
                  <a:pt x="224" y="542"/>
                </a:cubicBezTo>
                <a:cubicBezTo>
                  <a:pt x="223" y="542"/>
                  <a:pt x="223" y="542"/>
                  <a:pt x="223" y="542"/>
                </a:cubicBezTo>
                <a:cubicBezTo>
                  <a:pt x="209" y="396"/>
                  <a:pt x="209" y="396"/>
                  <a:pt x="209" y="396"/>
                </a:cubicBezTo>
                <a:cubicBezTo>
                  <a:pt x="215" y="395"/>
                  <a:pt x="219" y="390"/>
                  <a:pt x="219" y="384"/>
                </a:cubicBezTo>
                <a:cubicBezTo>
                  <a:pt x="368" y="384"/>
                  <a:pt x="368" y="384"/>
                  <a:pt x="368" y="384"/>
                </a:cubicBezTo>
                <a:cubicBezTo>
                  <a:pt x="368" y="393"/>
                  <a:pt x="375" y="401"/>
                  <a:pt x="384" y="401"/>
                </a:cubicBezTo>
                <a:cubicBezTo>
                  <a:pt x="384" y="547"/>
                  <a:pt x="384" y="547"/>
                  <a:pt x="384" y="547"/>
                </a:cubicBezTo>
                <a:cubicBezTo>
                  <a:pt x="378" y="547"/>
                  <a:pt x="372" y="552"/>
                  <a:pt x="372" y="559"/>
                </a:cubicBezTo>
                <a:close/>
                <a:moveTo>
                  <a:pt x="223" y="225"/>
                </a:moveTo>
                <a:cubicBezTo>
                  <a:pt x="230" y="225"/>
                  <a:pt x="235" y="219"/>
                  <a:pt x="235" y="212"/>
                </a:cubicBezTo>
                <a:cubicBezTo>
                  <a:pt x="235" y="212"/>
                  <a:pt x="235" y="212"/>
                  <a:pt x="235" y="212"/>
                </a:cubicBezTo>
                <a:cubicBezTo>
                  <a:pt x="333" y="210"/>
                  <a:pt x="333" y="210"/>
                  <a:pt x="333" y="210"/>
                </a:cubicBezTo>
                <a:cubicBezTo>
                  <a:pt x="372" y="209"/>
                  <a:pt x="372" y="209"/>
                  <a:pt x="372" y="209"/>
                </a:cubicBezTo>
                <a:cubicBezTo>
                  <a:pt x="372" y="215"/>
                  <a:pt x="377" y="221"/>
                  <a:pt x="384" y="221"/>
                </a:cubicBezTo>
                <a:cubicBezTo>
                  <a:pt x="384" y="367"/>
                  <a:pt x="384" y="367"/>
                  <a:pt x="384" y="367"/>
                </a:cubicBezTo>
                <a:cubicBezTo>
                  <a:pt x="375" y="367"/>
                  <a:pt x="368" y="374"/>
                  <a:pt x="368" y="383"/>
                </a:cubicBezTo>
                <a:cubicBezTo>
                  <a:pt x="219" y="383"/>
                  <a:pt x="219" y="383"/>
                  <a:pt x="219" y="383"/>
                </a:cubicBezTo>
                <a:cubicBezTo>
                  <a:pt x="219" y="377"/>
                  <a:pt x="215" y="372"/>
                  <a:pt x="209" y="371"/>
                </a:cubicBezTo>
                <a:cubicBezTo>
                  <a:pt x="223" y="225"/>
                  <a:pt x="223" y="225"/>
                  <a:pt x="223" y="225"/>
                </a:cubicBezTo>
                <a:cubicBezTo>
                  <a:pt x="223" y="225"/>
                  <a:pt x="223" y="225"/>
                  <a:pt x="223" y="225"/>
                </a:cubicBezTo>
                <a:close/>
                <a:moveTo>
                  <a:pt x="397" y="208"/>
                </a:moveTo>
                <a:cubicBezTo>
                  <a:pt x="529" y="212"/>
                  <a:pt x="529" y="212"/>
                  <a:pt x="529" y="212"/>
                </a:cubicBezTo>
                <a:cubicBezTo>
                  <a:pt x="533" y="212"/>
                  <a:pt x="533" y="212"/>
                  <a:pt x="533" y="212"/>
                </a:cubicBezTo>
                <a:cubicBezTo>
                  <a:pt x="533" y="212"/>
                  <a:pt x="533" y="212"/>
                  <a:pt x="533" y="212"/>
                </a:cubicBezTo>
                <a:cubicBezTo>
                  <a:pt x="533" y="219"/>
                  <a:pt x="538" y="225"/>
                  <a:pt x="545" y="225"/>
                </a:cubicBezTo>
                <a:cubicBezTo>
                  <a:pt x="546" y="225"/>
                  <a:pt x="546" y="225"/>
                  <a:pt x="547" y="225"/>
                </a:cubicBezTo>
                <a:cubicBezTo>
                  <a:pt x="560" y="372"/>
                  <a:pt x="560" y="372"/>
                  <a:pt x="560" y="372"/>
                </a:cubicBezTo>
                <a:cubicBezTo>
                  <a:pt x="555" y="373"/>
                  <a:pt x="550" y="377"/>
                  <a:pt x="550" y="383"/>
                </a:cubicBezTo>
                <a:cubicBezTo>
                  <a:pt x="402" y="383"/>
                  <a:pt x="402" y="383"/>
                  <a:pt x="402" y="383"/>
                </a:cubicBezTo>
                <a:cubicBezTo>
                  <a:pt x="402" y="374"/>
                  <a:pt x="394" y="367"/>
                  <a:pt x="385" y="367"/>
                </a:cubicBezTo>
                <a:cubicBezTo>
                  <a:pt x="385" y="221"/>
                  <a:pt x="385" y="221"/>
                  <a:pt x="385" y="221"/>
                </a:cubicBezTo>
                <a:cubicBezTo>
                  <a:pt x="391" y="220"/>
                  <a:pt x="397" y="215"/>
                  <a:pt x="397" y="208"/>
                </a:cubicBezTo>
                <a:close/>
                <a:moveTo>
                  <a:pt x="102" y="226"/>
                </a:moveTo>
                <a:cubicBezTo>
                  <a:pt x="106" y="226"/>
                  <a:pt x="110" y="222"/>
                  <a:pt x="110" y="218"/>
                </a:cubicBezTo>
                <a:cubicBezTo>
                  <a:pt x="194" y="214"/>
                  <a:pt x="194" y="214"/>
                  <a:pt x="194" y="214"/>
                </a:cubicBezTo>
                <a:cubicBezTo>
                  <a:pt x="210" y="213"/>
                  <a:pt x="210" y="213"/>
                  <a:pt x="210" y="213"/>
                </a:cubicBezTo>
                <a:cubicBezTo>
                  <a:pt x="211" y="219"/>
                  <a:pt x="216" y="224"/>
                  <a:pt x="222" y="225"/>
                </a:cubicBezTo>
                <a:cubicBezTo>
                  <a:pt x="218" y="267"/>
                  <a:pt x="218" y="267"/>
                  <a:pt x="218" y="267"/>
                </a:cubicBezTo>
                <a:cubicBezTo>
                  <a:pt x="208" y="371"/>
                  <a:pt x="208" y="371"/>
                  <a:pt x="208" y="371"/>
                </a:cubicBezTo>
                <a:cubicBezTo>
                  <a:pt x="208" y="371"/>
                  <a:pt x="207" y="371"/>
                  <a:pt x="207" y="371"/>
                </a:cubicBezTo>
                <a:cubicBezTo>
                  <a:pt x="200" y="371"/>
                  <a:pt x="194" y="376"/>
                  <a:pt x="194" y="383"/>
                </a:cubicBezTo>
                <a:cubicBezTo>
                  <a:pt x="83" y="383"/>
                  <a:pt x="83" y="383"/>
                  <a:pt x="83" y="383"/>
                </a:cubicBezTo>
                <a:cubicBezTo>
                  <a:pt x="83" y="379"/>
                  <a:pt x="80" y="375"/>
                  <a:pt x="76" y="375"/>
                </a:cubicBezTo>
                <a:cubicBezTo>
                  <a:pt x="100" y="226"/>
                  <a:pt x="100" y="226"/>
                  <a:pt x="100" y="226"/>
                </a:cubicBezTo>
                <a:cubicBezTo>
                  <a:pt x="101" y="226"/>
                  <a:pt x="101" y="226"/>
                  <a:pt x="102" y="226"/>
                </a:cubicBezTo>
                <a:close/>
                <a:moveTo>
                  <a:pt x="83" y="384"/>
                </a:moveTo>
                <a:cubicBezTo>
                  <a:pt x="194" y="384"/>
                  <a:pt x="194" y="384"/>
                  <a:pt x="194" y="384"/>
                </a:cubicBezTo>
                <a:cubicBezTo>
                  <a:pt x="195" y="391"/>
                  <a:pt x="200" y="396"/>
                  <a:pt x="207" y="396"/>
                </a:cubicBezTo>
                <a:cubicBezTo>
                  <a:pt x="207" y="396"/>
                  <a:pt x="208" y="396"/>
                  <a:pt x="208" y="396"/>
                </a:cubicBezTo>
                <a:cubicBezTo>
                  <a:pt x="222" y="542"/>
                  <a:pt x="222" y="542"/>
                  <a:pt x="222" y="542"/>
                </a:cubicBezTo>
                <a:cubicBezTo>
                  <a:pt x="216" y="543"/>
                  <a:pt x="212" y="548"/>
                  <a:pt x="211" y="554"/>
                </a:cubicBezTo>
                <a:cubicBezTo>
                  <a:pt x="110" y="549"/>
                  <a:pt x="110" y="549"/>
                  <a:pt x="110" y="549"/>
                </a:cubicBezTo>
                <a:cubicBezTo>
                  <a:pt x="110" y="549"/>
                  <a:pt x="110" y="549"/>
                  <a:pt x="110" y="549"/>
                </a:cubicBezTo>
                <a:cubicBezTo>
                  <a:pt x="110" y="544"/>
                  <a:pt x="106" y="540"/>
                  <a:pt x="102" y="540"/>
                </a:cubicBezTo>
                <a:cubicBezTo>
                  <a:pt x="101" y="540"/>
                  <a:pt x="101" y="540"/>
                  <a:pt x="100" y="541"/>
                </a:cubicBezTo>
                <a:cubicBezTo>
                  <a:pt x="76" y="392"/>
                  <a:pt x="76" y="392"/>
                  <a:pt x="76" y="392"/>
                </a:cubicBezTo>
                <a:cubicBezTo>
                  <a:pt x="80" y="391"/>
                  <a:pt x="83" y="388"/>
                  <a:pt x="83" y="384"/>
                </a:cubicBezTo>
                <a:close/>
                <a:moveTo>
                  <a:pt x="594" y="671"/>
                </a:moveTo>
                <a:cubicBezTo>
                  <a:pt x="589" y="671"/>
                  <a:pt x="586" y="675"/>
                  <a:pt x="586" y="679"/>
                </a:cubicBezTo>
                <a:cubicBezTo>
                  <a:pt x="586" y="679"/>
                  <a:pt x="586" y="679"/>
                  <a:pt x="586" y="679"/>
                </a:cubicBezTo>
                <a:cubicBezTo>
                  <a:pt x="507" y="687"/>
                  <a:pt x="507" y="687"/>
                  <a:pt x="507" y="687"/>
                </a:cubicBezTo>
                <a:cubicBezTo>
                  <a:pt x="507" y="684"/>
                  <a:pt x="505" y="681"/>
                  <a:pt x="502" y="680"/>
                </a:cubicBezTo>
                <a:cubicBezTo>
                  <a:pt x="540" y="574"/>
                  <a:pt x="540" y="574"/>
                  <a:pt x="540" y="574"/>
                </a:cubicBezTo>
                <a:cubicBezTo>
                  <a:pt x="542" y="567"/>
                  <a:pt x="542" y="567"/>
                  <a:pt x="542" y="567"/>
                </a:cubicBezTo>
                <a:cubicBezTo>
                  <a:pt x="543" y="567"/>
                  <a:pt x="545" y="567"/>
                  <a:pt x="546" y="567"/>
                </a:cubicBezTo>
                <a:cubicBezTo>
                  <a:pt x="553" y="567"/>
                  <a:pt x="559" y="562"/>
                  <a:pt x="559" y="555"/>
                </a:cubicBezTo>
                <a:cubicBezTo>
                  <a:pt x="609" y="553"/>
                  <a:pt x="609" y="553"/>
                  <a:pt x="609" y="553"/>
                </a:cubicBezTo>
                <a:cubicBezTo>
                  <a:pt x="659" y="550"/>
                  <a:pt x="659" y="550"/>
                  <a:pt x="659" y="550"/>
                </a:cubicBezTo>
                <a:cubicBezTo>
                  <a:pt x="660" y="553"/>
                  <a:pt x="661" y="555"/>
                  <a:pt x="664" y="556"/>
                </a:cubicBezTo>
                <a:cubicBezTo>
                  <a:pt x="598" y="671"/>
                  <a:pt x="598" y="671"/>
                  <a:pt x="598" y="671"/>
                </a:cubicBezTo>
                <a:cubicBezTo>
                  <a:pt x="597" y="671"/>
                  <a:pt x="595" y="671"/>
                  <a:pt x="594" y="671"/>
                </a:cubicBezTo>
                <a:close/>
                <a:moveTo>
                  <a:pt x="668" y="540"/>
                </a:moveTo>
                <a:cubicBezTo>
                  <a:pt x="663" y="540"/>
                  <a:pt x="659" y="544"/>
                  <a:pt x="659" y="549"/>
                </a:cubicBezTo>
                <a:cubicBezTo>
                  <a:pt x="659" y="549"/>
                  <a:pt x="659" y="549"/>
                  <a:pt x="659" y="549"/>
                </a:cubicBezTo>
                <a:cubicBezTo>
                  <a:pt x="575" y="553"/>
                  <a:pt x="575" y="553"/>
                  <a:pt x="575" y="553"/>
                </a:cubicBezTo>
                <a:cubicBezTo>
                  <a:pt x="559" y="554"/>
                  <a:pt x="559" y="554"/>
                  <a:pt x="559" y="554"/>
                </a:cubicBezTo>
                <a:cubicBezTo>
                  <a:pt x="558" y="548"/>
                  <a:pt x="554" y="543"/>
                  <a:pt x="547" y="542"/>
                </a:cubicBezTo>
                <a:cubicBezTo>
                  <a:pt x="551" y="500"/>
                  <a:pt x="551" y="500"/>
                  <a:pt x="551" y="500"/>
                </a:cubicBezTo>
                <a:cubicBezTo>
                  <a:pt x="561" y="396"/>
                  <a:pt x="561" y="396"/>
                  <a:pt x="561" y="396"/>
                </a:cubicBezTo>
                <a:cubicBezTo>
                  <a:pt x="562" y="396"/>
                  <a:pt x="562" y="397"/>
                  <a:pt x="562" y="397"/>
                </a:cubicBezTo>
                <a:cubicBezTo>
                  <a:pt x="569" y="397"/>
                  <a:pt x="575" y="391"/>
                  <a:pt x="575" y="384"/>
                </a:cubicBezTo>
                <a:cubicBezTo>
                  <a:pt x="686" y="384"/>
                  <a:pt x="686" y="384"/>
                  <a:pt x="686" y="384"/>
                </a:cubicBezTo>
                <a:cubicBezTo>
                  <a:pt x="686" y="388"/>
                  <a:pt x="689" y="392"/>
                  <a:pt x="693" y="392"/>
                </a:cubicBezTo>
                <a:cubicBezTo>
                  <a:pt x="669" y="541"/>
                  <a:pt x="669" y="541"/>
                  <a:pt x="669" y="541"/>
                </a:cubicBezTo>
                <a:cubicBezTo>
                  <a:pt x="669" y="540"/>
                  <a:pt x="668" y="540"/>
                  <a:pt x="668" y="540"/>
                </a:cubicBezTo>
                <a:close/>
                <a:moveTo>
                  <a:pt x="727" y="224"/>
                </a:moveTo>
                <a:cubicBezTo>
                  <a:pt x="726" y="225"/>
                  <a:pt x="725" y="226"/>
                  <a:pt x="725" y="227"/>
                </a:cubicBezTo>
                <a:cubicBezTo>
                  <a:pt x="690" y="221"/>
                  <a:pt x="690" y="221"/>
                  <a:pt x="690" y="221"/>
                </a:cubicBezTo>
                <a:cubicBezTo>
                  <a:pt x="676" y="219"/>
                  <a:pt x="676" y="219"/>
                  <a:pt x="676" y="219"/>
                </a:cubicBezTo>
                <a:cubicBezTo>
                  <a:pt x="676" y="219"/>
                  <a:pt x="676" y="218"/>
                  <a:pt x="676" y="218"/>
                </a:cubicBezTo>
                <a:cubicBezTo>
                  <a:pt x="676" y="213"/>
                  <a:pt x="672" y="210"/>
                  <a:pt x="668" y="210"/>
                </a:cubicBezTo>
                <a:cubicBezTo>
                  <a:pt x="666" y="210"/>
                  <a:pt x="665" y="210"/>
                  <a:pt x="664" y="210"/>
                </a:cubicBezTo>
                <a:cubicBezTo>
                  <a:pt x="633" y="155"/>
                  <a:pt x="633" y="155"/>
                  <a:pt x="633" y="155"/>
                </a:cubicBezTo>
                <a:cubicBezTo>
                  <a:pt x="599" y="96"/>
                  <a:pt x="599" y="96"/>
                  <a:pt x="599" y="96"/>
                </a:cubicBezTo>
                <a:cubicBezTo>
                  <a:pt x="600" y="95"/>
                  <a:pt x="601" y="93"/>
                  <a:pt x="602" y="91"/>
                </a:cubicBezTo>
                <a:cubicBezTo>
                  <a:pt x="637" y="101"/>
                  <a:pt x="637" y="101"/>
                  <a:pt x="637" y="101"/>
                </a:cubicBezTo>
                <a:cubicBezTo>
                  <a:pt x="637" y="101"/>
                  <a:pt x="637" y="101"/>
                  <a:pt x="637" y="101"/>
                </a:cubicBezTo>
                <a:cubicBezTo>
                  <a:pt x="637" y="105"/>
                  <a:pt x="640" y="107"/>
                  <a:pt x="643" y="107"/>
                </a:cubicBezTo>
                <a:cubicBezTo>
                  <a:pt x="644" y="107"/>
                  <a:pt x="645" y="107"/>
                  <a:pt x="645" y="107"/>
                </a:cubicBezTo>
                <a:lnTo>
                  <a:pt x="727" y="224"/>
                </a:lnTo>
                <a:close/>
                <a:moveTo>
                  <a:pt x="517" y="24"/>
                </a:moveTo>
                <a:cubicBezTo>
                  <a:pt x="517" y="24"/>
                  <a:pt x="517" y="25"/>
                  <a:pt x="517" y="25"/>
                </a:cubicBezTo>
                <a:cubicBezTo>
                  <a:pt x="517" y="28"/>
                  <a:pt x="520" y="31"/>
                  <a:pt x="523" y="31"/>
                </a:cubicBezTo>
                <a:cubicBezTo>
                  <a:pt x="525" y="31"/>
                  <a:pt x="526" y="30"/>
                  <a:pt x="527" y="29"/>
                </a:cubicBezTo>
                <a:cubicBezTo>
                  <a:pt x="638" y="99"/>
                  <a:pt x="638" y="99"/>
                  <a:pt x="638" y="99"/>
                </a:cubicBezTo>
                <a:cubicBezTo>
                  <a:pt x="637" y="99"/>
                  <a:pt x="637" y="100"/>
                  <a:pt x="637" y="100"/>
                </a:cubicBezTo>
                <a:cubicBezTo>
                  <a:pt x="602" y="90"/>
                  <a:pt x="602" y="90"/>
                  <a:pt x="602" y="90"/>
                </a:cubicBezTo>
                <a:cubicBezTo>
                  <a:pt x="602" y="90"/>
                  <a:pt x="602" y="89"/>
                  <a:pt x="602" y="89"/>
                </a:cubicBezTo>
                <a:cubicBezTo>
                  <a:pt x="602" y="84"/>
                  <a:pt x="598" y="80"/>
                  <a:pt x="594" y="80"/>
                </a:cubicBezTo>
                <a:cubicBezTo>
                  <a:pt x="591" y="80"/>
                  <a:pt x="589" y="81"/>
                  <a:pt x="587" y="83"/>
                </a:cubicBezTo>
                <a:cubicBezTo>
                  <a:pt x="496" y="18"/>
                  <a:pt x="496" y="18"/>
                  <a:pt x="496" y="18"/>
                </a:cubicBezTo>
                <a:cubicBezTo>
                  <a:pt x="497" y="18"/>
                  <a:pt x="497" y="18"/>
                  <a:pt x="497" y="17"/>
                </a:cubicBezTo>
                <a:lnTo>
                  <a:pt x="517" y="24"/>
                </a:lnTo>
                <a:close/>
                <a:moveTo>
                  <a:pt x="486" y="15"/>
                </a:moveTo>
                <a:cubicBezTo>
                  <a:pt x="486" y="18"/>
                  <a:pt x="488" y="21"/>
                  <a:pt x="492" y="21"/>
                </a:cubicBezTo>
                <a:cubicBezTo>
                  <a:pt x="493" y="21"/>
                  <a:pt x="495" y="20"/>
                  <a:pt x="496" y="19"/>
                </a:cubicBezTo>
                <a:cubicBezTo>
                  <a:pt x="536" y="47"/>
                  <a:pt x="536" y="47"/>
                  <a:pt x="536" y="47"/>
                </a:cubicBezTo>
                <a:cubicBezTo>
                  <a:pt x="587" y="84"/>
                  <a:pt x="587" y="84"/>
                  <a:pt x="587" y="84"/>
                </a:cubicBezTo>
                <a:cubicBezTo>
                  <a:pt x="586" y="85"/>
                  <a:pt x="586" y="86"/>
                  <a:pt x="585" y="87"/>
                </a:cubicBezTo>
                <a:cubicBezTo>
                  <a:pt x="576" y="86"/>
                  <a:pt x="576" y="86"/>
                  <a:pt x="576" y="86"/>
                </a:cubicBezTo>
                <a:cubicBezTo>
                  <a:pt x="507" y="79"/>
                  <a:pt x="507" y="79"/>
                  <a:pt x="507" y="79"/>
                </a:cubicBezTo>
                <a:cubicBezTo>
                  <a:pt x="507" y="79"/>
                  <a:pt x="507" y="79"/>
                  <a:pt x="507" y="78"/>
                </a:cubicBezTo>
                <a:cubicBezTo>
                  <a:pt x="507" y="74"/>
                  <a:pt x="503" y="70"/>
                  <a:pt x="499" y="70"/>
                </a:cubicBezTo>
                <a:cubicBezTo>
                  <a:pt x="496" y="70"/>
                  <a:pt x="495" y="71"/>
                  <a:pt x="493" y="72"/>
                </a:cubicBezTo>
                <a:cubicBezTo>
                  <a:pt x="444" y="13"/>
                  <a:pt x="444" y="13"/>
                  <a:pt x="444" y="13"/>
                </a:cubicBezTo>
                <a:cubicBezTo>
                  <a:pt x="445" y="13"/>
                  <a:pt x="445" y="12"/>
                  <a:pt x="446" y="10"/>
                </a:cubicBezTo>
                <a:lnTo>
                  <a:pt x="486" y="15"/>
                </a:lnTo>
                <a:close/>
                <a:moveTo>
                  <a:pt x="434" y="9"/>
                </a:moveTo>
                <a:cubicBezTo>
                  <a:pt x="434" y="12"/>
                  <a:pt x="437" y="15"/>
                  <a:pt x="440" y="15"/>
                </a:cubicBezTo>
                <a:cubicBezTo>
                  <a:pt x="441" y="15"/>
                  <a:pt x="442" y="14"/>
                  <a:pt x="443" y="14"/>
                </a:cubicBezTo>
                <a:cubicBezTo>
                  <a:pt x="472" y="48"/>
                  <a:pt x="472" y="48"/>
                  <a:pt x="472" y="48"/>
                </a:cubicBezTo>
                <a:cubicBezTo>
                  <a:pt x="492" y="73"/>
                  <a:pt x="492" y="73"/>
                  <a:pt x="492" y="73"/>
                </a:cubicBezTo>
                <a:cubicBezTo>
                  <a:pt x="491" y="74"/>
                  <a:pt x="490" y="76"/>
                  <a:pt x="490" y="78"/>
                </a:cubicBezTo>
                <a:cubicBezTo>
                  <a:pt x="393" y="75"/>
                  <a:pt x="393" y="75"/>
                  <a:pt x="393" y="75"/>
                </a:cubicBezTo>
                <a:cubicBezTo>
                  <a:pt x="393" y="71"/>
                  <a:pt x="390" y="67"/>
                  <a:pt x="385" y="67"/>
                </a:cubicBezTo>
                <a:cubicBezTo>
                  <a:pt x="385" y="11"/>
                  <a:pt x="385" y="11"/>
                  <a:pt x="385" y="11"/>
                </a:cubicBezTo>
                <a:cubicBezTo>
                  <a:pt x="387" y="11"/>
                  <a:pt x="389" y="9"/>
                  <a:pt x="390" y="7"/>
                </a:cubicBezTo>
                <a:lnTo>
                  <a:pt x="434" y="9"/>
                </a:lnTo>
                <a:close/>
                <a:moveTo>
                  <a:pt x="384" y="11"/>
                </a:moveTo>
                <a:cubicBezTo>
                  <a:pt x="384" y="67"/>
                  <a:pt x="384" y="67"/>
                  <a:pt x="384" y="67"/>
                </a:cubicBezTo>
                <a:cubicBezTo>
                  <a:pt x="380" y="68"/>
                  <a:pt x="377" y="71"/>
                  <a:pt x="377" y="75"/>
                </a:cubicBezTo>
                <a:cubicBezTo>
                  <a:pt x="279" y="78"/>
                  <a:pt x="279" y="78"/>
                  <a:pt x="279" y="78"/>
                </a:cubicBezTo>
                <a:cubicBezTo>
                  <a:pt x="278" y="76"/>
                  <a:pt x="278" y="74"/>
                  <a:pt x="276" y="73"/>
                </a:cubicBezTo>
                <a:cubicBezTo>
                  <a:pt x="326" y="14"/>
                  <a:pt x="326" y="14"/>
                  <a:pt x="326" y="14"/>
                </a:cubicBezTo>
                <a:cubicBezTo>
                  <a:pt x="327" y="15"/>
                  <a:pt x="328" y="15"/>
                  <a:pt x="329" y="15"/>
                </a:cubicBezTo>
                <a:cubicBezTo>
                  <a:pt x="332" y="15"/>
                  <a:pt x="334" y="12"/>
                  <a:pt x="335" y="9"/>
                </a:cubicBezTo>
                <a:cubicBezTo>
                  <a:pt x="378" y="7"/>
                  <a:pt x="378" y="7"/>
                  <a:pt x="378" y="7"/>
                </a:cubicBezTo>
                <a:cubicBezTo>
                  <a:pt x="379" y="9"/>
                  <a:pt x="381" y="11"/>
                  <a:pt x="384" y="11"/>
                </a:cubicBezTo>
                <a:close/>
                <a:moveTo>
                  <a:pt x="325" y="14"/>
                </a:moveTo>
                <a:cubicBezTo>
                  <a:pt x="276" y="73"/>
                  <a:pt x="276" y="73"/>
                  <a:pt x="276" y="73"/>
                </a:cubicBezTo>
                <a:cubicBezTo>
                  <a:pt x="274" y="71"/>
                  <a:pt x="272" y="71"/>
                  <a:pt x="270" y="71"/>
                </a:cubicBezTo>
                <a:cubicBezTo>
                  <a:pt x="266" y="71"/>
                  <a:pt x="262" y="75"/>
                  <a:pt x="262" y="79"/>
                </a:cubicBezTo>
                <a:cubicBezTo>
                  <a:pt x="262" y="79"/>
                  <a:pt x="262" y="79"/>
                  <a:pt x="262" y="79"/>
                </a:cubicBezTo>
                <a:cubicBezTo>
                  <a:pt x="186" y="87"/>
                  <a:pt x="186" y="87"/>
                  <a:pt x="186" y="87"/>
                </a:cubicBezTo>
                <a:cubicBezTo>
                  <a:pt x="184" y="87"/>
                  <a:pt x="184" y="87"/>
                  <a:pt x="184" y="87"/>
                </a:cubicBezTo>
                <a:cubicBezTo>
                  <a:pt x="184" y="86"/>
                  <a:pt x="183" y="85"/>
                  <a:pt x="182" y="84"/>
                </a:cubicBezTo>
                <a:cubicBezTo>
                  <a:pt x="273" y="19"/>
                  <a:pt x="273" y="19"/>
                  <a:pt x="273" y="19"/>
                </a:cubicBezTo>
                <a:cubicBezTo>
                  <a:pt x="274" y="20"/>
                  <a:pt x="276" y="21"/>
                  <a:pt x="278" y="21"/>
                </a:cubicBezTo>
                <a:cubicBezTo>
                  <a:pt x="281" y="21"/>
                  <a:pt x="283" y="18"/>
                  <a:pt x="283" y="15"/>
                </a:cubicBezTo>
                <a:cubicBezTo>
                  <a:pt x="323" y="10"/>
                  <a:pt x="323" y="10"/>
                  <a:pt x="323" y="10"/>
                </a:cubicBezTo>
                <a:cubicBezTo>
                  <a:pt x="323" y="12"/>
                  <a:pt x="324" y="13"/>
                  <a:pt x="325" y="14"/>
                </a:cubicBezTo>
                <a:close/>
                <a:moveTo>
                  <a:pt x="242" y="29"/>
                </a:moveTo>
                <a:cubicBezTo>
                  <a:pt x="243" y="30"/>
                  <a:pt x="245" y="31"/>
                  <a:pt x="246" y="31"/>
                </a:cubicBezTo>
                <a:cubicBezTo>
                  <a:pt x="250" y="31"/>
                  <a:pt x="252" y="28"/>
                  <a:pt x="252" y="25"/>
                </a:cubicBezTo>
                <a:cubicBezTo>
                  <a:pt x="252" y="24"/>
                  <a:pt x="252" y="24"/>
                  <a:pt x="252" y="24"/>
                </a:cubicBezTo>
                <a:cubicBezTo>
                  <a:pt x="272" y="17"/>
                  <a:pt x="272" y="17"/>
                  <a:pt x="272" y="17"/>
                </a:cubicBezTo>
                <a:cubicBezTo>
                  <a:pt x="272" y="18"/>
                  <a:pt x="273" y="18"/>
                  <a:pt x="273" y="18"/>
                </a:cubicBezTo>
                <a:cubicBezTo>
                  <a:pt x="182" y="83"/>
                  <a:pt x="182" y="83"/>
                  <a:pt x="182" y="83"/>
                </a:cubicBezTo>
                <a:cubicBezTo>
                  <a:pt x="180" y="81"/>
                  <a:pt x="178" y="80"/>
                  <a:pt x="176" y="80"/>
                </a:cubicBezTo>
                <a:cubicBezTo>
                  <a:pt x="171" y="80"/>
                  <a:pt x="167" y="84"/>
                  <a:pt x="167" y="89"/>
                </a:cubicBezTo>
                <a:cubicBezTo>
                  <a:pt x="167" y="89"/>
                  <a:pt x="167" y="90"/>
                  <a:pt x="167" y="90"/>
                </a:cubicBezTo>
                <a:cubicBezTo>
                  <a:pt x="132" y="100"/>
                  <a:pt x="132" y="100"/>
                  <a:pt x="132" y="100"/>
                </a:cubicBezTo>
                <a:cubicBezTo>
                  <a:pt x="132" y="100"/>
                  <a:pt x="132" y="99"/>
                  <a:pt x="132" y="99"/>
                </a:cubicBezTo>
                <a:lnTo>
                  <a:pt x="242" y="29"/>
                </a:lnTo>
                <a:close/>
                <a:moveTo>
                  <a:pt x="124" y="107"/>
                </a:moveTo>
                <a:cubicBezTo>
                  <a:pt x="124" y="107"/>
                  <a:pt x="125" y="107"/>
                  <a:pt x="126" y="107"/>
                </a:cubicBezTo>
                <a:cubicBezTo>
                  <a:pt x="130" y="107"/>
                  <a:pt x="132" y="105"/>
                  <a:pt x="132" y="101"/>
                </a:cubicBezTo>
                <a:cubicBezTo>
                  <a:pt x="132" y="101"/>
                  <a:pt x="132" y="101"/>
                  <a:pt x="132" y="101"/>
                </a:cubicBezTo>
                <a:cubicBezTo>
                  <a:pt x="167" y="91"/>
                  <a:pt x="167" y="91"/>
                  <a:pt x="167" y="91"/>
                </a:cubicBezTo>
                <a:cubicBezTo>
                  <a:pt x="168" y="93"/>
                  <a:pt x="169" y="95"/>
                  <a:pt x="171" y="96"/>
                </a:cubicBezTo>
                <a:cubicBezTo>
                  <a:pt x="154" y="125"/>
                  <a:pt x="154" y="125"/>
                  <a:pt x="154" y="125"/>
                </a:cubicBezTo>
                <a:cubicBezTo>
                  <a:pt x="105" y="210"/>
                  <a:pt x="105" y="210"/>
                  <a:pt x="105" y="210"/>
                </a:cubicBezTo>
                <a:cubicBezTo>
                  <a:pt x="104" y="209"/>
                  <a:pt x="103" y="209"/>
                  <a:pt x="102" y="209"/>
                </a:cubicBezTo>
                <a:cubicBezTo>
                  <a:pt x="97" y="209"/>
                  <a:pt x="93" y="213"/>
                  <a:pt x="93" y="217"/>
                </a:cubicBezTo>
                <a:cubicBezTo>
                  <a:pt x="93" y="218"/>
                  <a:pt x="93" y="218"/>
                  <a:pt x="93" y="219"/>
                </a:cubicBezTo>
                <a:cubicBezTo>
                  <a:pt x="45" y="227"/>
                  <a:pt x="45" y="227"/>
                  <a:pt x="45" y="227"/>
                </a:cubicBezTo>
                <a:cubicBezTo>
                  <a:pt x="45" y="225"/>
                  <a:pt x="44" y="224"/>
                  <a:pt x="43" y="223"/>
                </a:cubicBezTo>
                <a:lnTo>
                  <a:pt x="124" y="107"/>
                </a:lnTo>
                <a:close/>
                <a:moveTo>
                  <a:pt x="39" y="234"/>
                </a:moveTo>
                <a:cubicBezTo>
                  <a:pt x="39" y="234"/>
                  <a:pt x="39" y="234"/>
                  <a:pt x="39" y="234"/>
                </a:cubicBezTo>
                <a:cubicBezTo>
                  <a:pt x="42" y="234"/>
                  <a:pt x="45" y="231"/>
                  <a:pt x="45" y="228"/>
                </a:cubicBezTo>
                <a:cubicBezTo>
                  <a:pt x="45" y="228"/>
                  <a:pt x="45" y="227"/>
                  <a:pt x="45" y="227"/>
                </a:cubicBezTo>
                <a:cubicBezTo>
                  <a:pt x="94" y="219"/>
                  <a:pt x="94" y="219"/>
                  <a:pt x="94" y="219"/>
                </a:cubicBezTo>
                <a:cubicBezTo>
                  <a:pt x="94" y="222"/>
                  <a:pt x="97" y="225"/>
                  <a:pt x="99" y="226"/>
                </a:cubicBezTo>
                <a:cubicBezTo>
                  <a:pt x="88" y="295"/>
                  <a:pt x="88" y="295"/>
                  <a:pt x="88" y="295"/>
                </a:cubicBezTo>
                <a:cubicBezTo>
                  <a:pt x="75" y="375"/>
                  <a:pt x="75" y="375"/>
                  <a:pt x="75" y="375"/>
                </a:cubicBezTo>
                <a:cubicBezTo>
                  <a:pt x="75" y="375"/>
                  <a:pt x="75" y="375"/>
                  <a:pt x="74" y="375"/>
                </a:cubicBezTo>
                <a:cubicBezTo>
                  <a:pt x="70" y="375"/>
                  <a:pt x="66" y="378"/>
                  <a:pt x="66" y="383"/>
                </a:cubicBezTo>
                <a:cubicBezTo>
                  <a:pt x="12" y="383"/>
                  <a:pt x="12" y="383"/>
                  <a:pt x="12" y="383"/>
                </a:cubicBezTo>
                <a:cubicBezTo>
                  <a:pt x="12" y="381"/>
                  <a:pt x="10" y="379"/>
                  <a:pt x="8" y="378"/>
                </a:cubicBezTo>
                <a:lnTo>
                  <a:pt x="39" y="234"/>
                </a:lnTo>
                <a:close/>
                <a:moveTo>
                  <a:pt x="8" y="390"/>
                </a:moveTo>
                <a:cubicBezTo>
                  <a:pt x="11" y="389"/>
                  <a:pt x="12" y="387"/>
                  <a:pt x="12" y="384"/>
                </a:cubicBezTo>
                <a:cubicBezTo>
                  <a:pt x="66" y="384"/>
                  <a:pt x="66" y="384"/>
                  <a:pt x="66" y="384"/>
                </a:cubicBezTo>
                <a:cubicBezTo>
                  <a:pt x="66" y="388"/>
                  <a:pt x="70" y="392"/>
                  <a:pt x="74" y="392"/>
                </a:cubicBezTo>
                <a:cubicBezTo>
                  <a:pt x="75" y="392"/>
                  <a:pt x="75" y="392"/>
                  <a:pt x="75" y="392"/>
                </a:cubicBezTo>
                <a:cubicBezTo>
                  <a:pt x="79" y="419"/>
                  <a:pt x="79" y="419"/>
                  <a:pt x="79" y="419"/>
                </a:cubicBezTo>
                <a:cubicBezTo>
                  <a:pt x="99" y="541"/>
                  <a:pt x="99" y="541"/>
                  <a:pt x="99" y="541"/>
                </a:cubicBezTo>
                <a:cubicBezTo>
                  <a:pt x="96" y="542"/>
                  <a:pt x="94" y="544"/>
                  <a:pt x="93" y="548"/>
                </a:cubicBezTo>
                <a:cubicBezTo>
                  <a:pt x="90" y="547"/>
                  <a:pt x="90" y="547"/>
                  <a:pt x="90" y="547"/>
                </a:cubicBezTo>
                <a:cubicBezTo>
                  <a:pt x="45" y="540"/>
                  <a:pt x="45" y="540"/>
                  <a:pt x="45" y="540"/>
                </a:cubicBezTo>
                <a:cubicBezTo>
                  <a:pt x="45" y="540"/>
                  <a:pt x="45" y="540"/>
                  <a:pt x="45" y="539"/>
                </a:cubicBezTo>
                <a:cubicBezTo>
                  <a:pt x="45" y="536"/>
                  <a:pt x="42" y="534"/>
                  <a:pt x="39" y="534"/>
                </a:cubicBezTo>
                <a:cubicBezTo>
                  <a:pt x="39" y="534"/>
                  <a:pt x="39" y="534"/>
                  <a:pt x="39" y="534"/>
                </a:cubicBezTo>
                <a:lnTo>
                  <a:pt x="8" y="390"/>
                </a:lnTo>
                <a:close/>
                <a:moveTo>
                  <a:pt x="43" y="544"/>
                </a:moveTo>
                <a:cubicBezTo>
                  <a:pt x="44" y="543"/>
                  <a:pt x="45" y="542"/>
                  <a:pt x="45" y="541"/>
                </a:cubicBezTo>
                <a:cubicBezTo>
                  <a:pt x="79" y="546"/>
                  <a:pt x="79" y="546"/>
                  <a:pt x="79" y="546"/>
                </a:cubicBezTo>
                <a:cubicBezTo>
                  <a:pt x="93" y="548"/>
                  <a:pt x="93" y="548"/>
                  <a:pt x="93" y="548"/>
                </a:cubicBezTo>
                <a:cubicBezTo>
                  <a:pt x="93" y="549"/>
                  <a:pt x="93" y="549"/>
                  <a:pt x="93" y="549"/>
                </a:cubicBezTo>
                <a:cubicBezTo>
                  <a:pt x="93" y="554"/>
                  <a:pt x="97" y="558"/>
                  <a:pt x="102" y="558"/>
                </a:cubicBezTo>
                <a:cubicBezTo>
                  <a:pt x="103" y="558"/>
                  <a:pt x="104" y="557"/>
                  <a:pt x="105" y="557"/>
                </a:cubicBezTo>
                <a:cubicBezTo>
                  <a:pt x="137" y="612"/>
                  <a:pt x="137" y="612"/>
                  <a:pt x="137" y="612"/>
                </a:cubicBezTo>
                <a:cubicBezTo>
                  <a:pt x="171" y="672"/>
                  <a:pt x="171" y="672"/>
                  <a:pt x="171" y="672"/>
                </a:cubicBezTo>
                <a:cubicBezTo>
                  <a:pt x="169" y="673"/>
                  <a:pt x="168" y="674"/>
                  <a:pt x="167" y="676"/>
                </a:cubicBezTo>
                <a:cubicBezTo>
                  <a:pt x="132" y="667"/>
                  <a:pt x="132" y="667"/>
                  <a:pt x="132" y="667"/>
                </a:cubicBezTo>
                <a:cubicBezTo>
                  <a:pt x="132" y="666"/>
                  <a:pt x="132" y="666"/>
                  <a:pt x="132" y="666"/>
                </a:cubicBezTo>
                <a:cubicBezTo>
                  <a:pt x="132" y="663"/>
                  <a:pt x="130" y="660"/>
                  <a:pt x="126" y="660"/>
                </a:cubicBezTo>
                <a:cubicBezTo>
                  <a:pt x="125" y="660"/>
                  <a:pt x="125" y="660"/>
                  <a:pt x="124" y="661"/>
                </a:cubicBezTo>
                <a:lnTo>
                  <a:pt x="43" y="544"/>
                </a:lnTo>
                <a:close/>
                <a:moveTo>
                  <a:pt x="252" y="743"/>
                </a:moveTo>
                <a:cubicBezTo>
                  <a:pt x="252" y="743"/>
                  <a:pt x="252" y="743"/>
                  <a:pt x="252" y="742"/>
                </a:cubicBezTo>
                <a:cubicBezTo>
                  <a:pt x="252" y="739"/>
                  <a:pt x="250" y="736"/>
                  <a:pt x="246" y="736"/>
                </a:cubicBezTo>
                <a:cubicBezTo>
                  <a:pt x="245" y="736"/>
                  <a:pt x="243" y="737"/>
                  <a:pt x="242" y="738"/>
                </a:cubicBezTo>
                <a:cubicBezTo>
                  <a:pt x="132" y="668"/>
                  <a:pt x="132" y="668"/>
                  <a:pt x="132" y="668"/>
                </a:cubicBezTo>
                <a:cubicBezTo>
                  <a:pt x="132" y="668"/>
                  <a:pt x="132" y="668"/>
                  <a:pt x="132" y="667"/>
                </a:cubicBezTo>
                <a:cubicBezTo>
                  <a:pt x="148" y="672"/>
                  <a:pt x="148" y="672"/>
                  <a:pt x="148" y="672"/>
                </a:cubicBezTo>
                <a:cubicBezTo>
                  <a:pt x="167" y="677"/>
                  <a:pt x="167" y="677"/>
                  <a:pt x="167" y="677"/>
                </a:cubicBezTo>
                <a:cubicBezTo>
                  <a:pt x="167" y="678"/>
                  <a:pt x="167" y="678"/>
                  <a:pt x="167" y="679"/>
                </a:cubicBezTo>
                <a:cubicBezTo>
                  <a:pt x="167" y="684"/>
                  <a:pt x="170" y="688"/>
                  <a:pt x="175" y="688"/>
                </a:cubicBezTo>
                <a:cubicBezTo>
                  <a:pt x="178" y="688"/>
                  <a:pt x="180" y="686"/>
                  <a:pt x="182" y="684"/>
                </a:cubicBezTo>
                <a:cubicBezTo>
                  <a:pt x="273" y="749"/>
                  <a:pt x="273" y="749"/>
                  <a:pt x="273" y="749"/>
                </a:cubicBezTo>
                <a:cubicBezTo>
                  <a:pt x="272" y="749"/>
                  <a:pt x="272" y="750"/>
                  <a:pt x="272" y="750"/>
                </a:cubicBezTo>
                <a:lnTo>
                  <a:pt x="252" y="743"/>
                </a:lnTo>
                <a:close/>
                <a:moveTo>
                  <a:pt x="284" y="752"/>
                </a:moveTo>
                <a:cubicBezTo>
                  <a:pt x="284" y="752"/>
                  <a:pt x="284" y="752"/>
                  <a:pt x="284" y="752"/>
                </a:cubicBezTo>
                <a:cubicBezTo>
                  <a:pt x="284" y="748"/>
                  <a:pt x="281" y="746"/>
                  <a:pt x="278" y="746"/>
                </a:cubicBezTo>
                <a:cubicBezTo>
                  <a:pt x="276" y="746"/>
                  <a:pt x="274" y="747"/>
                  <a:pt x="273" y="748"/>
                </a:cubicBezTo>
                <a:cubicBezTo>
                  <a:pt x="233" y="719"/>
                  <a:pt x="233" y="719"/>
                  <a:pt x="233" y="719"/>
                </a:cubicBezTo>
                <a:cubicBezTo>
                  <a:pt x="182" y="684"/>
                  <a:pt x="182" y="684"/>
                  <a:pt x="182" y="684"/>
                </a:cubicBezTo>
                <a:cubicBezTo>
                  <a:pt x="183" y="683"/>
                  <a:pt x="183" y="681"/>
                  <a:pt x="184" y="680"/>
                </a:cubicBezTo>
                <a:cubicBezTo>
                  <a:pt x="192" y="681"/>
                  <a:pt x="192" y="681"/>
                  <a:pt x="192" y="681"/>
                </a:cubicBezTo>
                <a:cubicBezTo>
                  <a:pt x="262" y="688"/>
                  <a:pt x="262" y="688"/>
                  <a:pt x="262" y="688"/>
                </a:cubicBezTo>
                <a:cubicBezTo>
                  <a:pt x="262" y="688"/>
                  <a:pt x="262" y="688"/>
                  <a:pt x="262" y="689"/>
                </a:cubicBezTo>
                <a:cubicBezTo>
                  <a:pt x="262" y="694"/>
                  <a:pt x="266" y="697"/>
                  <a:pt x="271" y="697"/>
                </a:cubicBezTo>
                <a:cubicBezTo>
                  <a:pt x="273" y="697"/>
                  <a:pt x="275" y="697"/>
                  <a:pt x="276" y="695"/>
                </a:cubicBezTo>
                <a:cubicBezTo>
                  <a:pt x="325" y="754"/>
                  <a:pt x="325" y="754"/>
                  <a:pt x="325" y="754"/>
                </a:cubicBezTo>
                <a:cubicBezTo>
                  <a:pt x="325" y="755"/>
                  <a:pt x="324" y="756"/>
                  <a:pt x="324" y="757"/>
                </a:cubicBezTo>
                <a:lnTo>
                  <a:pt x="284" y="752"/>
                </a:lnTo>
                <a:close/>
                <a:moveTo>
                  <a:pt x="335" y="758"/>
                </a:moveTo>
                <a:cubicBezTo>
                  <a:pt x="335" y="755"/>
                  <a:pt x="332" y="752"/>
                  <a:pt x="329" y="752"/>
                </a:cubicBezTo>
                <a:cubicBezTo>
                  <a:pt x="328" y="752"/>
                  <a:pt x="327" y="753"/>
                  <a:pt x="326" y="753"/>
                </a:cubicBezTo>
                <a:cubicBezTo>
                  <a:pt x="297" y="719"/>
                  <a:pt x="297" y="719"/>
                  <a:pt x="297" y="719"/>
                </a:cubicBezTo>
                <a:cubicBezTo>
                  <a:pt x="277" y="695"/>
                  <a:pt x="277" y="695"/>
                  <a:pt x="277" y="695"/>
                </a:cubicBezTo>
                <a:cubicBezTo>
                  <a:pt x="278" y="693"/>
                  <a:pt x="279" y="691"/>
                  <a:pt x="279" y="689"/>
                </a:cubicBezTo>
                <a:cubicBezTo>
                  <a:pt x="376" y="692"/>
                  <a:pt x="376" y="692"/>
                  <a:pt x="376" y="692"/>
                </a:cubicBezTo>
                <a:cubicBezTo>
                  <a:pt x="376" y="696"/>
                  <a:pt x="380" y="700"/>
                  <a:pt x="384" y="700"/>
                </a:cubicBezTo>
                <a:cubicBezTo>
                  <a:pt x="384" y="756"/>
                  <a:pt x="384" y="756"/>
                  <a:pt x="384" y="756"/>
                </a:cubicBezTo>
                <a:cubicBezTo>
                  <a:pt x="382" y="756"/>
                  <a:pt x="379" y="758"/>
                  <a:pt x="379" y="760"/>
                </a:cubicBezTo>
                <a:lnTo>
                  <a:pt x="335" y="758"/>
                </a:lnTo>
                <a:close/>
                <a:moveTo>
                  <a:pt x="390" y="760"/>
                </a:moveTo>
                <a:cubicBezTo>
                  <a:pt x="390" y="758"/>
                  <a:pt x="388" y="756"/>
                  <a:pt x="385" y="756"/>
                </a:cubicBezTo>
                <a:cubicBezTo>
                  <a:pt x="385" y="700"/>
                  <a:pt x="385" y="700"/>
                  <a:pt x="385" y="700"/>
                </a:cubicBezTo>
                <a:cubicBezTo>
                  <a:pt x="389" y="699"/>
                  <a:pt x="392" y="696"/>
                  <a:pt x="393" y="692"/>
                </a:cubicBezTo>
                <a:cubicBezTo>
                  <a:pt x="490" y="689"/>
                  <a:pt x="490" y="689"/>
                  <a:pt x="490" y="689"/>
                </a:cubicBezTo>
                <a:cubicBezTo>
                  <a:pt x="491" y="691"/>
                  <a:pt x="492" y="693"/>
                  <a:pt x="493" y="694"/>
                </a:cubicBezTo>
                <a:cubicBezTo>
                  <a:pt x="444" y="752"/>
                  <a:pt x="444" y="752"/>
                  <a:pt x="444" y="752"/>
                </a:cubicBezTo>
                <a:cubicBezTo>
                  <a:pt x="443" y="752"/>
                  <a:pt x="442" y="751"/>
                  <a:pt x="441" y="751"/>
                </a:cubicBezTo>
                <a:cubicBezTo>
                  <a:pt x="437" y="751"/>
                  <a:pt x="435" y="754"/>
                  <a:pt x="435" y="757"/>
                </a:cubicBezTo>
                <a:cubicBezTo>
                  <a:pt x="435" y="757"/>
                  <a:pt x="435" y="758"/>
                  <a:pt x="435" y="758"/>
                </a:cubicBezTo>
                <a:lnTo>
                  <a:pt x="390" y="760"/>
                </a:lnTo>
                <a:close/>
                <a:moveTo>
                  <a:pt x="527" y="739"/>
                </a:moveTo>
                <a:cubicBezTo>
                  <a:pt x="526" y="737"/>
                  <a:pt x="525" y="736"/>
                  <a:pt x="523" y="736"/>
                </a:cubicBezTo>
                <a:cubicBezTo>
                  <a:pt x="520" y="736"/>
                  <a:pt x="517" y="739"/>
                  <a:pt x="517" y="742"/>
                </a:cubicBezTo>
                <a:cubicBezTo>
                  <a:pt x="517" y="743"/>
                  <a:pt x="517" y="743"/>
                  <a:pt x="517" y="743"/>
                </a:cubicBezTo>
                <a:cubicBezTo>
                  <a:pt x="497" y="750"/>
                  <a:pt x="497" y="750"/>
                  <a:pt x="497" y="750"/>
                </a:cubicBezTo>
                <a:cubicBezTo>
                  <a:pt x="497" y="750"/>
                  <a:pt x="497" y="749"/>
                  <a:pt x="496" y="749"/>
                </a:cubicBezTo>
                <a:cubicBezTo>
                  <a:pt x="587" y="684"/>
                  <a:pt x="587" y="684"/>
                  <a:pt x="587" y="684"/>
                </a:cubicBezTo>
                <a:cubicBezTo>
                  <a:pt x="589" y="686"/>
                  <a:pt x="591" y="688"/>
                  <a:pt x="594" y="688"/>
                </a:cubicBezTo>
                <a:cubicBezTo>
                  <a:pt x="599" y="688"/>
                  <a:pt x="603" y="684"/>
                  <a:pt x="603" y="679"/>
                </a:cubicBezTo>
                <a:cubicBezTo>
                  <a:pt x="603" y="678"/>
                  <a:pt x="603" y="678"/>
                  <a:pt x="602" y="677"/>
                </a:cubicBezTo>
                <a:cubicBezTo>
                  <a:pt x="637" y="667"/>
                  <a:pt x="637" y="667"/>
                  <a:pt x="637" y="667"/>
                </a:cubicBezTo>
                <a:cubicBezTo>
                  <a:pt x="637" y="668"/>
                  <a:pt x="637" y="668"/>
                  <a:pt x="637" y="668"/>
                </a:cubicBezTo>
                <a:lnTo>
                  <a:pt x="527" y="739"/>
                </a:lnTo>
                <a:close/>
                <a:moveTo>
                  <a:pt x="645" y="661"/>
                </a:moveTo>
                <a:cubicBezTo>
                  <a:pt x="645" y="660"/>
                  <a:pt x="644" y="660"/>
                  <a:pt x="643" y="660"/>
                </a:cubicBezTo>
                <a:cubicBezTo>
                  <a:pt x="639" y="660"/>
                  <a:pt x="637" y="663"/>
                  <a:pt x="637" y="666"/>
                </a:cubicBezTo>
                <a:cubicBezTo>
                  <a:pt x="637" y="666"/>
                  <a:pt x="637" y="666"/>
                  <a:pt x="637" y="667"/>
                </a:cubicBezTo>
                <a:cubicBezTo>
                  <a:pt x="626" y="670"/>
                  <a:pt x="626" y="670"/>
                  <a:pt x="626" y="670"/>
                </a:cubicBezTo>
                <a:cubicBezTo>
                  <a:pt x="602" y="676"/>
                  <a:pt x="602" y="676"/>
                  <a:pt x="602" y="676"/>
                </a:cubicBezTo>
                <a:cubicBezTo>
                  <a:pt x="601" y="674"/>
                  <a:pt x="600" y="673"/>
                  <a:pt x="598" y="672"/>
                </a:cubicBezTo>
                <a:cubicBezTo>
                  <a:pt x="615" y="642"/>
                  <a:pt x="615" y="642"/>
                  <a:pt x="615" y="642"/>
                </a:cubicBezTo>
                <a:cubicBezTo>
                  <a:pt x="664" y="557"/>
                  <a:pt x="664" y="557"/>
                  <a:pt x="664" y="557"/>
                </a:cubicBezTo>
                <a:cubicBezTo>
                  <a:pt x="665" y="557"/>
                  <a:pt x="666" y="558"/>
                  <a:pt x="668" y="558"/>
                </a:cubicBezTo>
                <a:cubicBezTo>
                  <a:pt x="672" y="558"/>
                  <a:pt x="676" y="554"/>
                  <a:pt x="676" y="549"/>
                </a:cubicBezTo>
                <a:cubicBezTo>
                  <a:pt x="676" y="549"/>
                  <a:pt x="676" y="549"/>
                  <a:pt x="676" y="548"/>
                </a:cubicBezTo>
                <a:cubicBezTo>
                  <a:pt x="723" y="541"/>
                  <a:pt x="723" y="541"/>
                  <a:pt x="723" y="541"/>
                </a:cubicBezTo>
                <a:cubicBezTo>
                  <a:pt x="723" y="542"/>
                  <a:pt x="724" y="544"/>
                  <a:pt x="726" y="545"/>
                </a:cubicBezTo>
                <a:lnTo>
                  <a:pt x="645" y="661"/>
                </a:lnTo>
                <a:close/>
                <a:moveTo>
                  <a:pt x="730" y="534"/>
                </a:moveTo>
                <a:cubicBezTo>
                  <a:pt x="730" y="534"/>
                  <a:pt x="729" y="534"/>
                  <a:pt x="729" y="534"/>
                </a:cubicBezTo>
                <a:cubicBezTo>
                  <a:pt x="726" y="534"/>
                  <a:pt x="723" y="537"/>
                  <a:pt x="723" y="540"/>
                </a:cubicBezTo>
                <a:cubicBezTo>
                  <a:pt x="723" y="540"/>
                  <a:pt x="723" y="540"/>
                  <a:pt x="723" y="540"/>
                </a:cubicBezTo>
                <a:cubicBezTo>
                  <a:pt x="676" y="548"/>
                  <a:pt x="676" y="548"/>
                  <a:pt x="676" y="548"/>
                </a:cubicBezTo>
                <a:cubicBezTo>
                  <a:pt x="676" y="544"/>
                  <a:pt x="673" y="542"/>
                  <a:pt x="670" y="541"/>
                </a:cubicBezTo>
                <a:cubicBezTo>
                  <a:pt x="681" y="472"/>
                  <a:pt x="681" y="472"/>
                  <a:pt x="681" y="472"/>
                </a:cubicBezTo>
                <a:cubicBezTo>
                  <a:pt x="694" y="393"/>
                  <a:pt x="694" y="393"/>
                  <a:pt x="694" y="393"/>
                </a:cubicBezTo>
                <a:cubicBezTo>
                  <a:pt x="694" y="393"/>
                  <a:pt x="694" y="393"/>
                  <a:pt x="695" y="393"/>
                </a:cubicBezTo>
                <a:cubicBezTo>
                  <a:pt x="699" y="393"/>
                  <a:pt x="703" y="389"/>
                  <a:pt x="703" y="384"/>
                </a:cubicBezTo>
                <a:cubicBezTo>
                  <a:pt x="757" y="384"/>
                  <a:pt x="757" y="384"/>
                  <a:pt x="757" y="384"/>
                </a:cubicBezTo>
                <a:cubicBezTo>
                  <a:pt x="757" y="387"/>
                  <a:pt x="759" y="389"/>
                  <a:pt x="761" y="390"/>
                </a:cubicBezTo>
                <a:lnTo>
                  <a:pt x="730" y="534"/>
                </a:lnTo>
                <a:close/>
              </a:path>
            </a:pathLst>
          </a:custGeom>
          <a:gradFill>
            <a:gsLst>
              <a:gs pos="100000">
                <a:srgbClr val="153B6A"/>
              </a:gs>
              <a:gs pos="0">
                <a:srgbClr val="17D5F7"/>
              </a:gs>
            </a:gsLst>
            <a:path path="shape">
              <a:fillToRect l="50000" t="50000" r="50000" b="50000"/>
            </a:path>
          </a:gradFill>
          <a:ln>
            <a:noFill/>
          </a:ln>
        </p:spPr>
        <p:txBody>
          <a:bodyPr vert="horz" wrap="square" lIns="121917" tIns="60958" rIns="121917" bIns="60958" numCol="1" anchor="t" anchorCtr="0" compatLnSpc="1"/>
          <a:lstStyle/>
          <a:p>
            <a:endParaRPr lang="zh-CN" altLang="en-US"/>
          </a:p>
        </p:txBody>
      </p:sp>
      <p:sp>
        <p:nvSpPr>
          <p:cNvPr id="21" name="文本框 20"/>
          <p:cNvSpPr txBox="1"/>
          <p:nvPr/>
        </p:nvSpPr>
        <p:spPr bwMode="auto">
          <a:xfrm>
            <a:off x="4317183" y="2000970"/>
            <a:ext cx="3218183" cy="2092877"/>
          </a:xfrm>
          <a:prstGeom prst="rect">
            <a:avLst/>
          </a:prstGeom>
          <a:noFill/>
        </p:spPr>
        <p:txBody>
          <a:bodyPr wrap="none" lIns="121917" tIns="60958" rIns="121917" bIns="60958">
            <a:spAutoFit/>
          </a:bodyPr>
          <a:lstStyle/>
          <a:p>
            <a:pPr>
              <a:defRPr/>
            </a:pPr>
            <a:r>
              <a:rPr lang="en-US" altLang="zh-CN" sz="12800" dirty="0" smtClean="0">
                <a:ln w="38100">
                  <a:noFill/>
                </a:ln>
                <a:solidFill>
                  <a:schemeClr val="bg1"/>
                </a:solidFill>
                <a:latin typeface="Impact" panose="020B0806030902050204" pitchFamily="34" charset="0"/>
                <a:ea typeface="微软雅黑" panose="020B0503020204020204" pitchFamily="34" charset="-122"/>
              </a:rPr>
              <a:t>2017</a:t>
            </a:r>
            <a:endParaRPr lang="zh-CN" altLang="en-US" sz="12800" dirty="0">
              <a:ln w="38100">
                <a:noFill/>
              </a:ln>
              <a:solidFill>
                <a:schemeClr val="bg1"/>
              </a:solidFill>
              <a:latin typeface="Impact" panose="020B0806030902050204" pitchFamily="34" charset="0"/>
              <a:ea typeface="微软雅黑" panose="020B0503020204020204" pitchFamily="34" charset="-122"/>
            </a:endParaRPr>
          </a:p>
        </p:txBody>
      </p:sp>
      <p:sp>
        <p:nvSpPr>
          <p:cNvPr id="46" name="圆角矩形 45"/>
          <p:cNvSpPr/>
          <p:nvPr/>
        </p:nvSpPr>
        <p:spPr>
          <a:xfrm>
            <a:off x="3272639" y="4061284"/>
            <a:ext cx="5529063" cy="710206"/>
          </a:xfrm>
          <a:prstGeom prst="roundRect">
            <a:avLst/>
          </a:prstGeom>
          <a:gradFill flip="none" rotWithShape="1">
            <a:gsLst>
              <a:gs pos="0">
                <a:srgbClr val="014866">
                  <a:shade val="30000"/>
                  <a:satMod val="115000"/>
                </a:srgbClr>
              </a:gs>
              <a:gs pos="50000">
                <a:srgbClr val="014866">
                  <a:shade val="67500"/>
                  <a:satMod val="115000"/>
                </a:srgbClr>
              </a:gs>
              <a:gs pos="100000">
                <a:srgbClr val="014866">
                  <a:shade val="100000"/>
                  <a:satMod val="115000"/>
                </a:srgbClr>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dirty="0">
              <a:solidFill>
                <a:schemeClr val="lt1"/>
              </a:solidFill>
              <a:latin typeface="+mn-lt"/>
              <a:ea typeface="+mn-ea"/>
            </a:endParaRPr>
          </a:p>
        </p:txBody>
      </p:sp>
      <p:sp>
        <p:nvSpPr>
          <p:cNvPr id="48" name="文本框 8"/>
          <p:cNvSpPr txBox="1"/>
          <p:nvPr/>
        </p:nvSpPr>
        <p:spPr>
          <a:xfrm>
            <a:off x="3347864" y="4127152"/>
            <a:ext cx="5453837"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800" kern="0" dirty="0" smtClean="0">
                <a:solidFill>
                  <a:sysClr val="window" lastClr="FFFFFF"/>
                </a:solidFill>
                <a:latin typeface="微软雅黑" panose="020B0503020204020204" pitchFamily="34" charset="-122"/>
                <a:ea typeface="微软雅黑" panose="020B0503020204020204" pitchFamily="34" charset="-122"/>
              </a:rPr>
              <a:t>广东省生源地信用助学贷款介绍</a:t>
            </a:r>
            <a:endParaRPr kumimoji="0" lang="zh-CN" altLang="en-US" sz="2800" i="0" u="none" strike="noStrike" kern="0" cap="none" spc="0" normalizeH="0" baseline="0" noProof="0" dirty="0">
              <a:ln>
                <a:noFill/>
              </a:ln>
              <a:solidFill>
                <a:schemeClr val="bg2"/>
              </a:solidFill>
              <a:effectLst/>
              <a:uLnTx/>
              <a:uFillTx/>
              <a:latin typeface="微软雅黑" panose="020B0503020204020204" pitchFamily="34" charset="-122"/>
              <a:ea typeface="微软雅黑" panose="020B0503020204020204" pitchFamily="34" charset="-122"/>
            </a:endParaRPr>
          </a:p>
        </p:txBody>
      </p:sp>
      <p:sp>
        <p:nvSpPr>
          <p:cNvPr id="49" name="椭圆 48"/>
          <p:cNvSpPr/>
          <p:nvPr/>
        </p:nvSpPr>
        <p:spPr>
          <a:xfrm>
            <a:off x="1499263" y="3826828"/>
            <a:ext cx="78307" cy="78334"/>
          </a:xfrm>
          <a:prstGeom prst="ellipse">
            <a:avLst/>
          </a:prstGeom>
          <a:gradFill flip="none" rotWithShape="1">
            <a:gsLst>
              <a:gs pos="0">
                <a:srgbClr val="4DC9FE"/>
              </a:gs>
              <a:gs pos="100000">
                <a:srgbClr val="022838">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zh-CN" altLang="en-US"/>
          </a:p>
        </p:txBody>
      </p:sp>
      <p:sp>
        <p:nvSpPr>
          <p:cNvPr id="50" name="椭圆 49"/>
          <p:cNvSpPr/>
          <p:nvPr/>
        </p:nvSpPr>
        <p:spPr>
          <a:xfrm>
            <a:off x="1651663" y="3979228"/>
            <a:ext cx="78307" cy="78334"/>
          </a:xfrm>
          <a:prstGeom prst="ellipse">
            <a:avLst/>
          </a:prstGeom>
          <a:gradFill flip="none" rotWithShape="1">
            <a:gsLst>
              <a:gs pos="0">
                <a:srgbClr val="4DC9FE"/>
              </a:gs>
              <a:gs pos="100000">
                <a:srgbClr val="022838">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zh-CN" altLang="en-US"/>
          </a:p>
        </p:txBody>
      </p:sp>
      <p:sp>
        <p:nvSpPr>
          <p:cNvPr id="51" name="椭圆 50"/>
          <p:cNvSpPr/>
          <p:nvPr/>
        </p:nvSpPr>
        <p:spPr>
          <a:xfrm>
            <a:off x="1804063" y="4131628"/>
            <a:ext cx="78307" cy="78334"/>
          </a:xfrm>
          <a:prstGeom prst="ellipse">
            <a:avLst/>
          </a:prstGeom>
          <a:gradFill flip="none" rotWithShape="1">
            <a:gsLst>
              <a:gs pos="0">
                <a:srgbClr val="4DC9FE"/>
              </a:gs>
              <a:gs pos="100000">
                <a:srgbClr val="022838">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zh-CN" altLang="en-US"/>
          </a:p>
        </p:txBody>
      </p:sp>
      <p:sp>
        <p:nvSpPr>
          <p:cNvPr id="52" name="椭圆 51"/>
          <p:cNvSpPr/>
          <p:nvPr/>
        </p:nvSpPr>
        <p:spPr>
          <a:xfrm>
            <a:off x="1956463" y="4284028"/>
            <a:ext cx="78307" cy="78334"/>
          </a:xfrm>
          <a:prstGeom prst="ellipse">
            <a:avLst/>
          </a:prstGeom>
          <a:gradFill flip="none" rotWithShape="1">
            <a:gsLst>
              <a:gs pos="0">
                <a:srgbClr val="4DC9FE"/>
              </a:gs>
              <a:gs pos="100000">
                <a:srgbClr val="022838">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zh-CN" altLang="en-US"/>
          </a:p>
        </p:txBody>
      </p:sp>
      <p:pic>
        <p:nvPicPr>
          <p:cNvPr id="53" name="Joel Hanson&amp;Sara Groves-Traveling Light">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cstate="print"/>
          <a:stretch>
            <a:fillRect/>
          </a:stretch>
        </p:blipFill>
        <p:spPr>
          <a:xfrm>
            <a:off x="3347864" y="-1172666"/>
            <a:ext cx="609600" cy="609600"/>
          </a:xfrm>
          <a:prstGeom prst="rect">
            <a:avLst/>
          </a:prstGeom>
        </p:spPr>
      </p:pic>
      <p:sp>
        <p:nvSpPr>
          <p:cNvPr id="18" name="TextBox 17"/>
          <p:cNvSpPr txBox="1"/>
          <p:nvPr/>
        </p:nvSpPr>
        <p:spPr>
          <a:xfrm>
            <a:off x="5252340" y="5188884"/>
            <a:ext cx="1569660"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rPr>
              <a:t>广东省教育厅</a:t>
            </a:r>
            <a:endParaRPr kumimoji="0" lang="zh-CN" altLang="en-US" sz="1800" b="1"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Tree>
  </p:cSld>
  <p:clrMapOvr>
    <a:masterClrMapping/>
  </p:clrMapOvr>
  <p:transition spd="slow" advTm="15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
                                        </p:tgtEl>
                                      </p:cBhvr>
                                    </p:cmd>
                                  </p:childTnLst>
                                </p:cTn>
                              </p:par>
                            </p:childTnLst>
                          </p:cTn>
                        </p:par>
                        <p:par>
                          <p:cTn id="7" fill="hold">
                            <p:stCondLst>
                              <p:cond delay="0"/>
                            </p:stCondLst>
                            <p:childTnLst>
                              <p:par>
                                <p:cTn id="8" presetID="10" presetClass="entr" presetSubtype="0" fill="hold" grpId="1" nodeType="after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1876"/>
                                        </p:tgtEl>
                                        <p:attrNameLst>
                                          <p:attrName>style.visibility</p:attrName>
                                        </p:attrNameLst>
                                      </p:cBhvr>
                                      <p:to>
                                        <p:strVal val="visible"/>
                                      </p:to>
                                    </p:set>
                                    <p:animEffect transition="in" filter="fade">
                                      <p:cBhvr>
                                        <p:cTn id="13" dur="500"/>
                                        <p:tgtEl>
                                          <p:spTgt spid="11876"/>
                                        </p:tgtEl>
                                      </p:cBhvr>
                                    </p:animEffect>
                                  </p:childTnLst>
                                </p:cTn>
                              </p:par>
                              <p:par>
                                <p:cTn id="14" presetID="8" presetClass="emph" presetSubtype="0" repeatCount="indefinite" autoRev="1" fill="hold" grpId="0" nodeType="withEffect">
                                  <p:stCondLst>
                                    <p:cond delay="0"/>
                                  </p:stCondLst>
                                  <p:childTnLst>
                                    <p:animRot by="5400000">
                                      <p:cBhvr>
                                        <p:cTn id="15" dur="4000" fill="hold"/>
                                        <p:tgtEl>
                                          <p:spTgt spid="28"/>
                                        </p:tgtEl>
                                        <p:attrNameLst>
                                          <p:attrName>r</p:attrName>
                                        </p:attrNameLst>
                                      </p:cBhvr>
                                    </p:animRot>
                                  </p:childTnLst>
                                  <p:subTnLst>
                                    <p:set>
                                      <p:cBhvr override="childStyle">
                                        <p:cTn dur="1" fill="hold" display="0" masterRel="sameClick" afterEffect="1">
                                          <p:stCondLst>
                                            <p:cond evt="end" delay="0">
                                              <p:tn val="14"/>
                                            </p:cond>
                                          </p:stCondLst>
                                        </p:cTn>
                                        <p:tgtEl>
                                          <p:spTgt spid="28"/>
                                        </p:tgtEl>
                                        <p:attrNameLst>
                                          <p:attrName>style.visibility</p:attrName>
                                        </p:attrNameLst>
                                      </p:cBhvr>
                                      <p:to>
                                        <p:strVal val="hidden"/>
                                      </p:to>
                                    </p:set>
                                  </p:subTnLst>
                                </p:cTn>
                              </p:par>
                              <p:par>
                                <p:cTn id="16" presetID="8" presetClass="emph" presetSubtype="0" repeatCount="indefinite" autoRev="1" fill="remove" grpId="0" nodeType="withEffect">
                                  <p:stCondLst>
                                    <p:cond delay="0"/>
                                  </p:stCondLst>
                                  <p:childTnLst>
                                    <p:animRot by="5400000">
                                      <p:cBhvr>
                                        <p:cTn id="17" dur="4000" fill="hold"/>
                                        <p:tgtEl>
                                          <p:spTgt spid="11876"/>
                                        </p:tgtEl>
                                        <p:attrNameLst>
                                          <p:attrName>r</p:attrName>
                                        </p:attrNameLst>
                                      </p:cBhvr>
                                    </p:animRot>
                                  </p:childTnLst>
                                </p:cTn>
                              </p:par>
                              <p:par>
                                <p:cTn id="18" presetID="17" presetClass="entr" presetSubtype="1" fill="hold" grpId="0" nodeType="withEffect">
                                  <p:stCondLst>
                                    <p:cond delay="0"/>
                                  </p:stCondLst>
                                  <p:iterate type="lt">
                                    <p:tmPct val="24444"/>
                                  </p:iterate>
                                  <p:childTnLst>
                                    <p:set>
                                      <p:cBhvr>
                                        <p:cTn id="19" dur="1" fill="hold">
                                          <p:stCondLst>
                                            <p:cond delay="0"/>
                                          </p:stCondLst>
                                        </p:cTn>
                                        <p:tgtEl>
                                          <p:spTgt spid="21"/>
                                        </p:tgtEl>
                                        <p:attrNameLst>
                                          <p:attrName>style.visibility</p:attrName>
                                        </p:attrNameLst>
                                      </p:cBhvr>
                                      <p:to>
                                        <p:strVal val="visible"/>
                                      </p:to>
                                    </p:set>
                                    <p:anim calcmode="lin" valueType="num">
                                      <p:cBhvr>
                                        <p:cTn id="20" dur="1200" fill="hold"/>
                                        <p:tgtEl>
                                          <p:spTgt spid="21"/>
                                        </p:tgtEl>
                                        <p:attrNameLst>
                                          <p:attrName>ppt_x</p:attrName>
                                        </p:attrNameLst>
                                      </p:cBhvr>
                                      <p:tavLst>
                                        <p:tav tm="0">
                                          <p:val>
                                            <p:strVal val="#ppt_x"/>
                                          </p:val>
                                        </p:tav>
                                        <p:tav tm="100000">
                                          <p:val>
                                            <p:strVal val="#ppt_x"/>
                                          </p:val>
                                        </p:tav>
                                      </p:tavLst>
                                    </p:anim>
                                    <p:anim calcmode="lin" valueType="num">
                                      <p:cBhvr>
                                        <p:cTn id="21" dur="1200" fill="hold"/>
                                        <p:tgtEl>
                                          <p:spTgt spid="21"/>
                                        </p:tgtEl>
                                        <p:attrNameLst>
                                          <p:attrName>ppt_y</p:attrName>
                                        </p:attrNameLst>
                                      </p:cBhvr>
                                      <p:tavLst>
                                        <p:tav tm="0">
                                          <p:val>
                                            <p:strVal val="#ppt_y-#ppt_h/2"/>
                                          </p:val>
                                        </p:tav>
                                        <p:tav tm="100000">
                                          <p:val>
                                            <p:strVal val="#ppt_y"/>
                                          </p:val>
                                        </p:tav>
                                      </p:tavLst>
                                    </p:anim>
                                    <p:anim calcmode="lin" valueType="num">
                                      <p:cBhvr>
                                        <p:cTn id="22" dur="1200" fill="hold"/>
                                        <p:tgtEl>
                                          <p:spTgt spid="21"/>
                                        </p:tgtEl>
                                        <p:attrNameLst>
                                          <p:attrName>ppt_w</p:attrName>
                                        </p:attrNameLst>
                                      </p:cBhvr>
                                      <p:tavLst>
                                        <p:tav tm="0">
                                          <p:val>
                                            <p:strVal val="#ppt_w"/>
                                          </p:val>
                                        </p:tav>
                                        <p:tav tm="100000">
                                          <p:val>
                                            <p:strVal val="#ppt_w"/>
                                          </p:val>
                                        </p:tav>
                                      </p:tavLst>
                                    </p:anim>
                                    <p:anim calcmode="lin" valueType="num">
                                      <p:cBhvr>
                                        <p:cTn id="23" dur="1200" fill="hold"/>
                                        <p:tgtEl>
                                          <p:spTgt spid="21"/>
                                        </p:tgtEl>
                                        <p:attrNameLst>
                                          <p:attrName>ppt_h</p:attrName>
                                        </p:attrNameLst>
                                      </p:cBhvr>
                                      <p:tavLst>
                                        <p:tav tm="0">
                                          <p:val>
                                            <p:fltVal val="0"/>
                                          </p:val>
                                        </p:tav>
                                        <p:tav tm="100000">
                                          <p:val>
                                            <p:strVal val="#ppt_h"/>
                                          </p:val>
                                        </p:tav>
                                      </p:tavLst>
                                    </p:anim>
                                  </p:childTnLst>
                                </p:cTn>
                              </p:par>
                              <p:par>
                                <p:cTn id="24" presetID="0" presetClass="path" presetSubtype="0" repeatCount="indefinite" fill="hold" nodeType="withEffect">
                                  <p:stCondLst>
                                    <p:cond delay="0"/>
                                  </p:stCondLst>
                                  <p:childTnLst>
                                    <p:animMotion origin="layout" path="M 1.66667E-6 -0.00031 L 1.66667E-6 0.00031 C 0.00017 -0.09876 1.66667E-6 -0.19753 0.00069 -0.29568 C 0.00087 -0.31234 0.00347 -0.32469 0.00573 -0.34012 C 0.00694 -0.34876 0.00903 -0.36574 0.01076 -0.375 C 0.01354 -0.39105 0.01597 -0.40309 0.01979 -0.41697 C 0.02205 -0.42469 0.02378 -0.43302 0.02656 -0.4392 C 0.02795 -0.44228 0.02934 -0.44475 0.03073 -0.44846 C 0.03194 -0.45092 0.03264 -0.45494 0.03403 -0.45741 C 0.03663 -0.46296 0.03923 -0.46852 0.04236 -0.47191 C 0.0434 -0.47315 0.04462 -0.47407 0.04566 -0.47592 C 0.04774 -0.47963 0.0493 -0.48457 0.05139 -0.48858 C 0.05312 -0.49167 0.05486 -0.49444 0.05642 -0.49753 C 0.06042 -0.50648 0.05625 -0.5 0.05903 -0.50864 C 0.05955 -0.51111 0.06059 -0.51265 0.06146 -0.51451 C 0.0651 -0.53765 0.06441 -0.52901 0.06232 -0.57068 C 0.06215 -0.57315 0.06111 -0.57469 0.06059 -0.57654 C 0.06042 -0.5787 0.06042 -0.58148 0.05972 -0.58364 C 0.05885 -0.58704 0.05764 -0.58981 0.05642 -0.5929 C 0.05434 -0.59815 0.0526 -0.60185 0.04982 -0.60586 C 0.04757 -0.60895 0.04531 -0.61173 0.04323 -0.61512 C 0.04201 -0.61667 0.04097 -0.61883 0.03976 -0.62037 C 0.03854 -0.62191 0.03698 -0.62284 0.03559 -0.62376 C 0.02847 -0.63148 0.03472 -0.62778 0.02743 -0.63117 C 0.02482 -0.63488 0.02448 -0.6358 0.02153 -0.63827 C 0.02066 -0.6392 0.01979 -0.63951 0.0191 -0.64043 C 0.01875 -0.64228 0.01771 -0.64413 0.01823 -0.64568 C 0.01892 -0.64784 0.02048 -0.64784 0.02153 -0.64938 C 0.02274 -0.65092 0.02378 -0.65309 0.02482 -0.65494 L 0.02812 -0.66265 " pathEditMode="relative" rAng="0" ptsTypes="AAAAAAAAAAAAAAAAAAAAAAAAAAAAAA">
                                      <p:cBhvr>
                                        <p:cTn id="25" dur="2500" fill="hold"/>
                                        <p:tgtEl>
                                          <p:spTgt spid="11901"/>
                                        </p:tgtEl>
                                        <p:attrNameLst>
                                          <p:attrName>ppt_x</p:attrName>
                                          <p:attrName>ppt_y</p:attrName>
                                        </p:attrNameLst>
                                      </p:cBhvr>
                                      <p:rCtr x="3194" y="-33086"/>
                                    </p:animMotion>
                                  </p:childTnLst>
                                </p:cTn>
                              </p:par>
                              <p:par>
                                <p:cTn id="26" presetID="0" presetClass="path" presetSubtype="0" repeatCount="indefinite" fill="hold" grpId="0" nodeType="withEffect">
                                  <p:stCondLst>
                                    <p:cond delay="200"/>
                                  </p:stCondLst>
                                  <p:childTnLst>
                                    <p:animMotion origin="layout" path="M -0.38733 -0.11265 L -0.38733 -0.11203 C -0.38733 -0.21111 -0.35816 -0.17531 -0.35747 -0.27376 C -0.3566 -0.32839 -0.38594 -0.39938 -0.38872 -0.4145 C -0.39167 -0.42963 -0.38247 -0.44506 -0.3816 -0.45247 C -0.38039 -0.46111 -0.3783 -0.47808 -0.37657 -0.48734 C -0.37379 -0.50339 -0.37136 -0.51574 -0.36754 -0.52932 C -0.36528 -0.53734 -0.36355 -0.54537 -0.36077 -0.55154 C -0.35938 -0.55524 -0.35799 -0.5571 -0.3566 -0.5608 C -0.35539 -0.56327 -0.35469 -0.5679 -0.3533 -0.56975 C -0.3507 -0.57592 -0.34809 -0.58117 -0.34497 -0.58487 C -0.34393 -0.5858 -0.34271 -0.58642 -0.34167 -0.58827 C -0.33959 -0.59228 -0.33803 -0.59722 -0.33594 -0.60092 L -0.33091 -0.60987 C -0.32691 -0.61882 -0.33108 -0.61265 -0.3283 -0.6216 C -0.32778 -0.62345 -0.32674 -0.625 -0.32587 -0.62716 C -0.32223 -0.65031 -0.32292 -0.64135 -0.325 -0.68302 C -0.32518 -0.68549 -0.32622 -0.68672 -0.32674 -0.68827 C -0.32691 -0.69105 -0.32691 -0.69382 -0.32761 -0.69568 C -0.32848 -0.69907 -0.32969 -0.70185 -0.33091 -0.70524 C -0.33299 -0.70987 -0.33473 -0.71419 -0.3375 -0.7179 L -0.3441 -0.72685 C -0.34532 -0.7287 -0.34636 -0.73117 -0.34757 -0.7324 C -0.34879 -0.73395 -0.35035 -0.73487 -0.35174 -0.7358 C -0.35886 -0.74382 -0.35261 -0.74012 -0.3599 -0.7429 C -0.3625 -0.7466 -0.36285 -0.74814 -0.3658 -0.75031 C -0.36667 -0.75123 -0.36754 -0.75185 -0.36823 -0.75277 C -0.36858 -0.75463 -0.36962 -0.75648 -0.3691 -0.75802 C -0.36841 -0.76018 -0.36684 -0.76018 -0.3658 -0.76172 C -0.36459 -0.76265 -0.36355 -0.76543 -0.3625 -0.76728 L -0.35921 -0.775 " pathEditMode="relative" rAng="0" ptsTypes="AAAAAAAAAAAAAAAAAAAAAAAAAAAAAAA">
                                      <p:cBhvr>
                                        <p:cTn id="27" dur="2500" fill="hold"/>
                                        <p:tgtEl>
                                          <p:spTgt spid="5506"/>
                                        </p:tgtEl>
                                        <p:attrNameLst>
                                          <p:attrName>ppt_x</p:attrName>
                                          <p:attrName>ppt_y</p:attrName>
                                        </p:attrNameLst>
                                      </p:cBhvr>
                                      <p:rCtr x="3038" y="-33086"/>
                                    </p:animMotion>
                                  </p:childTnLst>
                                </p:cTn>
                              </p:par>
                              <p:par>
                                <p:cTn id="28" presetID="0" presetClass="path" presetSubtype="0" repeatCount="indefinite" fill="hold" grpId="0" nodeType="withEffect">
                                  <p:stCondLst>
                                    <p:cond delay="1300"/>
                                  </p:stCondLst>
                                  <p:childTnLst>
                                    <p:animMotion origin="layout" path="M 1.38778E-17 -0.00024 L 1.38778E-17 0.00023 C 0.00013 -0.09885 1.38778E-17 -0.19746 0.00065 -0.29561 C 0.00091 -0.31227 0.00352 -0.32477 0.00573 -0.34005 C 0.0069 -0.34885 0.00898 -0.36575 0.01081 -0.375 C 0.01354 -0.39098 0.01602 -0.40301 0.01979 -0.4169 C 0.02201 -0.42477 0.02383 -0.43311 0.02656 -0.43913 C 0.02799 -0.44237 0.0293 -0.44468 0.03073 -0.44838 C 0.0319 -0.45093 0.03268 -0.45487 0.03398 -0.45741 C 0.03659 -0.46297 0.03919 -0.46852 0.04232 -0.472 C 0.04336 -0.47315 0.04466 -0.47408 0.0457 -0.47593 C 0.04779 -0.47963 0.04935 -0.4845 0.05143 -0.48866 C 0.05313 -0.49167 0.05482 -0.49445 0.05638 -0.49746 C 0.06042 -0.50649 0.05625 -0.5 0.05898 -0.50857 C 0.05951 -0.51112 0.06055 -0.51274 0.06146 -0.51459 C 0.0651 -0.53774 0.06445 -0.52894 0.06237 -0.57107 C 0.06211 -0.57338 0.06107 -0.575 0.06055 -0.57686 C 0.06042 -0.57871 0.06042 -0.58149 0.05977 -0.58357 C 0.05885 -0.58704 0.05768 -0.58982 0.05638 -0.59283 C 0.0543 -0.59815 0.0526 -0.60186 0.04987 -0.60579 C 0.04753 -0.60903 0.04531 -0.61181 0.04323 -0.61505 C 0.04206 -0.61644 0.04102 -0.61852 0.03971 -0.62038 C 0.03854 -0.622 0.03698 -0.62292 0.03555 -0.62385 C 0.02852 -0.63149 0.03477 -0.62778 0.02747 -0.63125 C 0.02487 -0.63496 0.02448 -0.63588 0.02148 -0.6382 C 0.0207 -0.63913 0.01979 -0.63959 0.01914 -0.64051 C 0.01875 -0.64237 0.01771 -0.64422 0.01823 -0.64561 C 0.01888 -0.64792 0.02044 -0.64792 0.02148 -0.64931 C 0.02279 -0.65093 0.02383 -0.65301 0.02487 -0.65487 L 0.02813 -0.66274 " pathEditMode="relative" rAng="0" ptsTypes="AAAAAAAAAAAAAAAAAAAAAAAAAAAAAA">
                                      <p:cBhvr>
                                        <p:cTn id="29" dur="2500" fill="hold"/>
                                        <p:tgtEl>
                                          <p:spTgt spid="5512"/>
                                        </p:tgtEl>
                                        <p:attrNameLst>
                                          <p:attrName>ppt_x</p:attrName>
                                          <p:attrName>ppt_y</p:attrName>
                                        </p:attrNameLst>
                                      </p:cBhvr>
                                      <p:rCtr x="3255" y="-33102"/>
                                    </p:animMotion>
                                  </p:childTnLst>
                                </p:cTn>
                              </p:par>
                              <p:par>
                                <p:cTn id="30" presetID="0" presetClass="path" presetSubtype="0" repeatCount="indefinite" fill="hold" grpId="0" nodeType="withEffect">
                                  <p:stCondLst>
                                    <p:cond delay="1300"/>
                                  </p:stCondLst>
                                  <p:childTnLst>
                                    <p:animMotion origin="layout" path="M 0.07995 0.13102 L 0.07995 0.13148 C 0.08008 0.0324 0.07995 -0.06621 0.0806 -0.16435 C 0.08086 -0.18102 0.08346 -0.19352 0.08568 -0.2088 C 0.08685 -0.2176 0.08893 -0.23449 0.09076 -0.24375 C 0.09349 -0.25972 0.09596 -0.27176 0.09974 -0.28565 C 0.10195 -0.29352 0.10378 -0.30185 0.10651 -0.30787 C 0.10794 -0.31111 0.10924 -0.31343 0.11068 -0.31713 C 0.11185 -0.31968 0.11263 -0.32361 0.11393 -0.32616 C 0.11654 -0.33172 0.11914 -0.33727 0.12227 -0.34074 C 0.12331 -0.3419 0.12461 -0.34283 0.12565 -0.34468 C 0.12773 -0.34838 0.1293 -0.35324 0.13138 -0.35741 C 0.13307 -0.36042 0.13477 -0.3632 0.13633 -0.36621 C 0.14036 -0.37523 0.1362 -0.36875 0.13893 -0.37732 C 0.13945 -0.37986 0.14049 -0.38148 0.14141 -0.38334 C 0.14505 -0.40648 0.1444 -0.39769 0.14232 -0.43982 C 0.14206 -0.44213 0.14102 -0.44375 0.14049 -0.4456 C 0.14036 -0.44746 0.14036 -0.45023 0.13971 -0.45232 C 0.1388 -0.45579 0.13763 -0.45857 0.13633 -0.46158 C 0.13424 -0.4669 0.13255 -0.4706 0.12982 -0.47454 C 0.12747 -0.47778 0.12526 -0.48056 0.12318 -0.4838 C 0.12201 -0.48519 0.12096 -0.48727 0.11966 -0.48912 C 0.11849 -0.49074 0.11693 -0.49167 0.11549 -0.4926 C 0.10846 -0.50023 0.11471 -0.49653 0.10742 -0.5 C 0.10482 -0.50371 0.10443 -0.50463 0.10143 -0.50695 C 0.10065 -0.50787 0.09974 -0.50834 0.09909 -0.50926 C 0.0987 -0.51111 0.09766 -0.51297 0.09818 -0.51435 C 0.09883 -0.51667 0.10039 -0.51667 0.10143 -0.51806 C 0.10273 -0.51968 0.10378 -0.52176 0.10482 -0.52361 L 0.10807 -0.53148 " pathEditMode="relative" rAng="0" ptsTypes="AAAAAAAAAAAAAAAAAAAAAAAAAAAAAA">
                                      <p:cBhvr>
                                        <p:cTn id="31" dur="2500" fill="hold"/>
                                        <p:tgtEl>
                                          <p:spTgt spid="49"/>
                                        </p:tgtEl>
                                        <p:attrNameLst>
                                          <p:attrName>ppt_x</p:attrName>
                                          <p:attrName>ppt_y</p:attrName>
                                        </p:attrNameLst>
                                      </p:cBhvr>
                                      <p:rCtr x="3255" y="-33102"/>
                                    </p:animMotion>
                                  </p:childTnLst>
                                </p:cTn>
                              </p:par>
                              <p:par>
                                <p:cTn id="32" presetID="0" presetClass="path" presetSubtype="0" repeatCount="indefinite" fill="hold" grpId="0" nodeType="withEffect">
                                  <p:stCondLst>
                                    <p:cond delay="1300"/>
                                  </p:stCondLst>
                                  <p:childTnLst>
                                    <p:animMotion origin="layout" path="M -0.06836 -0.16435 L -0.06836 -0.16389 C -0.06823 -0.26296 -0.06836 -0.36157 -0.06771 -0.45972 C -0.06745 -0.47639 -0.06484 -0.48889 -0.06263 -0.50417 C -0.06146 -0.51296 -0.05937 -0.52986 -0.05755 -0.53912 C -0.05482 -0.55509 -0.05234 -0.56713 -0.04857 -0.58102 C -0.04635 -0.58889 -0.04453 -0.59722 -0.0418 -0.60324 C -0.04036 -0.60648 -0.03906 -0.6088 -0.03763 -0.6125 C -0.03646 -0.61505 -0.03568 -0.61898 -0.03437 -0.62153 C -0.03177 -0.62708 -0.02917 -0.63264 -0.02604 -0.63611 C -0.025 -0.63727 -0.0237 -0.63796 -0.02266 -0.64005 C -0.02057 -0.64375 -0.01901 -0.64861 -0.01693 -0.65278 C -0.01523 -0.65579 -0.01354 -0.65833 -0.01198 -0.66134 C -0.00794 -0.6706 -0.01211 -0.66412 -0.00937 -0.67269 C -0.00885 -0.67523 -0.00781 -0.67685 -0.0069 -0.6787 C -0.00326 -0.70185 -0.00391 -0.69306 -0.00599 -0.73519 C -0.00625 -0.7375 -0.00729 -0.73912 -0.00781 -0.74074 C -0.00794 -0.74282 -0.00794 -0.7456 -0.00859 -0.74769 C -0.00951 -0.75116 -0.01068 -0.75394 -0.01198 -0.75694 C -0.01406 -0.76227 -0.01576 -0.76597 -0.01849 -0.76991 C -0.02083 -0.77315 -0.02305 -0.77593 -0.02513 -0.77917 C -0.0263 -0.78056 -0.02734 -0.78264 -0.02865 -0.78449 C -0.02982 -0.78611 -0.03138 -0.78704 -0.03281 -0.78796 C -0.03984 -0.7956 -0.03359 -0.7919 -0.04089 -0.79537 C -0.04349 -0.79907 -0.04388 -0.8 -0.04687 -0.80232 C -0.04766 -0.80324 -0.04857 -0.8037 -0.04922 -0.80463 C -0.04961 -0.80648 -0.05065 -0.80833 -0.05013 -0.80972 C -0.04948 -0.81204 -0.04792 -0.81204 -0.04687 -0.81343 C -0.04557 -0.81505 -0.04453 -0.81713 -0.04349 -0.81898 L -0.04023 -0.82685 " pathEditMode="relative" rAng="0" ptsTypes="AAAAAAAAAAAAAAAAAAAAAAAAAAAAAA">
                                      <p:cBhvr>
                                        <p:cTn id="33" dur="2500" fill="hold"/>
                                        <p:tgtEl>
                                          <p:spTgt spid="50"/>
                                        </p:tgtEl>
                                        <p:attrNameLst>
                                          <p:attrName>ppt_x</p:attrName>
                                          <p:attrName>ppt_y</p:attrName>
                                        </p:attrNameLst>
                                      </p:cBhvr>
                                      <p:rCtr x="3255" y="-33102"/>
                                    </p:animMotion>
                                  </p:childTnLst>
                                </p:cTn>
                              </p:par>
                              <p:par>
                                <p:cTn id="34" presetID="0" presetClass="path" presetSubtype="0" repeatCount="indefinite" fill="hold" grpId="0" nodeType="withEffect">
                                  <p:stCondLst>
                                    <p:cond delay="1300"/>
                                  </p:stCondLst>
                                  <p:childTnLst>
                                    <p:animMotion origin="layout" path="M 0.75781 -0.10254 L 0.75781 -0.10208 C 0.75794 -0.20116 0.75781 -0.29977 0.75846 -0.39791 C 0.75872 -0.41458 0.76133 -0.42708 0.76354 -0.44236 C 0.76471 -0.45116 0.7668 -0.46805 0.76862 -0.47731 C 0.77135 -0.49329 0.77383 -0.50532 0.7776 -0.51921 C 0.77982 -0.52708 0.78164 -0.53541 0.78438 -0.54143 C 0.78581 -0.54467 0.78711 -0.54699 0.78854 -0.55069 C 0.78971 -0.55324 0.79049 -0.55717 0.7918 -0.55972 C 0.7944 -0.56528 0.79701 -0.57083 0.80013 -0.5743 C 0.80117 -0.57546 0.80247 -0.57639 0.80352 -0.57824 C 0.8056 -0.58194 0.80716 -0.5868 0.80924 -0.59097 C 0.81094 -0.59398 0.81263 -0.59676 0.81419 -0.59977 C 0.81823 -0.60879 0.81406 -0.60231 0.8168 -0.61088 C 0.81732 -0.61342 0.81836 -0.61504 0.81927 -0.6169 C 0.82292 -0.64004 0.82227 -0.63125 0.82018 -0.67338 C 0.81992 -0.67569 0.81888 -0.67731 0.81836 -0.67893 C 0.81823 -0.68079 0.81823 -0.68379 0.81758 -0.68588 C 0.81667 -0.68935 0.81549 -0.69213 0.81419 -0.69514 C 0.81211 -0.70046 0.81042 -0.70416 0.80768 -0.7081 C 0.80534 -0.71134 0.80313 -0.71412 0.80104 -0.71736 C 0.79987 -0.71875 0.79883 -0.72083 0.79753 -0.72268 C 0.79635 -0.7243 0.79479 -0.72523 0.79336 -0.72616 C 0.78633 -0.73379 0.79258 -0.73009 0.78529 -0.73356 C 0.78268 -0.73727 0.78229 -0.73819 0.7793 -0.74051 C 0.77852 -0.74143 0.7776 -0.7419 0.77695 -0.74282 C 0.77656 -0.74467 0.77552 -0.74653 0.77604 -0.74791 C 0.77669 -0.75023 0.77826 -0.75023 0.7793 -0.75162 C 0.7806 -0.75324 0.78164 -0.75532 0.78268 -0.75717 L 0.78594 -0.76504 " pathEditMode="relative" rAng="0" ptsTypes="AAAAAAAAAAAAAAAAAAAAAAAAAAAAAA">
                                      <p:cBhvr>
                                        <p:cTn id="35" dur="2500" fill="hold"/>
                                        <p:tgtEl>
                                          <p:spTgt spid="51"/>
                                        </p:tgtEl>
                                        <p:attrNameLst>
                                          <p:attrName>ppt_x</p:attrName>
                                          <p:attrName>ppt_y</p:attrName>
                                        </p:attrNameLst>
                                      </p:cBhvr>
                                      <p:rCtr x="3255" y="-33102"/>
                                    </p:animMotion>
                                  </p:childTnLst>
                                </p:cTn>
                              </p:par>
                              <p:par>
                                <p:cTn id="36" presetID="0" presetClass="path" presetSubtype="0" repeatCount="indefinite" fill="hold" grpId="0" nodeType="withEffect">
                                  <p:stCondLst>
                                    <p:cond delay="1300"/>
                                  </p:stCondLst>
                                  <p:childTnLst>
                                    <p:animMotion origin="layout" path="M 0.61536 -0.05115 L 0.61536 -0.05069 C 0.61549 -0.14976 0.61536 -0.24838 0.61602 -0.34652 C 0.61628 -0.36319 0.61888 -0.37569 0.62109 -0.39097 C 0.62227 -0.39976 0.62435 -0.41666 0.62617 -0.42592 C 0.62891 -0.44189 0.63138 -0.45393 0.63516 -0.46782 C 0.63737 -0.47569 0.63919 -0.48402 0.64193 -0.49004 C 0.64336 -0.49328 0.64466 -0.4956 0.64609 -0.4993 C 0.64727 -0.50185 0.64805 -0.50578 0.64935 -0.50833 C 0.65195 -0.51388 0.65456 -0.51944 0.65768 -0.52291 C 0.65872 -0.52407 0.66003 -0.525 0.66107 -0.52685 C 0.66315 -0.53055 0.66471 -0.53541 0.6668 -0.53958 C 0.66849 -0.54259 0.67018 -0.54537 0.67174 -0.54838 C 0.67578 -0.5574 0.67161 -0.55092 0.67435 -0.55949 C 0.67487 -0.56203 0.67591 -0.56365 0.67682 -0.56551 C 0.68047 -0.58865 0.67982 -0.57986 0.67773 -0.62199 C 0.67747 -0.6243 0.67643 -0.62592 0.67591 -0.62777 C 0.67578 -0.62963 0.67578 -0.6324 0.67513 -0.63449 C 0.67422 -0.63796 0.67305 -0.64074 0.67174 -0.64375 C 0.66966 -0.64907 0.66797 -0.65277 0.66523 -0.65671 C 0.66289 -0.65995 0.66068 -0.66273 0.65859 -0.66597 C 0.65742 -0.66736 0.65638 -0.66944 0.65508 -0.67129 C 0.65391 -0.67291 0.65234 -0.67384 0.65091 -0.67476 C 0.64388 -0.6824 0.65013 -0.6787 0.64284 -0.68217 C 0.64023 -0.68564 0.63984 -0.6868 0.63685 -0.68888 C 0.63607 -0.68981 0.63516 -0.69051 0.63451 -0.69143 C 0.63411 -0.69328 0.63307 -0.69513 0.63359 -0.69652 C 0.63424 -0.69884 0.63581 -0.69884 0.63685 -0.70023 C 0.63815 -0.70185 0.63919 -0.70393 0.64023 -0.70578 L 0.64349 -0.71365 " pathEditMode="relative" rAng="0" ptsTypes="AAAAAAAAAAAAAAAAAAAAAAAAAAAAAA">
                                      <p:cBhvr>
                                        <p:cTn id="37" dur="2500" fill="hold"/>
                                        <p:tgtEl>
                                          <p:spTgt spid="52"/>
                                        </p:tgtEl>
                                        <p:attrNameLst>
                                          <p:attrName>ppt_x</p:attrName>
                                          <p:attrName>ppt_y</p:attrName>
                                        </p:attrNameLst>
                                      </p:cBhvr>
                                      <p:rCtr x="3255" y="-33102"/>
                                    </p:animMotion>
                                  </p:childTnLst>
                                </p:cTn>
                              </p:par>
                              <p:par>
                                <p:cTn id="38" presetID="16" presetClass="entr" presetSubtype="37" fill="hold" grpId="0" nodeType="withEffect">
                                  <p:stCondLst>
                                    <p:cond delay="1300"/>
                                  </p:stCondLst>
                                  <p:childTnLst>
                                    <p:set>
                                      <p:cBhvr>
                                        <p:cTn id="39" dur="1" fill="hold">
                                          <p:stCondLst>
                                            <p:cond delay="0"/>
                                          </p:stCondLst>
                                        </p:cTn>
                                        <p:tgtEl>
                                          <p:spTgt spid="46"/>
                                        </p:tgtEl>
                                        <p:attrNameLst>
                                          <p:attrName>style.visibility</p:attrName>
                                        </p:attrNameLst>
                                      </p:cBhvr>
                                      <p:to>
                                        <p:strVal val="visible"/>
                                      </p:to>
                                    </p:set>
                                    <p:animEffect transition="in" filter="barn(outVertical)">
                                      <p:cBhvr>
                                        <p:cTn id="40" dur="500"/>
                                        <p:tgtEl>
                                          <p:spTgt spid="46"/>
                                        </p:tgtEl>
                                      </p:cBhvr>
                                    </p:animEffect>
                                  </p:childTnLst>
                                </p:cTn>
                              </p:par>
                              <p:par>
                                <p:cTn id="41" presetID="56" presetClass="entr" presetSubtype="0" fill="hold" grpId="0" nodeType="withEffect">
                                  <p:stCondLst>
                                    <p:cond delay="1300"/>
                                  </p:stCondLst>
                                  <p:iterate type="lt">
                                    <p:tmPct val="15000"/>
                                  </p:iterate>
                                  <p:childTnLst>
                                    <p:set>
                                      <p:cBhvr>
                                        <p:cTn id="42" dur="1" fill="hold">
                                          <p:stCondLst>
                                            <p:cond delay="0"/>
                                          </p:stCondLst>
                                        </p:cTn>
                                        <p:tgtEl>
                                          <p:spTgt spid="48"/>
                                        </p:tgtEl>
                                        <p:attrNameLst>
                                          <p:attrName>style.visibility</p:attrName>
                                        </p:attrNameLst>
                                      </p:cBhvr>
                                      <p:to>
                                        <p:strVal val="visible"/>
                                      </p:to>
                                    </p:set>
                                    <p:anim by="(-#ppt_w*2)" calcmode="lin" valueType="num">
                                      <p:cBhvr rctx="PPT">
                                        <p:cTn id="43" dur="500" autoRev="1" fill="hold">
                                          <p:stCondLst>
                                            <p:cond delay="0"/>
                                          </p:stCondLst>
                                        </p:cTn>
                                        <p:tgtEl>
                                          <p:spTgt spid="48"/>
                                        </p:tgtEl>
                                        <p:attrNameLst>
                                          <p:attrName>ppt_w</p:attrName>
                                        </p:attrNameLst>
                                      </p:cBhvr>
                                    </p:anim>
                                    <p:anim by="(#ppt_w*0.50)" calcmode="lin" valueType="num">
                                      <p:cBhvr>
                                        <p:cTn id="44" dur="500" decel="50000" autoRev="1" fill="hold">
                                          <p:stCondLst>
                                            <p:cond delay="0"/>
                                          </p:stCondLst>
                                        </p:cTn>
                                        <p:tgtEl>
                                          <p:spTgt spid="48"/>
                                        </p:tgtEl>
                                        <p:attrNameLst>
                                          <p:attrName>ppt_x</p:attrName>
                                        </p:attrNameLst>
                                      </p:cBhvr>
                                    </p:anim>
                                    <p:anim from="(-#ppt_h/2)" to="(#ppt_y)" calcmode="lin" valueType="num">
                                      <p:cBhvr>
                                        <p:cTn id="45" dur="1000" fill="hold">
                                          <p:stCondLst>
                                            <p:cond delay="0"/>
                                          </p:stCondLst>
                                        </p:cTn>
                                        <p:tgtEl>
                                          <p:spTgt spid="48"/>
                                        </p:tgtEl>
                                        <p:attrNameLst>
                                          <p:attrName>ppt_y</p:attrName>
                                        </p:attrNameLst>
                                      </p:cBhvr>
                                    </p:anim>
                                    <p:animRot by="21600000">
                                      <p:cBhvr>
                                        <p:cTn id="46" dur="1000" fill="hold">
                                          <p:stCondLst>
                                            <p:cond delay="0"/>
                                          </p:stCondLst>
                                        </p:cTn>
                                        <p:tgtEl>
                                          <p:spTgt spid="48"/>
                                        </p:tgtEl>
                                        <p:attrNameLst>
                                          <p:attrName>r</p:attrName>
                                        </p:attrNameLst>
                                      </p:cBhvr>
                                    </p:animRot>
                                  </p:childTnLst>
                                </p:cTn>
                              </p:par>
                              <p:par>
                                <p:cTn id="47" presetID="42" presetClass="entr" presetSubtype="0" fill="hold" grpId="0" nodeType="withEffect">
                                  <p:stCondLst>
                                    <p:cond delay="230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2000"/>
                                        <p:tgtEl>
                                          <p:spTgt spid="18"/>
                                        </p:tgtEl>
                                      </p:cBhvr>
                                    </p:animEffect>
                                    <p:anim calcmode="lin" valueType="num">
                                      <p:cBhvr>
                                        <p:cTn id="50" dur="2000" fill="hold"/>
                                        <p:tgtEl>
                                          <p:spTgt spid="18"/>
                                        </p:tgtEl>
                                        <p:attrNameLst>
                                          <p:attrName>ppt_x</p:attrName>
                                        </p:attrNameLst>
                                      </p:cBhvr>
                                      <p:tavLst>
                                        <p:tav tm="0">
                                          <p:val>
                                            <p:strVal val="#ppt_x"/>
                                          </p:val>
                                        </p:tav>
                                        <p:tav tm="100000">
                                          <p:val>
                                            <p:strVal val="#ppt_x"/>
                                          </p:val>
                                        </p:tav>
                                      </p:tavLst>
                                    </p:anim>
                                    <p:anim calcmode="lin" valueType="num">
                                      <p:cBhvr>
                                        <p:cTn id="51" dur="2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52" repeatCount="indefinite" fill="hold" display="0">
                  <p:stCondLst>
                    <p:cond delay="indefinite"/>
                  </p:stCondLst>
                  <p:endCondLst>
                    <p:cond evt="onStopAudio" delay="0">
                      <p:tgtEl>
                        <p:sldTgt/>
                      </p:tgtEl>
                    </p:cond>
                  </p:endCondLst>
                </p:cTn>
                <p:tgtEl>
                  <p:spTgt spid="53"/>
                </p:tgtEl>
              </p:cMediaNode>
            </p:audio>
          </p:childTnLst>
        </p:cTn>
      </p:par>
    </p:tnLst>
    <p:bldLst>
      <p:bldP spid="11876" grpId="0" animBg="1"/>
      <p:bldP spid="11876" grpId="1" animBg="1"/>
      <p:bldP spid="5506" grpId="0" animBg="1"/>
      <p:bldP spid="5512" grpId="0" animBg="1"/>
      <p:bldP spid="28" grpId="0" animBg="1"/>
      <p:bldP spid="28" grpId="1" animBg="1"/>
      <p:bldP spid="21" grpId="0"/>
      <p:bldP spid="46" grpId="0" animBg="1"/>
      <p:bldP spid="48" grpId="0"/>
      <p:bldP spid="49" grpId="0" animBg="1"/>
      <p:bldP spid="50" grpId="0" animBg="1"/>
      <p:bldP spid="51" grpId="0" animBg="1"/>
      <p:bldP spid="52" grpId="0" animBg="1"/>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6" descr="D:\360data\重要数据\桌面\未标题-1.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2243263" y="3378324"/>
            <a:ext cx="1895475" cy="4543425"/>
          </a:xfrm>
          <a:prstGeom prst="rect">
            <a:avLst/>
          </a:prstGeom>
          <a:noFill/>
          <a:extLst>
            <a:ext uri="{909E8E84-426E-40DD-AFC4-6F175D3DCCD1}">
              <a14:hiddenFill xmlns:a14="http://schemas.microsoft.com/office/drawing/2010/main">
                <a:solidFill>
                  <a:srgbClr val="FFFFFF"/>
                </a:solidFill>
              </a14:hiddenFill>
            </a:ext>
          </a:extLst>
        </p:spPr>
      </p:pic>
      <p:grpSp>
        <p:nvGrpSpPr>
          <p:cNvPr id="67" name="组合 66"/>
          <p:cNvGrpSpPr/>
          <p:nvPr/>
        </p:nvGrpSpPr>
        <p:grpSpPr>
          <a:xfrm>
            <a:off x="3930703" y="3421438"/>
            <a:ext cx="1705442" cy="1656098"/>
            <a:chOff x="4993868" y="2326868"/>
            <a:chExt cx="2204265" cy="2204265"/>
          </a:xfrm>
          <a:effectLst>
            <a:outerShdw blurRad="292100" dist="114300" dir="2700000" algn="tl" rotWithShape="0">
              <a:prstClr val="black">
                <a:alpha val="25000"/>
              </a:prstClr>
            </a:outerShdw>
          </a:effectLst>
        </p:grpSpPr>
        <p:sp>
          <p:nvSpPr>
            <p:cNvPr id="68" name="任意多边形 67"/>
            <p:cNvSpPr/>
            <p:nvPr/>
          </p:nvSpPr>
          <p:spPr>
            <a:xfrm>
              <a:off x="4993868" y="2326868"/>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69" name="椭圆 68"/>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72" name="椭圆 71"/>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grpSp>
        <p:nvGrpSpPr>
          <p:cNvPr id="74" name="组合 73"/>
          <p:cNvGrpSpPr/>
          <p:nvPr/>
        </p:nvGrpSpPr>
        <p:grpSpPr>
          <a:xfrm>
            <a:off x="4961352" y="2158872"/>
            <a:ext cx="1705442" cy="1656098"/>
            <a:chOff x="4993868" y="2326868"/>
            <a:chExt cx="2204265" cy="2204265"/>
          </a:xfrm>
          <a:effectLst>
            <a:outerShdw blurRad="292100" dist="114300" dir="2700000" algn="tl" rotWithShape="0">
              <a:prstClr val="black">
                <a:alpha val="25000"/>
              </a:prstClr>
            </a:outerShdw>
          </a:effectLst>
        </p:grpSpPr>
        <p:sp>
          <p:nvSpPr>
            <p:cNvPr id="87" name="任意多边形 86"/>
            <p:cNvSpPr/>
            <p:nvPr/>
          </p:nvSpPr>
          <p:spPr>
            <a:xfrm>
              <a:off x="4993868" y="2326868"/>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88" name="椭圆 87"/>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89" name="椭圆 88"/>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grpSp>
        <p:nvGrpSpPr>
          <p:cNvPr id="90" name="组合 89"/>
          <p:cNvGrpSpPr/>
          <p:nvPr/>
        </p:nvGrpSpPr>
        <p:grpSpPr>
          <a:xfrm>
            <a:off x="5941163" y="3449201"/>
            <a:ext cx="1705442" cy="1656098"/>
            <a:chOff x="4993868" y="2326868"/>
            <a:chExt cx="2204265" cy="2204265"/>
          </a:xfrm>
          <a:effectLst>
            <a:outerShdw blurRad="292100" dist="114300" dir="2700000" algn="tl" rotWithShape="0">
              <a:prstClr val="black">
                <a:alpha val="25000"/>
              </a:prstClr>
            </a:outerShdw>
          </a:effectLst>
        </p:grpSpPr>
        <p:sp>
          <p:nvSpPr>
            <p:cNvPr id="92" name="任意多边形 91"/>
            <p:cNvSpPr/>
            <p:nvPr/>
          </p:nvSpPr>
          <p:spPr>
            <a:xfrm>
              <a:off x="4993868" y="2326868"/>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93" name="椭圆 92"/>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94" name="椭圆 93"/>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grpSp>
        <p:nvGrpSpPr>
          <p:cNvPr id="95" name="组合 94"/>
          <p:cNvGrpSpPr/>
          <p:nvPr/>
        </p:nvGrpSpPr>
        <p:grpSpPr>
          <a:xfrm>
            <a:off x="7220384" y="2431431"/>
            <a:ext cx="1705442" cy="1656098"/>
            <a:chOff x="4993868" y="2326868"/>
            <a:chExt cx="2204265" cy="2204265"/>
          </a:xfrm>
          <a:effectLst>
            <a:outerShdw blurRad="292100" dist="114300" dir="2700000" algn="tl" rotWithShape="0">
              <a:prstClr val="black">
                <a:alpha val="25000"/>
              </a:prstClr>
            </a:outerShdw>
          </a:effectLst>
        </p:grpSpPr>
        <p:sp>
          <p:nvSpPr>
            <p:cNvPr id="96" name="任意多边形 95"/>
            <p:cNvSpPr/>
            <p:nvPr/>
          </p:nvSpPr>
          <p:spPr>
            <a:xfrm>
              <a:off x="4993868" y="2326868"/>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97" name="椭圆 96"/>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98" name="椭圆 97"/>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grpSp>
        <p:nvGrpSpPr>
          <p:cNvPr id="99" name="组合 98"/>
          <p:cNvGrpSpPr/>
          <p:nvPr/>
        </p:nvGrpSpPr>
        <p:grpSpPr bwMode="auto">
          <a:xfrm>
            <a:off x="7882961" y="897890"/>
            <a:ext cx="4150723" cy="3189639"/>
            <a:chOff x="5947699" y="1570409"/>
            <a:chExt cx="4149174" cy="3188563"/>
          </a:xfrm>
        </p:grpSpPr>
        <p:grpSp>
          <p:nvGrpSpPr>
            <p:cNvPr id="100" name="组合 18"/>
            <p:cNvGrpSpPr/>
            <p:nvPr/>
          </p:nvGrpSpPr>
          <p:grpSpPr bwMode="auto">
            <a:xfrm flipV="1">
              <a:off x="5947699" y="1570409"/>
              <a:ext cx="4115363" cy="3188563"/>
              <a:chOff x="5272248" y="1518487"/>
              <a:chExt cx="4115363" cy="3188563"/>
            </a:xfrm>
          </p:grpSpPr>
          <p:sp>
            <p:nvSpPr>
              <p:cNvPr id="102" name="椭圆 101"/>
              <p:cNvSpPr/>
              <p:nvPr/>
            </p:nvSpPr>
            <p:spPr>
              <a:xfrm>
                <a:off x="5272248" y="4626114"/>
                <a:ext cx="80932" cy="8093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03" name="任意多边形 102"/>
              <p:cNvSpPr/>
              <p:nvPr/>
            </p:nvSpPr>
            <p:spPr>
              <a:xfrm flipV="1">
                <a:off x="6113478" y="1518487"/>
                <a:ext cx="3274133" cy="339578"/>
              </a:xfrm>
              <a:custGeom>
                <a:avLst/>
                <a:gdLst>
                  <a:gd name="connsiteX0" fmla="*/ 0 w 2815771"/>
                  <a:gd name="connsiteY0" fmla="*/ 0 h 638628"/>
                  <a:gd name="connsiteX1" fmla="*/ 725714 w 2815771"/>
                  <a:gd name="connsiteY1" fmla="*/ 638628 h 638628"/>
                  <a:gd name="connsiteX2" fmla="*/ 2815771 w 2815771"/>
                  <a:gd name="connsiteY2" fmla="*/ 638628 h 638628"/>
                  <a:gd name="connsiteX0-1" fmla="*/ 0 w 2815771"/>
                  <a:gd name="connsiteY0-2" fmla="*/ 0 h 649982"/>
                  <a:gd name="connsiteX1-3" fmla="*/ 254183 w 2815771"/>
                  <a:gd name="connsiteY1-4" fmla="*/ 649982 h 649982"/>
                  <a:gd name="connsiteX2-5" fmla="*/ 2815771 w 2815771"/>
                  <a:gd name="connsiteY2-6" fmla="*/ 638628 h 649982"/>
                </a:gdLst>
                <a:ahLst/>
                <a:cxnLst>
                  <a:cxn ang="0">
                    <a:pos x="connsiteX0-1" y="connsiteY0-2"/>
                  </a:cxn>
                  <a:cxn ang="0">
                    <a:pos x="connsiteX1-3" y="connsiteY1-4"/>
                  </a:cxn>
                  <a:cxn ang="0">
                    <a:pos x="connsiteX2-5" y="connsiteY2-6"/>
                  </a:cxn>
                </a:cxnLst>
                <a:rect l="l" t="t" r="r" b="b"/>
                <a:pathLst>
                  <a:path w="2815771" h="649982">
                    <a:moveTo>
                      <a:pt x="0" y="0"/>
                    </a:moveTo>
                    <a:lnTo>
                      <a:pt x="254183" y="649982"/>
                    </a:lnTo>
                    <a:lnTo>
                      <a:pt x="2815771" y="638628"/>
                    </a:lnTo>
                  </a:path>
                </a:pathLst>
              </a:cu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101" name="文本框 20"/>
            <p:cNvSpPr txBox="1">
              <a:spLocks noChangeArrowheads="1"/>
            </p:cNvSpPr>
            <p:nvPr/>
          </p:nvSpPr>
          <p:spPr bwMode="auto">
            <a:xfrm>
              <a:off x="6975951" y="2004930"/>
              <a:ext cx="3120922" cy="2584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 typeface="Wingdings" panose="05000000000000000000" pitchFamily="2" charset="2"/>
                <a:buChar char="l"/>
              </a:pPr>
              <a:r>
                <a:rPr lang="zh-CN" altLang="en-US" sz="1600" dirty="0">
                  <a:solidFill>
                    <a:srgbClr val="E87071"/>
                  </a:solidFill>
                  <a:latin typeface="时尚中黑简体"/>
                  <a:ea typeface="时尚中黑简体"/>
                  <a:cs typeface="时尚中黑简体"/>
                </a:rPr>
                <a:t>申贷材料</a:t>
              </a:r>
              <a:endParaRPr lang="en-US" altLang="zh-CN" sz="1600" dirty="0">
                <a:solidFill>
                  <a:srgbClr val="E87071"/>
                </a:solidFill>
                <a:latin typeface="时尚中黑简体"/>
                <a:ea typeface="时尚中黑简体"/>
                <a:cs typeface="时尚中黑简体"/>
              </a:endParaRPr>
            </a:p>
            <a:p>
              <a:pPr>
                <a:buFont typeface="Arial" panose="020B0604020202020204" pitchFamily="34" charset="0"/>
                <a:buChar char="•"/>
              </a:pPr>
              <a:r>
                <a:rPr lang="zh-CN" altLang="en-US" sz="1400" dirty="0">
                  <a:solidFill>
                    <a:schemeClr val="bg1"/>
                  </a:solidFill>
                  <a:latin typeface="时尚中黑简体"/>
                  <a:ea typeface="时尚中黑简体"/>
                  <a:cs typeface="时尚中黑简体"/>
                </a:rPr>
                <a:t>借款学生及共同借款人身份证原件及复印件一份</a:t>
              </a:r>
              <a:endParaRPr lang="en-US" altLang="zh-CN" sz="1400" dirty="0">
                <a:solidFill>
                  <a:schemeClr val="bg1"/>
                </a:solidFill>
                <a:latin typeface="时尚中黑简体"/>
                <a:ea typeface="时尚中黑简体"/>
                <a:cs typeface="时尚中黑简体"/>
              </a:endParaRPr>
            </a:p>
            <a:p>
              <a:pPr>
                <a:buFont typeface="Arial" panose="020B0604020202020204" pitchFamily="34" charset="0"/>
                <a:buChar char="•"/>
              </a:pPr>
              <a:r>
                <a:rPr lang="zh-CN" altLang="en-US" sz="1400" dirty="0">
                  <a:solidFill>
                    <a:schemeClr val="bg1"/>
                  </a:solidFill>
                  <a:latin typeface="时尚中黑简体"/>
                  <a:ea typeface="时尚中黑简体"/>
                  <a:cs typeface="时尚中黑简体"/>
                </a:rPr>
                <a:t>录取通知书（或学生证）原件及复印件一份</a:t>
              </a:r>
              <a:endParaRPr lang="en-US" altLang="zh-CN" sz="1400" dirty="0">
                <a:solidFill>
                  <a:schemeClr val="bg1"/>
                </a:solidFill>
                <a:latin typeface="时尚中黑简体"/>
                <a:ea typeface="时尚中黑简体"/>
                <a:cs typeface="时尚中黑简体"/>
              </a:endParaRPr>
            </a:p>
            <a:p>
              <a:pPr>
                <a:buFont typeface="Arial" panose="020B0604020202020204" pitchFamily="34" charset="0"/>
                <a:buChar char="•"/>
              </a:pPr>
              <a:r>
                <a:rPr lang="zh-CN" altLang="en-US" sz="1400" dirty="0">
                  <a:solidFill>
                    <a:schemeClr val="bg1"/>
                  </a:solidFill>
                  <a:latin typeface="时尚中黑简体"/>
                  <a:ea typeface="时尚中黑简体"/>
                  <a:cs typeface="时尚中黑简体"/>
                </a:rPr>
                <a:t>户口簿原件</a:t>
              </a:r>
              <a:endParaRPr lang="en-US" altLang="zh-CN" sz="1400" dirty="0">
                <a:solidFill>
                  <a:schemeClr val="bg1"/>
                </a:solidFill>
                <a:latin typeface="时尚中黑简体"/>
                <a:ea typeface="时尚中黑简体"/>
                <a:cs typeface="时尚中黑简体"/>
              </a:endParaRPr>
            </a:p>
            <a:p>
              <a:pPr>
                <a:buFont typeface="Arial" panose="020B0604020202020204" pitchFamily="34" charset="0"/>
                <a:buChar char="•"/>
              </a:pPr>
              <a:r>
                <a:rPr lang="zh-CN" altLang="en-US" sz="1400" dirty="0">
                  <a:solidFill>
                    <a:schemeClr val="bg1"/>
                  </a:solidFill>
                  <a:latin typeface="时尚中黑简体"/>
                  <a:ea typeface="时尚中黑简体"/>
                  <a:cs typeface="时尚中黑简体"/>
                </a:rPr>
                <a:t>借款学生亲笔签字的</a:t>
              </a:r>
              <a:r>
                <a:rPr lang="en-US" altLang="zh-CN" sz="1400" dirty="0">
                  <a:solidFill>
                    <a:schemeClr val="bg1"/>
                  </a:solidFill>
                  <a:latin typeface="时尚中黑简体"/>
                  <a:ea typeface="时尚中黑简体"/>
                  <a:cs typeface="时尚中黑简体"/>
                </a:rPr>
                <a:t>《</a:t>
              </a:r>
              <a:r>
                <a:rPr lang="zh-CN" altLang="en-US" sz="1400" dirty="0">
                  <a:solidFill>
                    <a:schemeClr val="bg1"/>
                  </a:solidFill>
                  <a:latin typeface="时尚中黑简体"/>
                  <a:ea typeface="时尚中黑简体"/>
                  <a:cs typeface="时尚中黑简体"/>
                </a:rPr>
                <a:t>申请表</a:t>
              </a:r>
              <a:r>
                <a:rPr lang="en-US" altLang="zh-CN" sz="1400" dirty="0">
                  <a:solidFill>
                    <a:schemeClr val="bg1"/>
                  </a:solidFill>
                  <a:latin typeface="时尚中黑简体"/>
                  <a:ea typeface="时尚中黑简体"/>
                  <a:cs typeface="时尚中黑简体"/>
                </a:rPr>
                <a:t>》</a:t>
              </a:r>
              <a:r>
                <a:rPr lang="zh-CN" altLang="en-US" sz="1400" dirty="0">
                  <a:solidFill>
                    <a:schemeClr val="bg1"/>
                  </a:solidFill>
                  <a:latin typeface="时尚中黑简体"/>
                  <a:ea typeface="时尚中黑简体"/>
                  <a:cs typeface="时尚中黑简体"/>
                </a:rPr>
                <a:t>原件</a:t>
              </a:r>
              <a:endParaRPr lang="en-US" altLang="zh-CN" sz="1400" dirty="0">
                <a:solidFill>
                  <a:schemeClr val="bg1"/>
                </a:solidFill>
                <a:latin typeface="时尚中黑简体"/>
                <a:ea typeface="时尚中黑简体"/>
                <a:cs typeface="时尚中黑简体"/>
              </a:endParaRPr>
            </a:p>
            <a:p>
              <a:pPr>
                <a:buFont typeface="Wingdings" panose="05000000000000000000" pitchFamily="2" charset="2"/>
                <a:buChar char="l"/>
              </a:pPr>
              <a:r>
                <a:rPr lang="zh-CN" altLang="en-US" sz="1600" dirty="0">
                  <a:solidFill>
                    <a:srgbClr val="E87071"/>
                  </a:solidFill>
                  <a:latin typeface="时尚中黑简体"/>
                  <a:ea typeface="时尚中黑简体"/>
                  <a:cs typeface="时尚中黑简体"/>
                </a:rPr>
                <a:t>注意事项：</a:t>
              </a:r>
              <a:r>
                <a:rPr lang="zh-CN" altLang="en-US" sz="1400" dirty="0">
                  <a:solidFill>
                    <a:schemeClr val="bg1"/>
                  </a:solidFill>
                  <a:latin typeface="时尚中黑简体"/>
                  <a:ea typeface="时尚中黑简体"/>
                  <a:cs typeface="时尚中黑简体"/>
                </a:rPr>
                <a:t>如果借款学生及共同借款人不在同一本户口簿上，需携带双方户口簿原件。</a:t>
              </a:r>
              <a:endParaRPr lang="zh-CN" altLang="en-US" sz="1400" dirty="0">
                <a:solidFill>
                  <a:schemeClr val="bg1"/>
                </a:solidFill>
                <a:latin typeface="时尚中黑简体"/>
                <a:ea typeface="时尚中黑简体"/>
                <a:cs typeface="时尚中黑简体"/>
              </a:endParaRPr>
            </a:p>
          </p:txBody>
        </p:sp>
      </p:grpSp>
      <p:grpSp>
        <p:nvGrpSpPr>
          <p:cNvPr id="104" name="组合 103"/>
          <p:cNvGrpSpPr/>
          <p:nvPr/>
        </p:nvGrpSpPr>
        <p:grpSpPr bwMode="auto">
          <a:xfrm flipV="1">
            <a:off x="7121525" y="4895850"/>
            <a:ext cx="4322763" cy="1244600"/>
            <a:chOff x="5947699" y="407323"/>
            <a:chExt cx="4197761" cy="1244028"/>
          </a:xfrm>
        </p:grpSpPr>
        <p:grpSp>
          <p:nvGrpSpPr>
            <p:cNvPr id="105" name="组合 24"/>
            <p:cNvGrpSpPr/>
            <p:nvPr/>
          </p:nvGrpSpPr>
          <p:grpSpPr bwMode="auto">
            <a:xfrm flipV="1">
              <a:off x="5947699" y="1294230"/>
              <a:ext cx="4088579" cy="357121"/>
              <a:chOff x="5272248" y="4626108"/>
              <a:chExt cx="4088579" cy="357121"/>
            </a:xfrm>
          </p:grpSpPr>
          <p:sp>
            <p:nvSpPr>
              <p:cNvPr id="107" name="椭圆 106"/>
              <p:cNvSpPr/>
              <p:nvPr/>
            </p:nvSpPr>
            <p:spPr>
              <a:xfrm>
                <a:off x="5272248" y="4626108"/>
                <a:ext cx="81705" cy="8092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08" name="任意多边形 107"/>
              <p:cNvSpPr/>
              <p:nvPr/>
            </p:nvSpPr>
            <p:spPr>
              <a:xfrm>
                <a:off x="5335454" y="4686405"/>
                <a:ext cx="4025101" cy="296727"/>
              </a:xfrm>
              <a:custGeom>
                <a:avLst/>
                <a:gdLst>
                  <a:gd name="connsiteX0" fmla="*/ 0 w 2815771"/>
                  <a:gd name="connsiteY0" fmla="*/ 0 h 638628"/>
                  <a:gd name="connsiteX1" fmla="*/ 725714 w 2815771"/>
                  <a:gd name="connsiteY1" fmla="*/ 638628 h 638628"/>
                  <a:gd name="connsiteX2" fmla="*/ 2815771 w 2815771"/>
                  <a:gd name="connsiteY2" fmla="*/ 638628 h 638628"/>
                  <a:gd name="connsiteX0-1" fmla="*/ 0 w 2815771"/>
                  <a:gd name="connsiteY0-2" fmla="*/ 0 h 649982"/>
                  <a:gd name="connsiteX1-3" fmla="*/ 254183 w 2815771"/>
                  <a:gd name="connsiteY1-4" fmla="*/ 649982 h 649982"/>
                  <a:gd name="connsiteX2-5" fmla="*/ 2815771 w 2815771"/>
                  <a:gd name="connsiteY2-6" fmla="*/ 638628 h 649982"/>
                </a:gdLst>
                <a:ahLst/>
                <a:cxnLst>
                  <a:cxn ang="0">
                    <a:pos x="connsiteX0-1" y="connsiteY0-2"/>
                  </a:cxn>
                  <a:cxn ang="0">
                    <a:pos x="connsiteX1-3" y="connsiteY1-4"/>
                  </a:cxn>
                  <a:cxn ang="0">
                    <a:pos x="connsiteX2-5" y="connsiteY2-6"/>
                  </a:cxn>
                </a:cxnLst>
                <a:rect l="l" t="t" r="r" b="b"/>
                <a:pathLst>
                  <a:path w="2815771" h="649982">
                    <a:moveTo>
                      <a:pt x="0" y="0"/>
                    </a:moveTo>
                    <a:lnTo>
                      <a:pt x="254183" y="649982"/>
                    </a:lnTo>
                    <a:lnTo>
                      <a:pt x="2815771" y="638628"/>
                    </a:lnTo>
                  </a:path>
                </a:pathLst>
              </a:cu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106" name="文本框 25"/>
            <p:cNvSpPr txBox="1">
              <a:spLocks noChangeArrowheads="1"/>
            </p:cNvSpPr>
            <p:nvPr/>
          </p:nvSpPr>
          <p:spPr bwMode="auto">
            <a:xfrm flipV="1">
              <a:off x="6266846" y="407323"/>
              <a:ext cx="38786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Wingdings" panose="05000000000000000000" pitchFamily="2" charset="2"/>
                <a:buChar char="l"/>
              </a:pPr>
              <a:r>
                <a:rPr lang="zh-CN" altLang="en-US" sz="1600" dirty="0">
                  <a:solidFill>
                    <a:srgbClr val="FFFF00"/>
                  </a:solidFill>
                  <a:latin typeface="时尚中黑简体"/>
                  <a:ea typeface="时尚中黑简体"/>
                  <a:cs typeface="时尚中黑简体"/>
                </a:rPr>
                <a:t>持</a:t>
              </a:r>
              <a:r>
                <a:rPr lang="en-US" altLang="zh-CN" sz="1600" dirty="0">
                  <a:solidFill>
                    <a:srgbClr val="FFFF00"/>
                  </a:solidFill>
                  <a:latin typeface="时尚中黑简体"/>
                  <a:ea typeface="时尚中黑简体"/>
                  <a:cs typeface="时尚中黑简体"/>
                </a:rPr>
                <a:t>《</a:t>
              </a:r>
              <a:r>
                <a:rPr lang="zh-CN" altLang="en-US" sz="1600" dirty="0">
                  <a:solidFill>
                    <a:srgbClr val="FFFF00"/>
                  </a:solidFill>
                  <a:latin typeface="时尚中黑简体"/>
                  <a:ea typeface="时尚中黑简体"/>
                  <a:cs typeface="时尚中黑简体"/>
                </a:rPr>
                <a:t>受理证明</a:t>
              </a:r>
              <a:r>
                <a:rPr lang="en-US" altLang="zh-CN" sz="1600" dirty="0">
                  <a:solidFill>
                    <a:srgbClr val="FFFF00"/>
                  </a:solidFill>
                  <a:latin typeface="时尚中黑简体"/>
                  <a:ea typeface="时尚中黑简体"/>
                  <a:cs typeface="时尚中黑简体"/>
                </a:rPr>
                <a:t>》</a:t>
              </a:r>
              <a:r>
                <a:rPr lang="zh-CN" altLang="en-US" sz="1600" dirty="0">
                  <a:solidFill>
                    <a:srgbClr val="FFFF00"/>
                  </a:solidFill>
                  <a:latin typeface="时尚中黑简体"/>
                  <a:ea typeface="时尚中黑简体"/>
                  <a:cs typeface="时尚中黑简体"/>
                </a:rPr>
                <a:t>前往高校报到，并请高校老师与当年</a:t>
              </a:r>
              <a:r>
                <a:rPr lang="en-US" altLang="zh-CN" sz="1600" dirty="0">
                  <a:solidFill>
                    <a:srgbClr val="FFFF00"/>
                  </a:solidFill>
                  <a:latin typeface="时尚中黑简体"/>
                  <a:ea typeface="时尚中黑简体"/>
                  <a:cs typeface="时尚中黑简体"/>
                </a:rPr>
                <a:t>10</a:t>
              </a:r>
              <a:r>
                <a:rPr lang="zh-CN" altLang="en-US" sz="1600" dirty="0">
                  <a:solidFill>
                    <a:srgbClr val="FFFF00"/>
                  </a:solidFill>
                  <a:latin typeface="时尚中黑简体"/>
                  <a:ea typeface="时尚中黑简体"/>
                  <a:cs typeface="时尚中黑简体"/>
                </a:rPr>
                <a:t>月</a:t>
              </a:r>
              <a:r>
                <a:rPr lang="en-US" altLang="zh-CN" sz="1600" dirty="0">
                  <a:solidFill>
                    <a:srgbClr val="FFFF00"/>
                  </a:solidFill>
                  <a:latin typeface="时尚中黑简体"/>
                  <a:ea typeface="时尚中黑简体"/>
                  <a:cs typeface="时尚中黑简体"/>
                </a:rPr>
                <a:t>10</a:t>
              </a:r>
              <a:r>
                <a:rPr lang="zh-CN" altLang="en-US" sz="1600" dirty="0">
                  <a:solidFill>
                    <a:srgbClr val="FFFF00"/>
                  </a:solidFill>
                  <a:latin typeface="时尚中黑简体"/>
                  <a:ea typeface="时尚中黑简体"/>
                  <a:cs typeface="时尚中黑简体"/>
                </a:rPr>
                <a:t>日前录入电子回执。</a:t>
              </a:r>
              <a:endParaRPr lang="zh-CN" altLang="en-US" sz="1600" dirty="0">
                <a:solidFill>
                  <a:srgbClr val="FFFF00"/>
                </a:solidFill>
                <a:latin typeface="时尚中黑简体"/>
                <a:ea typeface="时尚中黑简体"/>
                <a:cs typeface="时尚中黑简体"/>
              </a:endParaRPr>
            </a:p>
          </p:txBody>
        </p:sp>
      </p:grpSp>
      <p:grpSp>
        <p:nvGrpSpPr>
          <p:cNvPr id="109" name="组合 108"/>
          <p:cNvGrpSpPr/>
          <p:nvPr/>
        </p:nvGrpSpPr>
        <p:grpSpPr bwMode="auto">
          <a:xfrm flipH="1">
            <a:off x="256380" y="1496897"/>
            <a:ext cx="4714993" cy="1902148"/>
            <a:chOff x="6275137" y="463242"/>
            <a:chExt cx="2571397" cy="1902596"/>
          </a:xfrm>
        </p:grpSpPr>
        <p:sp>
          <p:nvSpPr>
            <p:cNvPr id="113" name="任意多边形 112"/>
            <p:cNvSpPr/>
            <p:nvPr/>
          </p:nvSpPr>
          <p:spPr bwMode="auto">
            <a:xfrm>
              <a:off x="6275137" y="2062083"/>
              <a:ext cx="2565962" cy="303755"/>
            </a:xfrm>
            <a:custGeom>
              <a:avLst/>
              <a:gdLst>
                <a:gd name="connsiteX0" fmla="*/ 0 w 2815771"/>
                <a:gd name="connsiteY0" fmla="*/ 0 h 638628"/>
                <a:gd name="connsiteX1" fmla="*/ 725714 w 2815771"/>
                <a:gd name="connsiteY1" fmla="*/ 638628 h 638628"/>
                <a:gd name="connsiteX2" fmla="*/ 2815771 w 2815771"/>
                <a:gd name="connsiteY2" fmla="*/ 638628 h 638628"/>
                <a:gd name="connsiteX0-1" fmla="*/ 0 w 2815771"/>
                <a:gd name="connsiteY0-2" fmla="*/ 0 h 649982"/>
                <a:gd name="connsiteX1-3" fmla="*/ 254183 w 2815771"/>
                <a:gd name="connsiteY1-4" fmla="*/ 649982 h 649982"/>
                <a:gd name="connsiteX2-5" fmla="*/ 2815771 w 2815771"/>
                <a:gd name="connsiteY2-6" fmla="*/ 638628 h 649982"/>
              </a:gdLst>
              <a:ahLst/>
              <a:cxnLst>
                <a:cxn ang="0">
                  <a:pos x="connsiteX0-1" y="connsiteY0-2"/>
                </a:cxn>
                <a:cxn ang="0">
                  <a:pos x="connsiteX1-3" y="connsiteY1-4"/>
                </a:cxn>
                <a:cxn ang="0">
                  <a:pos x="connsiteX2-5" y="connsiteY2-6"/>
                </a:cxn>
              </a:cxnLst>
              <a:rect l="l" t="t" r="r" b="b"/>
              <a:pathLst>
                <a:path w="2815771" h="649982">
                  <a:moveTo>
                    <a:pt x="0" y="0"/>
                  </a:moveTo>
                  <a:lnTo>
                    <a:pt x="254183" y="649982"/>
                  </a:lnTo>
                  <a:lnTo>
                    <a:pt x="2815771" y="638628"/>
                  </a:lnTo>
                </a:path>
              </a:pathLst>
            </a:cu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11" name="文本框 31"/>
            <p:cNvSpPr txBox="1">
              <a:spLocks noChangeArrowheads="1"/>
            </p:cNvSpPr>
            <p:nvPr/>
          </p:nvSpPr>
          <p:spPr bwMode="auto">
            <a:xfrm>
              <a:off x="6471864" y="463242"/>
              <a:ext cx="237467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Wingdings" panose="05000000000000000000" pitchFamily="2" charset="2"/>
                <a:buChar char="l"/>
              </a:pPr>
              <a:r>
                <a:rPr lang="zh-CN" altLang="en-US" sz="1600" dirty="0">
                  <a:solidFill>
                    <a:srgbClr val="FFB850"/>
                  </a:solidFill>
                  <a:latin typeface="时尚中黑简体"/>
                  <a:ea typeface="时尚中黑简体"/>
                  <a:cs typeface="时尚中黑简体"/>
                </a:rPr>
                <a:t>通过高中预申请的同学无需进行家庭经济苦难认定。</a:t>
              </a:r>
              <a:endParaRPr lang="en-US" altLang="zh-CN" sz="1600" dirty="0">
                <a:solidFill>
                  <a:srgbClr val="FFB850"/>
                </a:solidFill>
                <a:latin typeface="时尚中黑简体"/>
                <a:ea typeface="时尚中黑简体"/>
                <a:cs typeface="时尚中黑简体"/>
              </a:endParaRPr>
            </a:p>
            <a:p>
              <a:pPr eaLnBrk="1" hangingPunct="1">
                <a:buFont typeface="Wingdings" panose="05000000000000000000" pitchFamily="2" charset="2"/>
                <a:buChar char="l"/>
              </a:pPr>
              <a:r>
                <a:rPr lang="zh-CN" altLang="en-US" sz="1600" dirty="0">
                  <a:solidFill>
                    <a:srgbClr val="FFB850"/>
                  </a:solidFill>
                  <a:latin typeface="时尚中黑简体"/>
                  <a:ea typeface="时尚中黑简体"/>
                  <a:cs typeface="时尚中黑简体"/>
                </a:rPr>
                <a:t>未通过高中预申请的同学，需要先进行家庭经济困难认定，再前往县级资助中心办理申贷手续。</a:t>
              </a:r>
              <a:endParaRPr lang="en-US" altLang="zh-CN" sz="1600" dirty="0">
                <a:solidFill>
                  <a:srgbClr val="FFB850"/>
                </a:solidFill>
                <a:latin typeface="时尚中黑简体"/>
                <a:ea typeface="时尚中黑简体"/>
                <a:cs typeface="时尚中黑简体"/>
              </a:endParaRPr>
            </a:p>
            <a:p>
              <a:pPr eaLnBrk="1" hangingPunct="1">
                <a:buFont typeface="Wingdings" panose="05000000000000000000" pitchFamily="2" charset="2"/>
                <a:buChar char="l"/>
              </a:pPr>
              <a:r>
                <a:rPr lang="zh-CN" altLang="en-US" sz="1600" dirty="0">
                  <a:solidFill>
                    <a:srgbClr val="FFB850"/>
                  </a:solidFill>
                  <a:latin typeface="时尚中黑简体"/>
                  <a:ea typeface="时尚中黑简体"/>
                  <a:cs typeface="时尚中黑简体"/>
                </a:rPr>
                <a:t>申请表上仅需一个认定单位出具认定意见并加盖公章。</a:t>
              </a:r>
              <a:endParaRPr lang="zh-CN" altLang="en-US" sz="1600" dirty="0">
                <a:solidFill>
                  <a:srgbClr val="FFB850"/>
                </a:solidFill>
                <a:latin typeface="时尚中黑简体"/>
                <a:ea typeface="时尚中黑简体"/>
                <a:cs typeface="时尚中黑简体"/>
              </a:endParaRPr>
            </a:p>
          </p:txBody>
        </p:sp>
      </p:grpSp>
      <p:grpSp>
        <p:nvGrpSpPr>
          <p:cNvPr id="114" name="组合 113"/>
          <p:cNvGrpSpPr/>
          <p:nvPr/>
        </p:nvGrpSpPr>
        <p:grpSpPr bwMode="auto">
          <a:xfrm flipH="1" flipV="1">
            <a:off x="1372120" y="4797946"/>
            <a:ext cx="4264025" cy="1638300"/>
            <a:chOff x="4491360" y="12812"/>
            <a:chExt cx="4141255" cy="1638539"/>
          </a:xfrm>
        </p:grpSpPr>
        <p:grpSp>
          <p:nvGrpSpPr>
            <p:cNvPr id="115" name="组合 36"/>
            <p:cNvGrpSpPr/>
            <p:nvPr/>
          </p:nvGrpSpPr>
          <p:grpSpPr bwMode="auto">
            <a:xfrm flipV="1">
              <a:off x="5948354" y="1317928"/>
              <a:ext cx="2684261" cy="333423"/>
              <a:chOff x="5272903" y="4626108"/>
              <a:chExt cx="2684261" cy="333423"/>
            </a:xfrm>
          </p:grpSpPr>
          <p:sp>
            <p:nvSpPr>
              <p:cNvPr id="117" name="椭圆 116"/>
              <p:cNvSpPr/>
              <p:nvPr/>
            </p:nvSpPr>
            <p:spPr>
              <a:xfrm>
                <a:off x="5272903" y="4626108"/>
                <a:ext cx="80173" cy="8097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18" name="任意多边形 117"/>
              <p:cNvSpPr/>
              <p:nvPr/>
            </p:nvSpPr>
            <p:spPr>
              <a:xfrm>
                <a:off x="5353076" y="4707083"/>
                <a:ext cx="2604088" cy="252448"/>
              </a:xfrm>
              <a:custGeom>
                <a:avLst/>
                <a:gdLst>
                  <a:gd name="connsiteX0" fmla="*/ 0 w 2815771"/>
                  <a:gd name="connsiteY0" fmla="*/ 0 h 638628"/>
                  <a:gd name="connsiteX1" fmla="*/ 725714 w 2815771"/>
                  <a:gd name="connsiteY1" fmla="*/ 638628 h 638628"/>
                  <a:gd name="connsiteX2" fmla="*/ 2815771 w 2815771"/>
                  <a:gd name="connsiteY2" fmla="*/ 638628 h 638628"/>
                  <a:gd name="connsiteX0-1" fmla="*/ 0 w 2815771"/>
                  <a:gd name="connsiteY0-2" fmla="*/ 0 h 649982"/>
                  <a:gd name="connsiteX1-3" fmla="*/ 254183 w 2815771"/>
                  <a:gd name="connsiteY1-4" fmla="*/ 649982 h 649982"/>
                  <a:gd name="connsiteX2-5" fmla="*/ 2815771 w 2815771"/>
                  <a:gd name="connsiteY2-6" fmla="*/ 638628 h 649982"/>
                </a:gdLst>
                <a:ahLst/>
                <a:cxnLst>
                  <a:cxn ang="0">
                    <a:pos x="connsiteX0-1" y="connsiteY0-2"/>
                  </a:cxn>
                  <a:cxn ang="0">
                    <a:pos x="connsiteX1-3" y="connsiteY1-4"/>
                  </a:cxn>
                  <a:cxn ang="0">
                    <a:pos x="connsiteX2-5" y="connsiteY2-6"/>
                  </a:cxn>
                </a:cxnLst>
                <a:rect l="l" t="t" r="r" b="b"/>
                <a:pathLst>
                  <a:path w="2815771" h="649982">
                    <a:moveTo>
                      <a:pt x="0" y="0"/>
                    </a:moveTo>
                    <a:lnTo>
                      <a:pt x="254183" y="649982"/>
                    </a:lnTo>
                    <a:lnTo>
                      <a:pt x="2815771" y="638628"/>
                    </a:lnTo>
                  </a:path>
                </a:pathLst>
              </a:cu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116" name="文本框 38"/>
            <p:cNvSpPr txBox="1">
              <a:spLocks noChangeArrowheads="1"/>
            </p:cNvSpPr>
            <p:nvPr/>
          </p:nvSpPr>
          <p:spPr bwMode="auto">
            <a:xfrm flipV="1">
              <a:off x="4491360" y="12812"/>
              <a:ext cx="4141255" cy="132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 typeface="Wingdings" panose="05000000000000000000" pitchFamily="2" charset="2"/>
                <a:buChar char="l"/>
              </a:pPr>
              <a:r>
                <a:rPr lang="zh-CN" altLang="en-US" sz="1600" dirty="0">
                  <a:solidFill>
                    <a:srgbClr val="02B8CB"/>
                  </a:solidFill>
                  <a:latin typeface="时尚中黑简体"/>
                  <a:ea typeface="时尚中黑简体"/>
                  <a:cs typeface="时尚中黑简体"/>
                </a:rPr>
                <a:t>学生在线服务系统网址为</a:t>
              </a:r>
              <a:r>
                <a:rPr lang="en-US" altLang="zh-CN" sz="1600" dirty="0" smtClean="0">
                  <a:solidFill>
                    <a:srgbClr val="02B8CB"/>
                  </a:solidFill>
                  <a:latin typeface="时尚中黑简体"/>
                  <a:ea typeface="时尚中黑简体"/>
                  <a:cs typeface="时尚中黑简体"/>
                </a:rPr>
                <a:t>www.csls.cdb.com.cn</a:t>
              </a:r>
              <a:r>
                <a:rPr lang="zh-CN" altLang="en-US" sz="1600" dirty="0" smtClean="0">
                  <a:solidFill>
                    <a:srgbClr val="02B8CB"/>
                  </a:solidFill>
                  <a:latin typeface="时尚中黑简体"/>
                  <a:ea typeface="时尚中黑简体"/>
                  <a:cs typeface="时尚中黑简体"/>
                </a:rPr>
                <a:t>。</a:t>
              </a:r>
              <a:endParaRPr lang="en-US" altLang="zh-CN" sz="1600" dirty="0">
                <a:solidFill>
                  <a:srgbClr val="02B8CB"/>
                </a:solidFill>
                <a:latin typeface="时尚中黑简体"/>
                <a:ea typeface="时尚中黑简体"/>
                <a:cs typeface="时尚中黑简体"/>
              </a:endParaRPr>
            </a:p>
            <a:p>
              <a:pPr>
                <a:buFont typeface="Wingdings" panose="05000000000000000000" pitchFamily="2" charset="2"/>
                <a:buChar char="l"/>
              </a:pPr>
              <a:r>
                <a:rPr lang="zh-CN" altLang="en-US" sz="1600" dirty="0">
                  <a:solidFill>
                    <a:srgbClr val="02B8CB"/>
                  </a:solidFill>
                  <a:latin typeface="时尚中黑简体"/>
                  <a:ea typeface="时尚中黑简体"/>
                  <a:cs typeface="时尚中黑简体"/>
                </a:rPr>
                <a:t>登录系统后，完成注册并填写基本信息、共同借款人信息，提出生源地信用助学贷款申请并导出打印</a:t>
              </a:r>
              <a:r>
                <a:rPr lang="en-US" altLang="zh-CN" sz="1600" dirty="0">
                  <a:solidFill>
                    <a:srgbClr val="02B8CB"/>
                  </a:solidFill>
                  <a:latin typeface="时尚中黑简体"/>
                  <a:ea typeface="时尚中黑简体"/>
                  <a:cs typeface="时尚中黑简体"/>
                </a:rPr>
                <a:t>《</a:t>
              </a:r>
              <a:r>
                <a:rPr lang="zh-CN" altLang="en-US" sz="1600" dirty="0">
                  <a:solidFill>
                    <a:srgbClr val="02B8CB"/>
                  </a:solidFill>
                  <a:latin typeface="时尚中黑简体"/>
                  <a:ea typeface="时尚中黑简体"/>
                  <a:cs typeface="时尚中黑简体"/>
                </a:rPr>
                <a:t>申请表</a:t>
              </a:r>
              <a:r>
                <a:rPr lang="en-US" altLang="zh-CN" sz="1600" dirty="0">
                  <a:solidFill>
                    <a:srgbClr val="02B8CB"/>
                  </a:solidFill>
                  <a:latin typeface="时尚中黑简体"/>
                  <a:ea typeface="时尚中黑简体"/>
                  <a:cs typeface="时尚中黑简体"/>
                </a:rPr>
                <a:t>》</a:t>
              </a:r>
              <a:r>
                <a:rPr lang="zh-CN" altLang="en-US" sz="1600" dirty="0">
                  <a:solidFill>
                    <a:srgbClr val="02B8CB"/>
                  </a:solidFill>
                  <a:latin typeface="时尚中黑简体"/>
                  <a:ea typeface="时尚中黑简体"/>
                  <a:cs typeface="时尚中黑简体"/>
                </a:rPr>
                <a:t>。</a:t>
              </a:r>
              <a:endParaRPr lang="zh-CN" altLang="en-US" sz="1600" dirty="0">
                <a:solidFill>
                  <a:srgbClr val="02B8CB"/>
                </a:solidFill>
                <a:latin typeface="时尚中黑简体"/>
                <a:ea typeface="时尚中黑简体"/>
                <a:cs typeface="时尚中黑简体"/>
              </a:endParaRPr>
            </a:p>
          </p:txBody>
        </p:sp>
      </p:grpSp>
      <p:grpSp>
        <p:nvGrpSpPr>
          <p:cNvPr id="119" name="Group 36"/>
          <p:cNvGrpSpPr>
            <a:grpSpLocks noChangeAspect="1"/>
          </p:cNvGrpSpPr>
          <p:nvPr/>
        </p:nvGrpSpPr>
        <p:grpSpPr bwMode="auto">
          <a:xfrm>
            <a:off x="4692845" y="1630062"/>
            <a:ext cx="448574" cy="376235"/>
            <a:chOff x="3321" y="1710"/>
            <a:chExt cx="1042" cy="900"/>
          </a:xfrm>
          <a:solidFill>
            <a:schemeClr val="tx1">
              <a:lumMod val="50000"/>
              <a:lumOff val="50000"/>
              <a:alpha val="40000"/>
            </a:schemeClr>
          </a:solidFill>
        </p:grpSpPr>
        <p:sp>
          <p:nvSpPr>
            <p:cNvPr id="120" name="Freeform 37"/>
            <p:cNvSpPr>
              <a:spLocks noEditPoints="1"/>
            </p:cNvSpPr>
            <p:nvPr/>
          </p:nvSpPr>
          <p:spPr bwMode="auto">
            <a:xfrm>
              <a:off x="3321" y="1710"/>
              <a:ext cx="1042" cy="745"/>
            </a:xfrm>
            <a:custGeom>
              <a:avLst/>
              <a:gdLst>
                <a:gd name="T0" fmla="*/ 37 w 438"/>
                <a:gd name="T1" fmla="*/ 255 h 313"/>
                <a:gd name="T2" fmla="*/ 20 w 438"/>
                <a:gd name="T3" fmla="*/ 237 h 313"/>
                <a:gd name="T4" fmla="*/ 20 w 438"/>
                <a:gd name="T5" fmla="*/ 42 h 313"/>
                <a:gd name="T6" fmla="*/ 37 w 438"/>
                <a:gd name="T7" fmla="*/ 25 h 313"/>
                <a:gd name="T8" fmla="*/ 401 w 438"/>
                <a:gd name="T9" fmla="*/ 25 h 313"/>
                <a:gd name="T10" fmla="*/ 418 w 438"/>
                <a:gd name="T11" fmla="*/ 42 h 313"/>
                <a:gd name="T12" fmla="*/ 418 w 438"/>
                <a:gd name="T13" fmla="*/ 237 h 313"/>
                <a:gd name="T14" fmla="*/ 401 w 438"/>
                <a:gd name="T15" fmla="*/ 255 h 313"/>
                <a:gd name="T16" fmla="*/ 37 w 438"/>
                <a:gd name="T17" fmla="*/ 255 h 313"/>
                <a:gd name="T18" fmla="*/ 424 w 438"/>
                <a:gd name="T19" fmla="*/ 0 h 313"/>
                <a:gd name="T20" fmla="*/ 14 w 438"/>
                <a:gd name="T21" fmla="*/ 0 h 313"/>
                <a:gd name="T22" fmla="*/ 0 w 438"/>
                <a:gd name="T23" fmla="*/ 14 h 313"/>
                <a:gd name="T24" fmla="*/ 0 w 438"/>
                <a:gd name="T25" fmla="*/ 298 h 313"/>
                <a:gd name="T26" fmla="*/ 14 w 438"/>
                <a:gd name="T27" fmla="*/ 313 h 313"/>
                <a:gd name="T28" fmla="*/ 424 w 438"/>
                <a:gd name="T29" fmla="*/ 313 h 313"/>
                <a:gd name="T30" fmla="*/ 438 w 438"/>
                <a:gd name="T31" fmla="*/ 298 h 313"/>
                <a:gd name="T32" fmla="*/ 438 w 438"/>
                <a:gd name="T33" fmla="*/ 14 h 313"/>
                <a:gd name="T34" fmla="*/ 424 w 438"/>
                <a:gd name="T35"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8" h="313">
                  <a:moveTo>
                    <a:pt x="37" y="255"/>
                  </a:moveTo>
                  <a:cubicBezTo>
                    <a:pt x="28" y="255"/>
                    <a:pt x="20" y="247"/>
                    <a:pt x="20" y="237"/>
                  </a:cubicBezTo>
                  <a:cubicBezTo>
                    <a:pt x="20" y="42"/>
                    <a:pt x="20" y="42"/>
                    <a:pt x="20" y="42"/>
                  </a:cubicBezTo>
                  <a:cubicBezTo>
                    <a:pt x="20" y="33"/>
                    <a:pt x="28" y="25"/>
                    <a:pt x="37" y="25"/>
                  </a:cubicBezTo>
                  <a:cubicBezTo>
                    <a:pt x="401" y="25"/>
                    <a:pt x="401" y="25"/>
                    <a:pt x="401" y="25"/>
                  </a:cubicBezTo>
                  <a:cubicBezTo>
                    <a:pt x="410" y="25"/>
                    <a:pt x="418" y="33"/>
                    <a:pt x="418" y="42"/>
                  </a:cubicBezTo>
                  <a:cubicBezTo>
                    <a:pt x="418" y="237"/>
                    <a:pt x="418" y="237"/>
                    <a:pt x="418" y="237"/>
                  </a:cubicBezTo>
                  <a:cubicBezTo>
                    <a:pt x="418" y="247"/>
                    <a:pt x="410" y="255"/>
                    <a:pt x="401" y="255"/>
                  </a:cubicBezTo>
                  <a:cubicBezTo>
                    <a:pt x="37" y="255"/>
                    <a:pt x="37" y="255"/>
                    <a:pt x="37" y="255"/>
                  </a:cubicBezTo>
                  <a:moveTo>
                    <a:pt x="424" y="0"/>
                  </a:moveTo>
                  <a:cubicBezTo>
                    <a:pt x="14" y="0"/>
                    <a:pt x="14" y="0"/>
                    <a:pt x="14" y="0"/>
                  </a:cubicBezTo>
                  <a:cubicBezTo>
                    <a:pt x="6" y="0"/>
                    <a:pt x="0" y="6"/>
                    <a:pt x="0" y="14"/>
                  </a:cubicBezTo>
                  <a:cubicBezTo>
                    <a:pt x="0" y="298"/>
                    <a:pt x="0" y="298"/>
                    <a:pt x="0" y="298"/>
                  </a:cubicBezTo>
                  <a:cubicBezTo>
                    <a:pt x="0" y="306"/>
                    <a:pt x="6" y="313"/>
                    <a:pt x="14" y="313"/>
                  </a:cubicBezTo>
                  <a:cubicBezTo>
                    <a:pt x="424" y="313"/>
                    <a:pt x="424" y="313"/>
                    <a:pt x="424" y="313"/>
                  </a:cubicBezTo>
                  <a:cubicBezTo>
                    <a:pt x="432" y="313"/>
                    <a:pt x="438" y="306"/>
                    <a:pt x="438" y="298"/>
                  </a:cubicBezTo>
                  <a:cubicBezTo>
                    <a:pt x="438" y="14"/>
                    <a:pt x="438" y="14"/>
                    <a:pt x="438" y="14"/>
                  </a:cubicBezTo>
                  <a:cubicBezTo>
                    <a:pt x="438" y="6"/>
                    <a:pt x="432" y="0"/>
                    <a:pt x="42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prstClr val="black"/>
                </a:solidFill>
                <a:latin typeface="Calibri" panose="020F0502020204030204"/>
              </a:endParaRPr>
            </a:p>
          </p:txBody>
        </p:sp>
        <p:sp>
          <p:nvSpPr>
            <p:cNvPr id="121" name="Rectangle 38"/>
            <p:cNvSpPr>
              <a:spLocks noChangeArrowheads="1"/>
            </p:cNvSpPr>
            <p:nvPr/>
          </p:nvSpPr>
          <p:spPr bwMode="auto">
            <a:xfrm>
              <a:off x="3716" y="2465"/>
              <a:ext cx="25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defRPr/>
              </a:pPr>
              <a:endParaRPr lang="zh-CN" altLang="en-US">
                <a:solidFill>
                  <a:prstClr val="black"/>
                </a:solidFill>
                <a:latin typeface="Calibri" panose="020F0502020204030204"/>
              </a:endParaRPr>
            </a:p>
          </p:txBody>
        </p:sp>
        <p:sp>
          <p:nvSpPr>
            <p:cNvPr id="122" name="Rectangle 40"/>
            <p:cNvSpPr>
              <a:spLocks noChangeArrowheads="1"/>
            </p:cNvSpPr>
            <p:nvPr/>
          </p:nvSpPr>
          <p:spPr bwMode="auto">
            <a:xfrm>
              <a:off x="3595" y="2570"/>
              <a:ext cx="495" cy="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defRPr/>
              </a:pPr>
              <a:endParaRPr lang="zh-CN" altLang="en-US">
                <a:solidFill>
                  <a:prstClr val="black"/>
                </a:solidFill>
                <a:latin typeface="Calibri" panose="020F0502020204030204"/>
              </a:endParaRPr>
            </a:p>
          </p:txBody>
        </p:sp>
        <p:sp>
          <p:nvSpPr>
            <p:cNvPr id="123" name="Freeform 42"/>
            <p:cNvSpPr/>
            <p:nvPr/>
          </p:nvSpPr>
          <p:spPr bwMode="auto">
            <a:xfrm>
              <a:off x="3433" y="1853"/>
              <a:ext cx="771" cy="400"/>
            </a:xfrm>
            <a:custGeom>
              <a:avLst/>
              <a:gdLst>
                <a:gd name="T0" fmla="*/ 761 w 771"/>
                <a:gd name="T1" fmla="*/ 0 h 400"/>
                <a:gd name="T2" fmla="*/ 657 w 771"/>
                <a:gd name="T3" fmla="*/ 9 h 400"/>
                <a:gd name="T4" fmla="*/ 697 w 771"/>
                <a:gd name="T5" fmla="*/ 43 h 400"/>
                <a:gd name="T6" fmla="*/ 557 w 771"/>
                <a:gd name="T7" fmla="*/ 212 h 400"/>
                <a:gd name="T8" fmla="*/ 419 w 771"/>
                <a:gd name="T9" fmla="*/ 105 h 400"/>
                <a:gd name="T10" fmla="*/ 286 w 771"/>
                <a:gd name="T11" fmla="*/ 278 h 400"/>
                <a:gd name="T12" fmla="*/ 152 w 771"/>
                <a:gd name="T13" fmla="*/ 190 h 400"/>
                <a:gd name="T14" fmla="*/ 0 w 771"/>
                <a:gd name="T15" fmla="*/ 369 h 400"/>
                <a:gd name="T16" fmla="*/ 36 w 771"/>
                <a:gd name="T17" fmla="*/ 400 h 400"/>
                <a:gd name="T18" fmla="*/ 162 w 771"/>
                <a:gd name="T19" fmla="*/ 252 h 400"/>
                <a:gd name="T20" fmla="*/ 298 w 771"/>
                <a:gd name="T21" fmla="*/ 343 h 400"/>
                <a:gd name="T22" fmla="*/ 428 w 771"/>
                <a:gd name="T23" fmla="*/ 171 h 400"/>
                <a:gd name="T24" fmla="*/ 564 w 771"/>
                <a:gd name="T25" fmla="*/ 278 h 400"/>
                <a:gd name="T26" fmla="*/ 733 w 771"/>
                <a:gd name="T27" fmla="*/ 71 h 400"/>
                <a:gd name="T28" fmla="*/ 771 w 771"/>
                <a:gd name="T29" fmla="*/ 105 h 400"/>
                <a:gd name="T30" fmla="*/ 761 w 771"/>
                <a:gd name="T3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71" h="400">
                  <a:moveTo>
                    <a:pt x="761" y="0"/>
                  </a:moveTo>
                  <a:lnTo>
                    <a:pt x="657" y="9"/>
                  </a:lnTo>
                  <a:lnTo>
                    <a:pt x="697" y="43"/>
                  </a:lnTo>
                  <a:lnTo>
                    <a:pt x="557" y="212"/>
                  </a:lnTo>
                  <a:lnTo>
                    <a:pt x="419" y="105"/>
                  </a:lnTo>
                  <a:lnTo>
                    <a:pt x="286" y="278"/>
                  </a:lnTo>
                  <a:lnTo>
                    <a:pt x="152" y="190"/>
                  </a:lnTo>
                  <a:lnTo>
                    <a:pt x="0" y="369"/>
                  </a:lnTo>
                  <a:lnTo>
                    <a:pt x="36" y="400"/>
                  </a:lnTo>
                  <a:lnTo>
                    <a:pt x="162" y="252"/>
                  </a:lnTo>
                  <a:lnTo>
                    <a:pt x="298" y="343"/>
                  </a:lnTo>
                  <a:lnTo>
                    <a:pt x="428" y="171"/>
                  </a:lnTo>
                  <a:lnTo>
                    <a:pt x="564" y="278"/>
                  </a:lnTo>
                  <a:lnTo>
                    <a:pt x="733" y="71"/>
                  </a:lnTo>
                  <a:lnTo>
                    <a:pt x="771" y="105"/>
                  </a:lnTo>
                  <a:lnTo>
                    <a:pt x="76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prstClr val="black"/>
                </a:solidFill>
                <a:latin typeface="Calibri" panose="020F0502020204030204"/>
              </a:endParaRPr>
            </a:p>
          </p:txBody>
        </p:sp>
      </p:grpSp>
      <p:sp>
        <p:nvSpPr>
          <p:cNvPr id="124" name="Freeform 53"/>
          <p:cNvSpPr>
            <a:spLocks noEditPoints="1"/>
          </p:cNvSpPr>
          <p:nvPr/>
        </p:nvSpPr>
        <p:spPr bwMode="auto">
          <a:xfrm>
            <a:off x="2979738" y="4653930"/>
            <a:ext cx="419100" cy="404813"/>
          </a:xfrm>
          <a:custGeom>
            <a:avLst/>
            <a:gdLst>
              <a:gd name="T0" fmla="*/ 166 w 449"/>
              <a:gd name="T1" fmla="*/ 362 h 449"/>
              <a:gd name="T2" fmla="*/ 211 w 449"/>
              <a:gd name="T3" fmla="*/ 317 h 449"/>
              <a:gd name="T4" fmla="*/ 237 w 449"/>
              <a:gd name="T5" fmla="*/ 407 h 449"/>
              <a:gd name="T6" fmla="*/ 302 w 449"/>
              <a:gd name="T7" fmla="*/ 313 h 449"/>
              <a:gd name="T8" fmla="*/ 294 w 449"/>
              <a:gd name="T9" fmla="*/ 393 h 449"/>
              <a:gd name="T10" fmla="*/ 395 w 449"/>
              <a:gd name="T11" fmla="*/ 289 h 449"/>
              <a:gd name="T12" fmla="*/ 294 w 449"/>
              <a:gd name="T13" fmla="*/ 393 h 449"/>
              <a:gd name="T14" fmla="*/ 95 w 449"/>
              <a:gd name="T15" fmla="*/ 353 h 449"/>
              <a:gd name="T16" fmla="*/ 121 w 449"/>
              <a:gd name="T17" fmla="*/ 309 h 449"/>
              <a:gd name="T18" fmla="*/ 237 w 449"/>
              <a:gd name="T19" fmla="*/ 293 h 449"/>
              <a:gd name="T20" fmla="*/ 311 w 449"/>
              <a:gd name="T21" fmla="*/ 191 h 449"/>
              <a:gd name="T22" fmla="*/ 307 w 449"/>
              <a:gd name="T23" fmla="*/ 287 h 449"/>
              <a:gd name="T24" fmla="*/ 211 w 449"/>
              <a:gd name="T25" fmla="*/ 293 h 449"/>
              <a:gd name="T26" fmla="*/ 137 w 449"/>
              <a:gd name="T27" fmla="*/ 226 h 449"/>
              <a:gd name="T28" fmla="*/ 211 w 449"/>
              <a:gd name="T29" fmla="*/ 196 h 449"/>
              <a:gd name="T30" fmla="*/ 333 w 449"/>
              <a:gd name="T31" fmla="*/ 282 h 449"/>
              <a:gd name="T32" fmla="*/ 335 w 449"/>
              <a:gd name="T33" fmla="*/ 188 h 449"/>
              <a:gd name="T34" fmla="*/ 407 w 449"/>
              <a:gd name="T35" fmla="*/ 224 h 449"/>
              <a:gd name="T36" fmla="*/ 116 w 449"/>
              <a:gd name="T37" fmla="*/ 281 h 449"/>
              <a:gd name="T38" fmla="*/ 41 w 449"/>
              <a:gd name="T39" fmla="*/ 224 h 449"/>
              <a:gd name="T40" fmla="*/ 114 w 449"/>
              <a:gd name="T41" fmla="*/ 188 h 449"/>
              <a:gd name="T42" fmla="*/ 116 w 449"/>
              <a:gd name="T43" fmla="*/ 281 h 449"/>
              <a:gd name="T44" fmla="*/ 59 w 449"/>
              <a:gd name="T45" fmla="*/ 146 h 449"/>
              <a:gd name="T46" fmla="*/ 158 w 449"/>
              <a:gd name="T47" fmla="*/ 55 h 449"/>
              <a:gd name="T48" fmla="*/ 331 w 449"/>
              <a:gd name="T49" fmla="*/ 164 h 449"/>
              <a:gd name="T50" fmla="*/ 390 w 449"/>
              <a:gd name="T51" fmla="*/ 147 h 449"/>
              <a:gd name="T52" fmla="*/ 211 w 449"/>
              <a:gd name="T53" fmla="*/ 171 h 449"/>
              <a:gd name="T54" fmla="*/ 210 w 449"/>
              <a:gd name="T55" fmla="*/ 43 h 449"/>
              <a:gd name="T56" fmla="*/ 211 w 449"/>
              <a:gd name="T57" fmla="*/ 171 h 449"/>
              <a:gd name="T58" fmla="*/ 237 w 449"/>
              <a:gd name="T59" fmla="*/ 43 h 449"/>
              <a:gd name="T60" fmla="*/ 308 w 449"/>
              <a:gd name="T61" fmla="*/ 167 h 449"/>
              <a:gd name="T62" fmla="*/ 225 w 449"/>
              <a:gd name="T63" fmla="*/ 0 h 449"/>
              <a:gd name="T64" fmla="*/ 225 w 449"/>
              <a:gd name="T65" fmla="*/ 449 h 449"/>
              <a:gd name="T66" fmla="*/ 225 w 449"/>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9" h="449">
                <a:moveTo>
                  <a:pt x="211" y="407"/>
                </a:moveTo>
                <a:cubicBezTo>
                  <a:pt x="192" y="407"/>
                  <a:pt x="176" y="387"/>
                  <a:pt x="166" y="362"/>
                </a:cubicBezTo>
                <a:cubicBezTo>
                  <a:pt x="158" y="347"/>
                  <a:pt x="151" y="331"/>
                  <a:pt x="147" y="313"/>
                </a:cubicBezTo>
                <a:cubicBezTo>
                  <a:pt x="168" y="315"/>
                  <a:pt x="189" y="317"/>
                  <a:pt x="211" y="317"/>
                </a:cubicBezTo>
                <a:cubicBezTo>
                  <a:pt x="211" y="407"/>
                  <a:pt x="211" y="407"/>
                  <a:pt x="211" y="407"/>
                </a:cubicBezTo>
                <a:moveTo>
                  <a:pt x="237" y="407"/>
                </a:moveTo>
                <a:cubicBezTo>
                  <a:pt x="237" y="317"/>
                  <a:pt x="237" y="317"/>
                  <a:pt x="237" y="317"/>
                </a:cubicBezTo>
                <a:cubicBezTo>
                  <a:pt x="259" y="317"/>
                  <a:pt x="280" y="315"/>
                  <a:pt x="302" y="313"/>
                </a:cubicBezTo>
                <a:cubicBezTo>
                  <a:pt x="293" y="344"/>
                  <a:pt x="273" y="407"/>
                  <a:pt x="237" y="407"/>
                </a:cubicBezTo>
                <a:moveTo>
                  <a:pt x="294" y="393"/>
                </a:moveTo>
                <a:cubicBezTo>
                  <a:pt x="311" y="370"/>
                  <a:pt x="320" y="343"/>
                  <a:pt x="328" y="310"/>
                </a:cubicBezTo>
                <a:cubicBezTo>
                  <a:pt x="354" y="304"/>
                  <a:pt x="377" y="297"/>
                  <a:pt x="395" y="289"/>
                </a:cubicBezTo>
                <a:cubicBezTo>
                  <a:pt x="386" y="313"/>
                  <a:pt x="373" y="335"/>
                  <a:pt x="354" y="353"/>
                </a:cubicBezTo>
                <a:cubicBezTo>
                  <a:pt x="337" y="371"/>
                  <a:pt x="315" y="384"/>
                  <a:pt x="294" y="393"/>
                </a:cubicBezTo>
                <a:moveTo>
                  <a:pt x="154" y="393"/>
                </a:moveTo>
                <a:cubicBezTo>
                  <a:pt x="133" y="384"/>
                  <a:pt x="112" y="371"/>
                  <a:pt x="95" y="353"/>
                </a:cubicBezTo>
                <a:cubicBezTo>
                  <a:pt x="75" y="335"/>
                  <a:pt x="62" y="312"/>
                  <a:pt x="52" y="286"/>
                </a:cubicBezTo>
                <a:cubicBezTo>
                  <a:pt x="68" y="295"/>
                  <a:pt x="93" y="303"/>
                  <a:pt x="121" y="309"/>
                </a:cubicBezTo>
                <a:cubicBezTo>
                  <a:pt x="128" y="342"/>
                  <a:pt x="138" y="371"/>
                  <a:pt x="154" y="393"/>
                </a:cubicBezTo>
                <a:moveTo>
                  <a:pt x="237" y="293"/>
                </a:moveTo>
                <a:cubicBezTo>
                  <a:pt x="237" y="196"/>
                  <a:pt x="237" y="196"/>
                  <a:pt x="237" y="196"/>
                </a:cubicBezTo>
                <a:cubicBezTo>
                  <a:pt x="263" y="195"/>
                  <a:pt x="287" y="193"/>
                  <a:pt x="311" y="191"/>
                </a:cubicBezTo>
                <a:cubicBezTo>
                  <a:pt x="311" y="203"/>
                  <a:pt x="311" y="214"/>
                  <a:pt x="311" y="226"/>
                </a:cubicBezTo>
                <a:cubicBezTo>
                  <a:pt x="311" y="247"/>
                  <a:pt x="311" y="268"/>
                  <a:pt x="307" y="287"/>
                </a:cubicBezTo>
                <a:cubicBezTo>
                  <a:pt x="284" y="290"/>
                  <a:pt x="261" y="292"/>
                  <a:pt x="237" y="293"/>
                </a:cubicBezTo>
                <a:moveTo>
                  <a:pt x="211" y="293"/>
                </a:moveTo>
                <a:cubicBezTo>
                  <a:pt x="187" y="292"/>
                  <a:pt x="165" y="290"/>
                  <a:pt x="141" y="286"/>
                </a:cubicBezTo>
                <a:cubicBezTo>
                  <a:pt x="138" y="268"/>
                  <a:pt x="137" y="246"/>
                  <a:pt x="137" y="226"/>
                </a:cubicBezTo>
                <a:cubicBezTo>
                  <a:pt x="137" y="214"/>
                  <a:pt x="138" y="203"/>
                  <a:pt x="138" y="191"/>
                </a:cubicBezTo>
                <a:cubicBezTo>
                  <a:pt x="161" y="193"/>
                  <a:pt x="186" y="195"/>
                  <a:pt x="211" y="196"/>
                </a:cubicBezTo>
                <a:cubicBezTo>
                  <a:pt x="211" y="293"/>
                  <a:pt x="211" y="293"/>
                  <a:pt x="211" y="293"/>
                </a:cubicBezTo>
                <a:moveTo>
                  <a:pt x="333" y="282"/>
                </a:moveTo>
                <a:cubicBezTo>
                  <a:pt x="335" y="265"/>
                  <a:pt x="336" y="245"/>
                  <a:pt x="336" y="226"/>
                </a:cubicBezTo>
                <a:cubicBezTo>
                  <a:pt x="336" y="212"/>
                  <a:pt x="336" y="201"/>
                  <a:pt x="335" y="188"/>
                </a:cubicBezTo>
                <a:cubicBezTo>
                  <a:pt x="363" y="185"/>
                  <a:pt x="386" y="177"/>
                  <a:pt x="399" y="171"/>
                </a:cubicBezTo>
                <a:cubicBezTo>
                  <a:pt x="405" y="188"/>
                  <a:pt x="407" y="207"/>
                  <a:pt x="407" y="224"/>
                </a:cubicBezTo>
                <a:cubicBezTo>
                  <a:pt x="407" y="254"/>
                  <a:pt x="405" y="270"/>
                  <a:pt x="333" y="282"/>
                </a:cubicBezTo>
                <a:moveTo>
                  <a:pt x="116" y="281"/>
                </a:moveTo>
                <a:cubicBezTo>
                  <a:pt x="75" y="274"/>
                  <a:pt x="52" y="260"/>
                  <a:pt x="43" y="250"/>
                </a:cubicBezTo>
                <a:cubicBezTo>
                  <a:pt x="41" y="242"/>
                  <a:pt x="41" y="233"/>
                  <a:pt x="41" y="224"/>
                </a:cubicBezTo>
                <a:cubicBezTo>
                  <a:pt x="41" y="206"/>
                  <a:pt x="44" y="187"/>
                  <a:pt x="49" y="171"/>
                </a:cubicBezTo>
                <a:cubicBezTo>
                  <a:pt x="64" y="177"/>
                  <a:pt x="82" y="182"/>
                  <a:pt x="114" y="188"/>
                </a:cubicBezTo>
                <a:cubicBezTo>
                  <a:pt x="113" y="201"/>
                  <a:pt x="112" y="212"/>
                  <a:pt x="112" y="226"/>
                </a:cubicBezTo>
                <a:cubicBezTo>
                  <a:pt x="112" y="245"/>
                  <a:pt x="113" y="264"/>
                  <a:pt x="116" y="281"/>
                </a:cubicBezTo>
                <a:moveTo>
                  <a:pt x="117" y="164"/>
                </a:moveTo>
                <a:cubicBezTo>
                  <a:pt x="76" y="153"/>
                  <a:pt x="65" y="152"/>
                  <a:pt x="59" y="146"/>
                </a:cubicBezTo>
                <a:cubicBezTo>
                  <a:pt x="68" y="128"/>
                  <a:pt x="79" y="110"/>
                  <a:pt x="95" y="96"/>
                </a:cubicBezTo>
                <a:cubicBezTo>
                  <a:pt x="114" y="76"/>
                  <a:pt x="135" y="66"/>
                  <a:pt x="158" y="55"/>
                </a:cubicBezTo>
                <a:cubicBezTo>
                  <a:pt x="138" y="83"/>
                  <a:pt x="124" y="119"/>
                  <a:pt x="117" y="164"/>
                </a:cubicBezTo>
                <a:moveTo>
                  <a:pt x="331" y="164"/>
                </a:moveTo>
                <a:cubicBezTo>
                  <a:pt x="324" y="119"/>
                  <a:pt x="311" y="81"/>
                  <a:pt x="291" y="54"/>
                </a:cubicBezTo>
                <a:cubicBezTo>
                  <a:pt x="333" y="69"/>
                  <a:pt x="370" y="104"/>
                  <a:pt x="390" y="147"/>
                </a:cubicBezTo>
                <a:cubicBezTo>
                  <a:pt x="384" y="151"/>
                  <a:pt x="369" y="157"/>
                  <a:pt x="331" y="164"/>
                </a:cubicBezTo>
                <a:moveTo>
                  <a:pt x="211" y="171"/>
                </a:moveTo>
                <a:cubicBezTo>
                  <a:pt x="187" y="171"/>
                  <a:pt x="164" y="169"/>
                  <a:pt x="141" y="167"/>
                </a:cubicBezTo>
                <a:cubicBezTo>
                  <a:pt x="152" y="104"/>
                  <a:pt x="178" y="55"/>
                  <a:pt x="210" y="43"/>
                </a:cubicBezTo>
                <a:cubicBezTo>
                  <a:pt x="210" y="43"/>
                  <a:pt x="211" y="43"/>
                  <a:pt x="211" y="43"/>
                </a:cubicBezTo>
                <a:cubicBezTo>
                  <a:pt x="211" y="171"/>
                  <a:pt x="211" y="171"/>
                  <a:pt x="211" y="171"/>
                </a:cubicBezTo>
                <a:moveTo>
                  <a:pt x="237" y="171"/>
                </a:moveTo>
                <a:cubicBezTo>
                  <a:pt x="237" y="43"/>
                  <a:pt x="237" y="43"/>
                  <a:pt x="237" y="43"/>
                </a:cubicBezTo>
                <a:cubicBezTo>
                  <a:pt x="242" y="43"/>
                  <a:pt x="249" y="48"/>
                  <a:pt x="255" y="52"/>
                </a:cubicBezTo>
                <a:cubicBezTo>
                  <a:pt x="279" y="74"/>
                  <a:pt x="299" y="117"/>
                  <a:pt x="308" y="167"/>
                </a:cubicBezTo>
                <a:cubicBezTo>
                  <a:pt x="284" y="169"/>
                  <a:pt x="261" y="171"/>
                  <a:pt x="237" y="171"/>
                </a:cubicBezTo>
                <a:moveTo>
                  <a:pt x="225" y="0"/>
                </a:moveTo>
                <a:cubicBezTo>
                  <a:pt x="100" y="0"/>
                  <a:pt x="0" y="100"/>
                  <a:pt x="0" y="224"/>
                </a:cubicBezTo>
                <a:cubicBezTo>
                  <a:pt x="0" y="349"/>
                  <a:pt x="100" y="449"/>
                  <a:pt x="225" y="449"/>
                </a:cubicBezTo>
                <a:cubicBezTo>
                  <a:pt x="350" y="449"/>
                  <a:pt x="449" y="349"/>
                  <a:pt x="449" y="224"/>
                </a:cubicBezTo>
                <a:cubicBezTo>
                  <a:pt x="449" y="100"/>
                  <a:pt x="350" y="0"/>
                  <a:pt x="225" y="0"/>
                </a:cubicBezTo>
              </a:path>
            </a:pathLst>
          </a:custGeom>
          <a:solidFill>
            <a:schemeClr val="tx1">
              <a:lumMod val="50000"/>
              <a:lumOff val="50000"/>
              <a:alpha val="40000"/>
            </a:schemeClr>
          </a:solidFill>
          <a:ln>
            <a:noFill/>
          </a:ln>
        </p:spPr>
        <p:txBody>
          <a:bodyPr/>
          <a:lstStyle/>
          <a:p>
            <a:pPr eaLnBrk="1" fontAlgn="auto" hangingPunct="1">
              <a:spcBef>
                <a:spcPts val="0"/>
              </a:spcBef>
              <a:spcAft>
                <a:spcPts val="0"/>
              </a:spcAft>
              <a:defRPr/>
            </a:pPr>
            <a:endParaRPr lang="zh-CN" altLang="en-US">
              <a:solidFill>
                <a:prstClr val="black"/>
              </a:solidFill>
              <a:latin typeface="Calibri" panose="020F0502020204030204"/>
            </a:endParaRPr>
          </a:p>
        </p:txBody>
      </p:sp>
      <p:grpSp>
        <p:nvGrpSpPr>
          <p:cNvPr id="125" name="Group 46"/>
          <p:cNvGrpSpPr>
            <a:grpSpLocks noChangeAspect="1"/>
          </p:cNvGrpSpPr>
          <p:nvPr/>
        </p:nvGrpSpPr>
        <p:grpSpPr bwMode="auto">
          <a:xfrm>
            <a:off x="8327454" y="1988624"/>
            <a:ext cx="528690" cy="317847"/>
            <a:chOff x="3098" y="1701"/>
            <a:chExt cx="1486" cy="920"/>
          </a:xfrm>
          <a:solidFill>
            <a:schemeClr val="tx1">
              <a:lumMod val="50000"/>
              <a:lumOff val="50000"/>
              <a:alpha val="40000"/>
            </a:schemeClr>
          </a:solidFill>
        </p:grpSpPr>
        <p:sp>
          <p:nvSpPr>
            <p:cNvPr id="126" name="Freeform 47"/>
            <p:cNvSpPr/>
            <p:nvPr/>
          </p:nvSpPr>
          <p:spPr bwMode="auto">
            <a:xfrm>
              <a:off x="3468" y="1701"/>
              <a:ext cx="746" cy="920"/>
            </a:xfrm>
            <a:custGeom>
              <a:avLst/>
              <a:gdLst>
                <a:gd name="T0" fmla="*/ 157 w 314"/>
                <a:gd name="T1" fmla="*/ 0 h 386"/>
                <a:gd name="T2" fmla="*/ 68 w 314"/>
                <a:gd name="T3" fmla="*/ 89 h 386"/>
                <a:gd name="T4" fmla="*/ 127 w 314"/>
                <a:gd name="T5" fmla="*/ 172 h 386"/>
                <a:gd name="T6" fmla="*/ 103 w 314"/>
                <a:gd name="T7" fmla="*/ 172 h 386"/>
                <a:gd name="T8" fmla="*/ 16 w 314"/>
                <a:gd name="T9" fmla="*/ 320 h 386"/>
                <a:gd name="T10" fmla="*/ 28 w 314"/>
                <a:gd name="T11" fmla="*/ 386 h 386"/>
                <a:gd name="T12" fmla="*/ 132 w 314"/>
                <a:gd name="T13" fmla="*/ 386 h 386"/>
                <a:gd name="T14" fmla="*/ 154 w 314"/>
                <a:gd name="T15" fmla="*/ 203 h 386"/>
                <a:gd name="T16" fmla="*/ 132 w 314"/>
                <a:gd name="T17" fmla="*/ 180 h 386"/>
                <a:gd name="T18" fmla="*/ 182 w 314"/>
                <a:gd name="T19" fmla="*/ 180 h 386"/>
                <a:gd name="T20" fmla="*/ 160 w 314"/>
                <a:gd name="T21" fmla="*/ 203 h 386"/>
                <a:gd name="T22" fmla="*/ 182 w 314"/>
                <a:gd name="T23" fmla="*/ 386 h 386"/>
                <a:gd name="T24" fmla="*/ 286 w 314"/>
                <a:gd name="T25" fmla="*/ 386 h 386"/>
                <a:gd name="T26" fmla="*/ 298 w 314"/>
                <a:gd name="T27" fmla="*/ 320 h 386"/>
                <a:gd name="T28" fmla="*/ 211 w 314"/>
                <a:gd name="T29" fmla="*/ 172 h 386"/>
                <a:gd name="T30" fmla="*/ 187 w 314"/>
                <a:gd name="T31" fmla="*/ 172 h 386"/>
                <a:gd name="T32" fmla="*/ 246 w 314"/>
                <a:gd name="T33" fmla="*/ 89 h 386"/>
                <a:gd name="T34" fmla="*/ 157 w 314"/>
                <a:gd name="T35" fmla="*/ 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4" h="386">
                  <a:moveTo>
                    <a:pt x="157" y="0"/>
                  </a:moveTo>
                  <a:cubicBezTo>
                    <a:pt x="108" y="0"/>
                    <a:pt x="68" y="40"/>
                    <a:pt x="68" y="89"/>
                  </a:cubicBezTo>
                  <a:cubicBezTo>
                    <a:pt x="68" y="127"/>
                    <a:pt x="93" y="160"/>
                    <a:pt x="127" y="172"/>
                  </a:cubicBezTo>
                  <a:cubicBezTo>
                    <a:pt x="103" y="172"/>
                    <a:pt x="103" y="172"/>
                    <a:pt x="103" y="172"/>
                  </a:cubicBezTo>
                  <a:cubicBezTo>
                    <a:pt x="55" y="172"/>
                    <a:pt x="26" y="291"/>
                    <a:pt x="16" y="320"/>
                  </a:cubicBezTo>
                  <a:cubicBezTo>
                    <a:pt x="0" y="363"/>
                    <a:pt x="28" y="386"/>
                    <a:pt x="28" y="386"/>
                  </a:cubicBezTo>
                  <a:cubicBezTo>
                    <a:pt x="132" y="386"/>
                    <a:pt x="132" y="386"/>
                    <a:pt x="132" y="386"/>
                  </a:cubicBezTo>
                  <a:cubicBezTo>
                    <a:pt x="154" y="203"/>
                    <a:pt x="154" y="203"/>
                    <a:pt x="154" y="203"/>
                  </a:cubicBezTo>
                  <a:cubicBezTo>
                    <a:pt x="132" y="180"/>
                    <a:pt x="132" y="180"/>
                    <a:pt x="132" y="180"/>
                  </a:cubicBezTo>
                  <a:cubicBezTo>
                    <a:pt x="182" y="180"/>
                    <a:pt x="182" y="180"/>
                    <a:pt x="182" y="180"/>
                  </a:cubicBezTo>
                  <a:cubicBezTo>
                    <a:pt x="160" y="203"/>
                    <a:pt x="160" y="203"/>
                    <a:pt x="160" y="203"/>
                  </a:cubicBezTo>
                  <a:cubicBezTo>
                    <a:pt x="182" y="386"/>
                    <a:pt x="182" y="386"/>
                    <a:pt x="182" y="386"/>
                  </a:cubicBezTo>
                  <a:cubicBezTo>
                    <a:pt x="286" y="386"/>
                    <a:pt x="286" y="386"/>
                    <a:pt x="286" y="386"/>
                  </a:cubicBezTo>
                  <a:cubicBezTo>
                    <a:pt x="286" y="386"/>
                    <a:pt x="314" y="363"/>
                    <a:pt x="298" y="320"/>
                  </a:cubicBezTo>
                  <a:cubicBezTo>
                    <a:pt x="288" y="291"/>
                    <a:pt x="259" y="172"/>
                    <a:pt x="211" y="172"/>
                  </a:cubicBezTo>
                  <a:cubicBezTo>
                    <a:pt x="187" y="172"/>
                    <a:pt x="187" y="172"/>
                    <a:pt x="187" y="172"/>
                  </a:cubicBezTo>
                  <a:cubicBezTo>
                    <a:pt x="221" y="160"/>
                    <a:pt x="246" y="127"/>
                    <a:pt x="246" y="89"/>
                  </a:cubicBezTo>
                  <a:cubicBezTo>
                    <a:pt x="246" y="40"/>
                    <a:pt x="206" y="0"/>
                    <a:pt x="15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prstClr val="black"/>
                </a:solidFill>
                <a:latin typeface="Calibri" panose="020F0502020204030204"/>
              </a:endParaRPr>
            </a:p>
          </p:txBody>
        </p:sp>
        <p:sp>
          <p:nvSpPr>
            <p:cNvPr id="127" name="Freeform 48"/>
            <p:cNvSpPr/>
            <p:nvPr/>
          </p:nvSpPr>
          <p:spPr bwMode="auto">
            <a:xfrm>
              <a:off x="3098" y="1871"/>
              <a:ext cx="475" cy="750"/>
            </a:xfrm>
            <a:custGeom>
              <a:avLst/>
              <a:gdLst>
                <a:gd name="T0" fmla="*/ 128 w 200"/>
                <a:gd name="T1" fmla="*/ 0 h 315"/>
                <a:gd name="T2" fmla="*/ 55 w 200"/>
                <a:gd name="T3" fmla="*/ 73 h 315"/>
                <a:gd name="T4" fmla="*/ 103 w 200"/>
                <a:gd name="T5" fmla="*/ 141 h 315"/>
                <a:gd name="T6" fmla="*/ 84 w 200"/>
                <a:gd name="T7" fmla="*/ 141 h 315"/>
                <a:gd name="T8" fmla="*/ 13 w 200"/>
                <a:gd name="T9" fmla="*/ 261 h 315"/>
                <a:gd name="T10" fmla="*/ 23 w 200"/>
                <a:gd name="T11" fmla="*/ 315 h 315"/>
                <a:gd name="T12" fmla="*/ 108 w 200"/>
                <a:gd name="T13" fmla="*/ 315 h 315"/>
                <a:gd name="T14" fmla="*/ 126 w 200"/>
                <a:gd name="T15" fmla="*/ 166 h 315"/>
                <a:gd name="T16" fmla="*/ 107 w 200"/>
                <a:gd name="T17" fmla="*/ 147 h 315"/>
                <a:gd name="T18" fmla="*/ 149 w 200"/>
                <a:gd name="T19" fmla="*/ 147 h 315"/>
                <a:gd name="T20" fmla="*/ 130 w 200"/>
                <a:gd name="T21" fmla="*/ 166 h 315"/>
                <a:gd name="T22" fmla="*/ 148 w 200"/>
                <a:gd name="T23" fmla="*/ 315 h 315"/>
                <a:gd name="T24" fmla="*/ 168 w 200"/>
                <a:gd name="T25" fmla="*/ 315 h 315"/>
                <a:gd name="T26" fmla="*/ 161 w 200"/>
                <a:gd name="T27" fmla="*/ 245 h 315"/>
                <a:gd name="T28" fmla="*/ 166 w 200"/>
                <a:gd name="T29" fmla="*/ 228 h 315"/>
                <a:gd name="T30" fmla="*/ 194 w 200"/>
                <a:gd name="T31" fmla="*/ 152 h 315"/>
                <a:gd name="T32" fmla="*/ 172 w 200"/>
                <a:gd name="T33" fmla="*/ 141 h 315"/>
                <a:gd name="T34" fmla="*/ 152 w 200"/>
                <a:gd name="T35" fmla="*/ 141 h 315"/>
                <a:gd name="T36" fmla="*/ 200 w 200"/>
                <a:gd name="T37" fmla="*/ 73 h 315"/>
                <a:gd name="T38" fmla="*/ 128 w 200"/>
                <a:gd name="T39"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315">
                  <a:moveTo>
                    <a:pt x="128" y="0"/>
                  </a:moveTo>
                  <a:cubicBezTo>
                    <a:pt x="88" y="0"/>
                    <a:pt x="55" y="33"/>
                    <a:pt x="55" y="73"/>
                  </a:cubicBezTo>
                  <a:cubicBezTo>
                    <a:pt x="55" y="104"/>
                    <a:pt x="76" y="131"/>
                    <a:pt x="103" y="141"/>
                  </a:cubicBezTo>
                  <a:cubicBezTo>
                    <a:pt x="84" y="141"/>
                    <a:pt x="84" y="141"/>
                    <a:pt x="84" y="141"/>
                  </a:cubicBezTo>
                  <a:cubicBezTo>
                    <a:pt x="45" y="141"/>
                    <a:pt x="21" y="238"/>
                    <a:pt x="13" y="261"/>
                  </a:cubicBezTo>
                  <a:cubicBezTo>
                    <a:pt x="0" y="296"/>
                    <a:pt x="23" y="315"/>
                    <a:pt x="23" y="315"/>
                  </a:cubicBezTo>
                  <a:cubicBezTo>
                    <a:pt x="108" y="315"/>
                    <a:pt x="108" y="315"/>
                    <a:pt x="108" y="315"/>
                  </a:cubicBezTo>
                  <a:cubicBezTo>
                    <a:pt x="126" y="166"/>
                    <a:pt x="126" y="166"/>
                    <a:pt x="126" y="166"/>
                  </a:cubicBezTo>
                  <a:cubicBezTo>
                    <a:pt x="107" y="147"/>
                    <a:pt x="107" y="147"/>
                    <a:pt x="107" y="147"/>
                  </a:cubicBezTo>
                  <a:cubicBezTo>
                    <a:pt x="149" y="147"/>
                    <a:pt x="149" y="147"/>
                    <a:pt x="149" y="147"/>
                  </a:cubicBezTo>
                  <a:cubicBezTo>
                    <a:pt x="130" y="166"/>
                    <a:pt x="130" y="166"/>
                    <a:pt x="130" y="166"/>
                  </a:cubicBezTo>
                  <a:cubicBezTo>
                    <a:pt x="148" y="315"/>
                    <a:pt x="148" y="315"/>
                    <a:pt x="148" y="315"/>
                  </a:cubicBezTo>
                  <a:cubicBezTo>
                    <a:pt x="168" y="315"/>
                    <a:pt x="168" y="315"/>
                    <a:pt x="168" y="315"/>
                  </a:cubicBezTo>
                  <a:cubicBezTo>
                    <a:pt x="160" y="303"/>
                    <a:pt x="149" y="279"/>
                    <a:pt x="161" y="245"/>
                  </a:cubicBezTo>
                  <a:cubicBezTo>
                    <a:pt x="162" y="241"/>
                    <a:pt x="164" y="235"/>
                    <a:pt x="166" y="228"/>
                  </a:cubicBezTo>
                  <a:cubicBezTo>
                    <a:pt x="173" y="207"/>
                    <a:pt x="182" y="178"/>
                    <a:pt x="194" y="152"/>
                  </a:cubicBezTo>
                  <a:cubicBezTo>
                    <a:pt x="188" y="145"/>
                    <a:pt x="180" y="141"/>
                    <a:pt x="172" y="141"/>
                  </a:cubicBezTo>
                  <a:cubicBezTo>
                    <a:pt x="152" y="141"/>
                    <a:pt x="152" y="141"/>
                    <a:pt x="152" y="141"/>
                  </a:cubicBezTo>
                  <a:cubicBezTo>
                    <a:pt x="180" y="131"/>
                    <a:pt x="200" y="104"/>
                    <a:pt x="200" y="73"/>
                  </a:cubicBezTo>
                  <a:cubicBezTo>
                    <a:pt x="200" y="33"/>
                    <a:pt x="168" y="0"/>
                    <a:pt x="12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prstClr val="black"/>
                </a:solidFill>
                <a:latin typeface="Calibri" panose="020F0502020204030204"/>
              </a:endParaRPr>
            </a:p>
          </p:txBody>
        </p:sp>
        <p:sp>
          <p:nvSpPr>
            <p:cNvPr id="128" name="Freeform 49"/>
            <p:cNvSpPr/>
            <p:nvPr/>
          </p:nvSpPr>
          <p:spPr bwMode="auto">
            <a:xfrm>
              <a:off x="4110" y="1871"/>
              <a:ext cx="474" cy="750"/>
            </a:xfrm>
            <a:custGeom>
              <a:avLst/>
              <a:gdLst>
                <a:gd name="T0" fmla="*/ 72 w 200"/>
                <a:gd name="T1" fmla="*/ 0 h 315"/>
                <a:gd name="T2" fmla="*/ 0 w 200"/>
                <a:gd name="T3" fmla="*/ 73 h 315"/>
                <a:gd name="T4" fmla="*/ 48 w 200"/>
                <a:gd name="T5" fmla="*/ 141 h 315"/>
                <a:gd name="T6" fmla="*/ 28 w 200"/>
                <a:gd name="T7" fmla="*/ 141 h 315"/>
                <a:gd name="T8" fmla="*/ 6 w 200"/>
                <a:gd name="T9" fmla="*/ 152 h 315"/>
                <a:gd name="T10" fmla="*/ 34 w 200"/>
                <a:gd name="T11" fmla="*/ 228 h 315"/>
                <a:gd name="T12" fmla="*/ 39 w 200"/>
                <a:gd name="T13" fmla="*/ 245 h 315"/>
                <a:gd name="T14" fmla="*/ 32 w 200"/>
                <a:gd name="T15" fmla="*/ 315 h 315"/>
                <a:gd name="T16" fmla="*/ 52 w 200"/>
                <a:gd name="T17" fmla="*/ 315 h 315"/>
                <a:gd name="T18" fmla="*/ 70 w 200"/>
                <a:gd name="T19" fmla="*/ 166 h 315"/>
                <a:gd name="T20" fmla="*/ 52 w 200"/>
                <a:gd name="T21" fmla="*/ 147 h 315"/>
                <a:gd name="T22" fmla="*/ 93 w 200"/>
                <a:gd name="T23" fmla="*/ 147 h 315"/>
                <a:gd name="T24" fmla="*/ 74 w 200"/>
                <a:gd name="T25" fmla="*/ 166 h 315"/>
                <a:gd name="T26" fmla="*/ 92 w 200"/>
                <a:gd name="T27" fmla="*/ 315 h 315"/>
                <a:gd name="T28" fmla="*/ 178 w 200"/>
                <a:gd name="T29" fmla="*/ 315 h 315"/>
                <a:gd name="T30" fmla="*/ 187 w 200"/>
                <a:gd name="T31" fmla="*/ 261 h 315"/>
                <a:gd name="T32" fmla="*/ 116 w 200"/>
                <a:gd name="T33" fmla="*/ 141 h 315"/>
                <a:gd name="T34" fmla="*/ 97 w 200"/>
                <a:gd name="T35" fmla="*/ 141 h 315"/>
                <a:gd name="T36" fmla="*/ 145 w 200"/>
                <a:gd name="T37" fmla="*/ 73 h 315"/>
                <a:gd name="T38" fmla="*/ 72 w 200"/>
                <a:gd name="T39"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315">
                  <a:moveTo>
                    <a:pt x="72" y="0"/>
                  </a:moveTo>
                  <a:cubicBezTo>
                    <a:pt x="32" y="0"/>
                    <a:pt x="0" y="33"/>
                    <a:pt x="0" y="73"/>
                  </a:cubicBezTo>
                  <a:cubicBezTo>
                    <a:pt x="0" y="104"/>
                    <a:pt x="20" y="131"/>
                    <a:pt x="48" y="141"/>
                  </a:cubicBezTo>
                  <a:cubicBezTo>
                    <a:pt x="28" y="141"/>
                    <a:pt x="28" y="141"/>
                    <a:pt x="28" y="141"/>
                  </a:cubicBezTo>
                  <a:cubicBezTo>
                    <a:pt x="20" y="141"/>
                    <a:pt x="13" y="145"/>
                    <a:pt x="6" y="152"/>
                  </a:cubicBezTo>
                  <a:cubicBezTo>
                    <a:pt x="18" y="178"/>
                    <a:pt x="27" y="207"/>
                    <a:pt x="34" y="228"/>
                  </a:cubicBezTo>
                  <a:cubicBezTo>
                    <a:pt x="36" y="235"/>
                    <a:pt x="38" y="241"/>
                    <a:pt x="39" y="245"/>
                  </a:cubicBezTo>
                  <a:cubicBezTo>
                    <a:pt x="52" y="279"/>
                    <a:pt x="40" y="303"/>
                    <a:pt x="32" y="315"/>
                  </a:cubicBezTo>
                  <a:cubicBezTo>
                    <a:pt x="52" y="315"/>
                    <a:pt x="52" y="315"/>
                    <a:pt x="52" y="315"/>
                  </a:cubicBezTo>
                  <a:cubicBezTo>
                    <a:pt x="70" y="166"/>
                    <a:pt x="70" y="166"/>
                    <a:pt x="70" y="166"/>
                  </a:cubicBezTo>
                  <a:cubicBezTo>
                    <a:pt x="52" y="147"/>
                    <a:pt x="52" y="147"/>
                    <a:pt x="52" y="147"/>
                  </a:cubicBezTo>
                  <a:cubicBezTo>
                    <a:pt x="93" y="147"/>
                    <a:pt x="93" y="147"/>
                    <a:pt x="93" y="147"/>
                  </a:cubicBezTo>
                  <a:cubicBezTo>
                    <a:pt x="74" y="166"/>
                    <a:pt x="74" y="166"/>
                    <a:pt x="74" y="166"/>
                  </a:cubicBezTo>
                  <a:cubicBezTo>
                    <a:pt x="92" y="315"/>
                    <a:pt x="92" y="315"/>
                    <a:pt x="92" y="315"/>
                  </a:cubicBezTo>
                  <a:cubicBezTo>
                    <a:pt x="178" y="315"/>
                    <a:pt x="178" y="315"/>
                    <a:pt x="178" y="315"/>
                  </a:cubicBezTo>
                  <a:cubicBezTo>
                    <a:pt x="178" y="315"/>
                    <a:pt x="200" y="296"/>
                    <a:pt x="187" y="261"/>
                  </a:cubicBezTo>
                  <a:cubicBezTo>
                    <a:pt x="179" y="238"/>
                    <a:pt x="156" y="141"/>
                    <a:pt x="116" y="141"/>
                  </a:cubicBezTo>
                  <a:cubicBezTo>
                    <a:pt x="97" y="141"/>
                    <a:pt x="97" y="141"/>
                    <a:pt x="97" y="141"/>
                  </a:cubicBezTo>
                  <a:cubicBezTo>
                    <a:pt x="125" y="131"/>
                    <a:pt x="145" y="104"/>
                    <a:pt x="145" y="73"/>
                  </a:cubicBezTo>
                  <a:cubicBezTo>
                    <a:pt x="145" y="33"/>
                    <a:pt x="112" y="0"/>
                    <a:pt x="7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prstClr val="black"/>
                </a:solidFill>
                <a:latin typeface="Calibri" panose="020F0502020204030204"/>
              </a:endParaRPr>
            </a:p>
          </p:txBody>
        </p:sp>
      </p:grpSp>
      <p:sp>
        <p:nvSpPr>
          <p:cNvPr id="129" name="Freeform 57"/>
          <p:cNvSpPr>
            <a:spLocks noEditPoints="1"/>
          </p:cNvSpPr>
          <p:nvPr/>
        </p:nvSpPr>
        <p:spPr bwMode="auto">
          <a:xfrm>
            <a:off x="7626350" y="4797946"/>
            <a:ext cx="369888" cy="358775"/>
          </a:xfrm>
          <a:custGeom>
            <a:avLst/>
            <a:gdLst>
              <a:gd name="T0" fmla="*/ 145 w 437"/>
              <a:gd name="T1" fmla="*/ 119 h 437"/>
              <a:gd name="T2" fmla="*/ 126 w 437"/>
              <a:gd name="T3" fmla="*/ 159 h 437"/>
              <a:gd name="T4" fmla="*/ 197 w 437"/>
              <a:gd name="T5" fmla="*/ 237 h 437"/>
              <a:gd name="T6" fmla="*/ 214 w 437"/>
              <a:gd name="T7" fmla="*/ 245 h 437"/>
              <a:gd name="T8" fmla="*/ 276 w 437"/>
              <a:gd name="T9" fmla="*/ 245 h 437"/>
              <a:gd name="T10" fmla="*/ 276 w 437"/>
              <a:gd name="T11" fmla="*/ 196 h 437"/>
              <a:gd name="T12" fmla="*/ 225 w 437"/>
              <a:gd name="T13" fmla="*/ 196 h 437"/>
              <a:gd name="T14" fmla="*/ 161 w 437"/>
              <a:gd name="T15" fmla="*/ 126 h 437"/>
              <a:gd name="T16" fmla="*/ 145 w 437"/>
              <a:gd name="T17" fmla="*/ 119 h 437"/>
              <a:gd name="T18" fmla="*/ 219 w 437"/>
              <a:gd name="T19" fmla="*/ 388 h 437"/>
              <a:gd name="T20" fmla="*/ 48 w 437"/>
              <a:gd name="T21" fmla="*/ 218 h 437"/>
              <a:gd name="T22" fmla="*/ 219 w 437"/>
              <a:gd name="T23" fmla="*/ 48 h 437"/>
              <a:gd name="T24" fmla="*/ 388 w 437"/>
              <a:gd name="T25" fmla="*/ 218 h 437"/>
              <a:gd name="T26" fmla="*/ 219 w 437"/>
              <a:gd name="T27" fmla="*/ 388 h 437"/>
              <a:gd name="T28" fmla="*/ 219 w 437"/>
              <a:gd name="T29" fmla="*/ 0 h 437"/>
              <a:gd name="T30" fmla="*/ 0 w 437"/>
              <a:gd name="T31" fmla="*/ 218 h 437"/>
              <a:gd name="T32" fmla="*/ 219 w 437"/>
              <a:gd name="T33" fmla="*/ 437 h 437"/>
              <a:gd name="T34" fmla="*/ 437 w 437"/>
              <a:gd name="T35" fmla="*/ 218 h 437"/>
              <a:gd name="T36" fmla="*/ 219 w 437"/>
              <a:gd name="T37" fmla="*/ 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7" h="437">
                <a:moveTo>
                  <a:pt x="145" y="119"/>
                </a:moveTo>
                <a:cubicBezTo>
                  <a:pt x="127" y="119"/>
                  <a:pt x="110" y="142"/>
                  <a:pt x="126" y="159"/>
                </a:cubicBezTo>
                <a:cubicBezTo>
                  <a:pt x="197" y="237"/>
                  <a:pt x="197" y="237"/>
                  <a:pt x="197" y="237"/>
                </a:cubicBezTo>
                <a:cubicBezTo>
                  <a:pt x="201" y="242"/>
                  <a:pt x="207" y="245"/>
                  <a:pt x="214" y="245"/>
                </a:cubicBezTo>
                <a:cubicBezTo>
                  <a:pt x="276" y="245"/>
                  <a:pt x="276" y="245"/>
                  <a:pt x="276" y="245"/>
                </a:cubicBezTo>
                <a:cubicBezTo>
                  <a:pt x="306" y="245"/>
                  <a:pt x="309" y="196"/>
                  <a:pt x="276" y="196"/>
                </a:cubicBezTo>
                <a:cubicBezTo>
                  <a:pt x="225" y="196"/>
                  <a:pt x="225" y="196"/>
                  <a:pt x="225" y="196"/>
                </a:cubicBezTo>
                <a:cubicBezTo>
                  <a:pt x="161" y="126"/>
                  <a:pt x="161" y="126"/>
                  <a:pt x="161" y="126"/>
                </a:cubicBezTo>
                <a:cubicBezTo>
                  <a:pt x="156" y="121"/>
                  <a:pt x="151" y="119"/>
                  <a:pt x="145" y="119"/>
                </a:cubicBezTo>
                <a:moveTo>
                  <a:pt x="219" y="388"/>
                </a:moveTo>
                <a:cubicBezTo>
                  <a:pt x="124" y="388"/>
                  <a:pt x="48" y="312"/>
                  <a:pt x="48" y="218"/>
                </a:cubicBezTo>
                <a:cubicBezTo>
                  <a:pt x="48" y="124"/>
                  <a:pt x="124" y="48"/>
                  <a:pt x="219" y="48"/>
                </a:cubicBezTo>
                <a:cubicBezTo>
                  <a:pt x="313" y="48"/>
                  <a:pt x="388" y="124"/>
                  <a:pt x="388" y="218"/>
                </a:cubicBezTo>
                <a:cubicBezTo>
                  <a:pt x="388" y="312"/>
                  <a:pt x="313" y="388"/>
                  <a:pt x="219" y="388"/>
                </a:cubicBezTo>
                <a:moveTo>
                  <a:pt x="219" y="0"/>
                </a:moveTo>
                <a:cubicBezTo>
                  <a:pt x="98" y="0"/>
                  <a:pt x="0" y="97"/>
                  <a:pt x="0" y="218"/>
                </a:cubicBezTo>
                <a:cubicBezTo>
                  <a:pt x="0" y="339"/>
                  <a:pt x="98" y="437"/>
                  <a:pt x="219" y="437"/>
                </a:cubicBezTo>
                <a:cubicBezTo>
                  <a:pt x="339" y="437"/>
                  <a:pt x="437" y="339"/>
                  <a:pt x="437" y="218"/>
                </a:cubicBezTo>
                <a:cubicBezTo>
                  <a:pt x="437" y="97"/>
                  <a:pt x="339" y="0"/>
                  <a:pt x="219" y="0"/>
                </a:cubicBezTo>
              </a:path>
            </a:pathLst>
          </a:custGeom>
          <a:solidFill>
            <a:schemeClr val="tx1">
              <a:lumMod val="50000"/>
              <a:lumOff val="50000"/>
              <a:alpha val="40000"/>
            </a:schemeClr>
          </a:solidFill>
          <a:ln>
            <a:noFill/>
          </a:ln>
        </p:spPr>
        <p:txBody>
          <a:bodyPr/>
          <a:lstStyle/>
          <a:p>
            <a:pPr eaLnBrk="1" fontAlgn="auto" hangingPunct="1">
              <a:spcBef>
                <a:spcPts val="0"/>
              </a:spcBef>
              <a:spcAft>
                <a:spcPts val="0"/>
              </a:spcAft>
              <a:defRPr/>
            </a:pPr>
            <a:endParaRPr lang="zh-CN" altLang="en-US" dirty="0">
              <a:solidFill>
                <a:prstClr val="black"/>
              </a:solidFill>
              <a:latin typeface="Calibri" panose="020F0502020204030204"/>
            </a:endParaRPr>
          </a:p>
        </p:txBody>
      </p:sp>
      <p:grpSp>
        <p:nvGrpSpPr>
          <p:cNvPr id="130" name="组合 129"/>
          <p:cNvGrpSpPr/>
          <p:nvPr/>
        </p:nvGrpSpPr>
        <p:grpSpPr bwMode="auto">
          <a:xfrm>
            <a:off x="4177822" y="3932533"/>
            <a:ext cx="1030287" cy="783670"/>
            <a:chOff x="4576408" y="1204274"/>
            <a:chExt cx="1000117" cy="784140"/>
          </a:xfrm>
        </p:grpSpPr>
        <p:sp>
          <p:nvSpPr>
            <p:cNvPr id="131" name="文本框 53"/>
            <p:cNvSpPr txBox="1">
              <a:spLocks noChangeArrowheads="1"/>
            </p:cNvSpPr>
            <p:nvPr/>
          </p:nvSpPr>
          <p:spPr bwMode="auto">
            <a:xfrm>
              <a:off x="4576408" y="1204274"/>
              <a:ext cx="100011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4000" dirty="0">
                  <a:solidFill>
                    <a:srgbClr val="01ACBE"/>
                  </a:solidFill>
                  <a:latin typeface="Impact" panose="020B0806030902050204" pitchFamily="34" charset="0"/>
                </a:rPr>
                <a:t>01</a:t>
              </a:r>
              <a:endParaRPr lang="zh-CN" altLang="en-US" sz="4000" dirty="0">
                <a:solidFill>
                  <a:srgbClr val="01ACBE"/>
                </a:solidFill>
                <a:latin typeface="Impact" panose="020B0806030902050204" pitchFamily="34" charset="0"/>
              </a:endParaRPr>
            </a:p>
          </p:txBody>
        </p:sp>
        <p:sp>
          <p:nvSpPr>
            <p:cNvPr id="132" name="文本框 54"/>
            <p:cNvSpPr txBox="1">
              <a:spLocks noChangeArrowheads="1"/>
            </p:cNvSpPr>
            <p:nvPr/>
          </p:nvSpPr>
          <p:spPr bwMode="auto">
            <a:xfrm>
              <a:off x="4706261" y="1711415"/>
              <a:ext cx="7404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200" dirty="0">
                  <a:solidFill>
                    <a:srgbClr val="7F7F7F"/>
                  </a:solidFill>
                  <a:latin typeface="LiHei Pro"/>
                  <a:ea typeface="LiHei Pro"/>
                  <a:cs typeface="LiHei Pro"/>
                </a:rPr>
                <a:t>OPTION</a:t>
              </a:r>
              <a:endParaRPr lang="zh-CN" altLang="en-US" sz="1200" dirty="0">
                <a:solidFill>
                  <a:srgbClr val="7F7F7F"/>
                </a:solidFill>
                <a:latin typeface="LiHei Pro"/>
                <a:ea typeface="LiHei Pro"/>
                <a:cs typeface="LiHei Pro"/>
              </a:endParaRPr>
            </a:p>
          </p:txBody>
        </p:sp>
      </p:grpSp>
      <p:grpSp>
        <p:nvGrpSpPr>
          <p:cNvPr id="136" name="组合 135"/>
          <p:cNvGrpSpPr/>
          <p:nvPr/>
        </p:nvGrpSpPr>
        <p:grpSpPr bwMode="auto">
          <a:xfrm>
            <a:off x="7543733" y="2981073"/>
            <a:ext cx="1030288" cy="766763"/>
            <a:chOff x="4123036" y="1197871"/>
            <a:chExt cx="1000117" cy="767223"/>
          </a:xfrm>
        </p:grpSpPr>
        <p:sp>
          <p:nvSpPr>
            <p:cNvPr id="137" name="文本框 59"/>
            <p:cNvSpPr txBox="1">
              <a:spLocks noChangeArrowheads="1"/>
            </p:cNvSpPr>
            <p:nvPr/>
          </p:nvSpPr>
          <p:spPr bwMode="auto">
            <a:xfrm>
              <a:off x="4123036" y="1197871"/>
              <a:ext cx="100011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4000" dirty="0">
                  <a:solidFill>
                    <a:srgbClr val="E87071"/>
                  </a:solidFill>
                  <a:latin typeface="Impact" panose="020B0806030902050204" pitchFamily="34" charset="0"/>
                </a:rPr>
                <a:t>04</a:t>
              </a:r>
              <a:endParaRPr lang="zh-CN" altLang="en-US" sz="4000" dirty="0">
                <a:solidFill>
                  <a:srgbClr val="E87071"/>
                </a:solidFill>
                <a:latin typeface="Impact" panose="020B0806030902050204" pitchFamily="34" charset="0"/>
              </a:endParaRPr>
            </a:p>
          </p:txBody>
        </p:sp>
        <p:sp>
          <p:nvSpPr>
            <p:cNvPr id="138" name="文本框 60"/>
            <p:cNvSpPr txBox="1">
              <a:spLocks noChangeArrowheads="1"/>
            </p:cNvSpPr>
            <p:nvPr/>
          </p:nvSpPr>
          <p:spPr bwMode="auto">
            <a:xfrm>
              <a:off x="4266701" y="1688095"/>
              <a:ext cx="7404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200">
                  <a:solidFill>
                    <a:srgbClr val="7F7F7F"/>
                  </a:solidFill>
                  <a:latin typeface="LiHei Pro"/>
                  <a:ea typeface="LiHei Pro"/>
                  <a:cs typeface="LiHei Pro"/>
                </a:rPr>
                <a:t>OPTION</a:t>
              </a:r>
              <a:endParaRPr lang="zh-CN" altLang="en-US" sz="1200">
                <a:solidFill>
                  <a:srgbClr val="7F7F7F"/>
                </a:solidFill>
                <a:latin typeface="LiHei Pro"/>
                <a:ea typeface="LiHei Pro"/>
                <a:cs typeface="LiHei Pro"/>
              </a:endParaRPr>
            </a:p>
          </p:txBody>
        </p:sp>
      </p:grpSp>
      <p:grpSp>
        <p:nvGrpSpPr>
          <p:cNvPr id="139" name="组合 138"/>
          <p:cNvGrpSpPr/>
          <p:nvPr/>
        </p:nvGrpSpPr>
        <p:grpSpPr bwMode="auto">
          <a:xfrm>
            <a:off x="6269038" y="3870325"/>
            <a:ext cx="1030287" cy="824633"/>
            <a:chOff x="4123036" y="1197871"/>
            <a:chExt cx="1000117" cy="825128"/>
          </a:xfrm>
        </p:grpSpPr>
        <p:sp>
          <p:nvSpPr>
            <p:cNvPr id="140" name="文本框 62"/>
            <p:cNvSpPr txBox="1">
              <a:spLocks noChangeArrowheads="1"/>
            </p:cNvSpPr>
            <p:nvPr/>
          </p:nvSpPr>
          <p:spPr bwMode="auto">
            <a:xfrm>
              <a:off x="4123036" y="1197871"/>
              <a:ext cx="100011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4000" dirty="0">
                  <a:solidFill>
                    <a:srgbClr val="663A77"/>
                  </a:solidFill>
                  <a:latin typeface="Impact" panose="020B0806030902050204" pitchFamily="34" charset="0"/>
                </a:rPr>
                <a:t>03</a:t>
              </a:r>
              <a:endParaRPr lang="zh-CN" altLang="en-US" sz="4000" dirty="0">
                <a:solidFill>
                  <a:srgbClr val="663A77"/>
                </a:solidFill>
                <a:latin typeface="Impact" panose="020B0806030902050204" pitchFamily="34" charset="0"/>
              </a:endParaRPr>
            </a:p>
          </p:txBody>
        </p:sp>
        <p:sp>
          <p:nvSpPr>
            <p:cNvPr id="141" name="文本框 63"/>
            <p:cNvSpPr txBox="1">
              <a:spLocks noChangeArrowheads="1"/>
            </p:cNvSpPr>
            <p:nvPr/>
          </p:nvSpPr>
          <p:spPr bwMode="auto">
            <a:xfrm>
              <a:off x="4275150" y="1746000"/>
              <a:ext cx="7404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200" dirty="0">
                  <a:solidFill>
                    <a:srgbClr val="7F7F7F"/>
                  </a:solidFill>
                  <a:latin typeface="LiHei Pro"/>
                  <a:ea typeface="LiHei Pro"/>
                  <a:cs typeface="LiHei Pro"/>
                </a:rPr>
                <a:t>OPTION</a:t>
              </a:r>
              <a:endParaRPr lang="zh-CN" altLang="en-US" sz="1200" dirty="0">
                <a:solidFill>
                  <a:srgbClr val="7F7F7F"/>
                </a:solidFill>
                <a:latin typeface="LiHei Pro"/>
                <a:ea typeface="LiHei Pro"/>
                <a:cs typeface="LiHei Pro"/>
              </a:endParaRPr>
            </a:p>
          </p:txBody>
        </p:sp>
      </p:grpSp>
      <p:sp>
        <p:nvSpPr>
          <p:cNvPr id="142" name="文本框 3"/>
          <p:cNvSpPr txBox="1">
            <a:spLocks noChangeArrowheads="1"/>
          </p:cNvSpPr>
          <p:nvPr/>
        </p:nvSpPr>
        <p:spPr bwMode="auto">
          <a:xfrm>
            <a:off x="271479" y="352590"/>
            <a:ext cx="652693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4000" b="1" dirty="0">
                <a:solidFill>
                  <a:schemeClr val="bg1"/>
                </a:solidFill>
                <a:latin typeface="微软雅黑" panose="020B0503020204020204" pitchFamily="34" charset="-122"/>
                <a:ea typeface="微软雅黑" panose="020B0503020204020204" pitchFamily="34" charset="-122"/>
              </a:rPr>
              <a:t>2 </a:t>
            </a:r>
            <a:r>
              <a:rPr lang="zh-CN" altLang="en-US" sz="4000" b="1" dirty="0">
                <a:solidFill>
                  <a:schemeClr val="bg1"/>
                </a:solidFill>
                <a:latin typeface="微软雅黑" panose="020B0503020204020204" pitchFamily="34" charset="-122"/>
                <a:ea typeface="微软雅黑" panose="020B0503020204020204" pitchFamily="34" charset="-122"/>
              </a:rPr>
              <a:t>初贷办理流程及申贷材料</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sp>
        <p:nvSpPr>
          <p:cNvPr id="145" name="直接连接符 15"/>
          <p:cNvSpPr>
            <a:spLocks noChangeShapeType="1"/>
          </p:cNvSpPr>
          <p:nvPr/>
        </p:nvSpPr>
        <p:spPr bwMode="auto">
          <a:xfrm flipV="1">
            <a:off x="342106" y="1117601"/>
            <a:ext cx="10301287" cy="7937"/>
          </a:xfrm>
          <a:prstGeom prst="line">
            <a:avLst/>
          </a:prstGeom>
          <a:noFill/>
          <a:ln w="38100">
            <a:solidFill>
              <a:schemeClr val="bg1"/>
            </a:solidFill>
            <a:round/>
          </a:ln>
          <a:extLst>
            <a:ext uri="{909E8E84-426E-40DD-AFC4-6F175D3DCCD1}">
              <a14:hiddenFill xmlns:a14="http://schemas.microsoft.com/office/drawing/2010/main">
                <a:noFill/>
              </a14:hiddenFill>
            </a:ext>
          </a:extLst>
        </p:spPr>
        <p:txBody>
          <a:bodyPr/>
          <a:lstStyle/>
          <a:p>
            <a:endParaRPr lang="zh-CN" alt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nvGrpSpPr>
          <p:cNvPr id="66" name="组合 65"/>
          <p:cNvGrpSpPr/>
          <p:nvPr/>
        </p:nvGrpSpPr>
        <p:grpSpPr bwMode="auto">
          <a:xfrm>
            <a:off x="5298933" y="2604888"/>
            <a:ext cx="1030287" cy="911852"/>
            <a:chOff x="4323448" y="1011529"/>
            <a:chExt cx="1000117" cy="912399"/>
          </a:xfrm>
        </p:grpSpPr>
        <p:sp>
          <p:nvSpPr>
            <p:cNvPr id="70" name="文本框 53"/>
            <p:cNvSpPr txBox="1">
              <a:spLocks noChangeArrowheads="1"/>
            </p:cNvSpPr>
            <p:nvPr/>
          </p:nvSpPr>
          <p:spPr bwMode="auto">
            <a:xfrm>
              <a:off x="4323448" y="1011529"/>
              <a:ext cx="100011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4000" dirty="0" smtClean="0">
                  <a:solidFill>
                    <a:srgbClr val="FFB850"/>
                  </a:solidFill>
                  <a:latin typeface="Impact" panose="020B0806030902050204" pitchFamily="34" charset="0"/>
                </a:rPr>
                <a:t>02</a:t>
              </a:r>
              <a:endParaRPr lang="zh-CN" altLang="en-US" sz="4000" dirty="0">
                <a:solidFill>
                  <a:srgbClr val="FFB850"/>
                </a:solidFill>
                <a:latin typeface="Impact" panose="020B0806030902050204" pitchFamily="34" charset="0"/>
              </a:endParaRPr>
            </a:p>
          </p:txBody>
        </p:sp>
        <p:sp>
          <p:nvSpPr>
            <p:cNvPr id="71" name="文本框 54"/>
            <p:cNvSpPr txBox="1">
              <a:spLocks noChangeArrowheads="1"/>
            </p:cNvSpPr>
            <p:nvPr/>
          </p:nvSpPr>
          <p:spPr bwMode="auto">
            <a:xfrm>
              <a:off x="4453298" y="1646929"/>
              <a:ext cx="7404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200" dirty="0">
                  <a:solidFill>
                    <a:srgbClr val="7F7F7F"/>
                  </a:solidFill>
                  <a:latin typeface="LiHei Pro"/>
                  <a:ea typeface="LiHei Pro"/>
                  <a:cs typeface="LiHei Pro"/>
                </a:rPr>
                <a:t>OPTION</a:t>
              </a:r>
              <a:endParaRPr lang="zh-CN" altLang="en-US" sz="1200" dirty="0">
                <a:solidFill>
                  <a:srgbClr val="7F7F7F"/>
                </a:solidFill>
                <a:latin typeface="LiHei Pro"/>
                <a:ea typeface="LiHei Pro"/>
                <a:cs typeface="LiHei Pro"/>
              </a:endParaRPr>
            </a:p>
          </p:txBody>
        </p:sp>
      </p:gr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decel="32000" fill="hold" nodeType="afterEffect">
                                  <p:stCondLst>
                                    <p:cond delay="0"/>
                                  </p:stCondLst>
                                  <p:childTnLst>
                                    <p:animMotion origin="layout" path="M -1.04167E-6 -4.44444E-6 L -0.59375 -4.44444E-6 " pathEditMode="relative" rAng="0" ptsTypes="AA">
                                      <p:cBhvr>
                                        <p:cTn id="6" dur="500" fill="hold"/>
                                        <p:tgtEl>
                                          <p:spTgt spid="91"/>
                                        </p:tgtEl>
                                        <p:attrNameLst>
                                          <p:attrName>ppt_x</p:attrName>
                                          <p:attrName>ppt_y</p:attrName>
                                        </p:attrNameLst>
                                      </p:cBhvr>
                                      <p:rCtr x="-29688" y="0"/>
                                    </p:animMotion>
                                  </p:childTnLst>
                                </p:cTn>
                              </p:par>
                              <p:par>
                                <p:cTn id="7" presetID="2" presetClass="exit" presetSubtype="6" fill="hold" nodeType="withEffect">
                                  <p:stCondLst>
                                    <p:cond delay="500"/>
                                  </p:stCondLst>
                                  <p:childTnLst>
                                    <p:anim calcmode="lin" valueType="num">
                                      <p:cBhvr additive="base">
                                        <p:cTn id="8" dur="500"/>
                                        <p:tgtEl>
                                          <p:spTgt spid="91"/>
                                        </p:tgtEl>
                                        <p:attrNameLst>
                                          <p:attrName>ppt_x</p:attrName>
                                        </p:attrNameLst>
                                      </p:cBhvr>
                                      <p:tavLst>
                                        <p:tav tm="0">
                                          <p:val>
                                            <p:strVal val="ppt_x"/>
                                          </p:val>
                                        </p:tav>
                                        <p:tav tm="100000">
                                          <p:val>
                                            <p:strVal val="1+ppt_w/2"/>
                                          </p:val>
                                        </p:tav>
                                      </p:tavLst>
                                    </p:anim>
                                    <p:anim calcmode="lin" valueType="num">
                                      <p:cBhvr additive="base">
                                        <p:cTn id="9" dur="500"/>
                                        <p:tgtEl>
                                          <p:spTgt spid="91"/>
                                        </p:tgtEl>
                                        <p:attrNameLst>
                                          <p:attrName>ppt_y</p:attrName>
                                        </p:attrNameLst>
                                      </p:cBhvr>
                                      <p:tavLst>
                                        <p:tav tm="0">
                                          <p:val>
                                            <p:strVal val="ppt_y"/>
                                          </p:val>
                                        </p:tav>
                                        <p:tav tm="100000">
                                          <p:val>
                                            <p:strVal val="1+ppt_h/2"/>
                                          </p:val>
                                        </p:tav>
                                      </p:tavLst>
                                    </p:anim>
                                    <p:set>
                                      <p:cBhvr>
                                        <p:cTn id="10" dur="1" fill="hold">
                                          <p:stCondLst>
                                            <p:cond delay="499"/>
                                          </p:stCondLst>
                                        </p:cTn>
                                        <p:tgtEl>
                                          <p:spTgt spid="91"/>
                                        </p:tgtEl>
                                        <p:attrNameLst>
                                          <p:attrName>style.visibility</p:attrName>
                                        </p:attrNameLst>
                                      </p:cBhvr>
                                      <p:to>
                                        <p:strVal val="hidden"/>
                                      </p:to>
                                    </p:se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67"/>
                                        </p:tgtEl>
                                        <p:attrNameLst>
                                          <p:attrName>style.visibility</p:attrName>
                                        </p:attrNameLst>
                                      </p:cBhvr>
                                      <p:to>
                                        <p:strVal val="visible"/>
                                      </p:to>
                                    </p:set>
                                    <p:anim calcmode="lin" valueType="num">
                                      <p:cBhvr>
                                        <p:cTn id="14" dur="500" fill="hold"/>
                                        <p:tgtEl>
                                          <p:spTgt spid="67"/>
                                        </p:tgtEl>
                                        <p:attrNameLst>
                                          <p:attrName>ppt_w</p:attrName>
                                        </p:attrNameLst>
                                      </p:cBhvr>
                                      <p:tavLst>
                                        <p:tav tm="0">
                                          <p:val>
                                            <p:fltVal val="0"/>
                                          </p:val>
                                        </p:tav>
                                        <p:tav tm="100000">
                                          <p:val>
                                            <p:strVal val="#ppt_w"/>
                                          </p:val>
                                        </p:tav>
                                      </p:tavLst>
                                    </p:anim>
                                    <p:anim calcmode="lin" valueType="num">
                                      <p:cBhvr>
                                        <p:cTn id="15" dur="500" fill="hold"/>
                                        <p:tgtEl>
                                          <p:spTgt spid="67"/>
                                        </p:tgtEl>
                                        <p:attrNameLst>
                                          <p:attrName>ppt_h</p:attrName>
                                        </p:attrNameLst>
                                      </p:cBhvr>
                                      <p:tavLst>
                                        <p:tav tm="0">
                                          <p:val>
                                            <p:fltVal val="0"/>
                                          </p:val>
                                        </p:tav>
                                        <p:tav tm="100000">
                                          <p:val>
                                            <p:strVal val="#ppt_h"/>
                                          </p:val>
                                        </p:tav>
                                      </p:tavLst>
                                    </p:anim>
                                    <p:animEffect transition="in" filter="fade">
                                      <p:cBhvr>
                                        <p:cTn id="16" dur="500"/>
                                        <p:tgtEl>
                                          <p:spTgt spid="67"/>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74"/>
                                        </p:tgtEl>
                                        <p:attrNameLst>
                                          <p:attrName>style.visibility</p:attrName>
                                        </p:attrNameLst>
                                      </p:cBhvr>
                                      <p:to>
                                        <p:strVal val="visible"/>
                                      </p:to>
                                    </p:set>
                                    <p:anim calcmode="lin" valueType="num">
                                      <p:cBhvr>
                                        <p:cTn id="20" dur="500" fill="hold"/>
                                        <p:tgtEl>
                                          <p:spTgt spid="74"/>
                                        </p:tgtEl>
                                        <p:attrNameLst>
                                          <p:attrName>ppt_w</p:attrName>
                                        </p:attrNameLst>
                                      </p:cBhvr>
                                      <p:tavLst>
                                        <p:tav tm="0">
                                          <p:val>
                                            <p:fltVal val="0"/>
                                          </p:val>
                                        </p:tav>
                                        <p:tav tm="100000">
                                          <p:val>
                                            <p:strVal val="#ppt_w"/>
                                          </p:val>
                                        </p:tav>
                                      </p:tavLst>
                                    </p:anim>
                                    <p:anim calcmode="lin" valueType="num">
                                      <p:cBhvr>
                                        <p:cTn id="21" dur="500" fill="hold"/>
                                        <p:tgtEl>
                                          <p:spTgt spid="74"/>
                                        </p:tgtEl>
                                        <p:attrNameLst>
                                          <p:attrName>ppt_h</p:attrName>
                                        </p:attrNameLst>
                                      </p:cBhvr>
                                      <p:tavLst>
                                        <p:tav tm="0">
                                          <p:val>
                                            <p:fltVal val="0"/>
                                          </p:val>
                                        </p:tav>
                                        <p:tav tm="100000">
                                          <p:val>
                                            <p:strVal val="#ppt_h"/>
                                          </p:val>
                                        </p:tav>
                                      </p:tavLst>
                                    </p:anim>
                                    <p:animEffect transition="in" filter="fade">
                                      <p:cBhvr>
                                        <p:cTn id="22" dur="500"/>
                                        <p:tgtEl>
                                          <p:spTgt spid="74"/>
                                        </p:tgtEl>
                                      </p:cBhvr>
                                    </p:animEffect>
                                  </p:childTnLst>
                                </p:cTn>
                              </p:par>
                            </p:childTnLst>
                          </p:cTn>
                        </p:par>
                        <p:par>
                          <p:cTn id="23" fill="hold">
                            <p:stCondLst>
                              <p:cond delay="1500"/>
                            </p:stCondLst>
                            <p:childTnLst>
                              <p:par>
                                <p:cTn id="24" presetID="53" presetClass="entr" presetSubtype="16" fill="hold" nodeType="afterEffect">
                                  <p:stCondLst>
                                    <p:cond delay="0"/>
                                  </p:stCondLst>
                                  <p:childTnLst>
                                    <p:set>
                                      <p:cBhvr>
                                        <p:cTn id="25" dur="1" fill="hold">
                                          <p:stCondLst>
                                            <p:cond delay="0"/>
                                          </p:stCondLst>
                                        </p:cTn>
                                        <p:tgtEl>
                                          <p:spTgt spid="90"/>
                                        </p:tgtEl>
                                        <p:attrNameLst>
                                          <p:attrName>style.visibility</p:attrName>
                                        </p:attrNameLst>
                                      </p:cBhvr>
                                      <p:to>
                                        <p:strVal val="visible"/>
                                      </p:to>
                                    </p:set>
                                    <p:anim calcmode="lin" valueType="num">
                                      <p:cBhvr>
                                        <p:cTn id="26" dur="500" fill="hold"/>
                                        <p:tgtEl>
                                          <p:spTgt spid="90"/>
                                        </p:tgtEl>
                                        <p:attrNameLst>
                                          <p:attrName>ppt_w</p:attrName>
                                        </p:attrNameLst>
                                      </p:cBhvr>
                                      <p:tavLst>
                                        <p:tav tm="0">
                                          <p:val>
                                            <p:fltVal val="0"/>
                                          </p:val>
                                        </p:tav>
                                        <p:tav tm="100000">
                                          <p:val>
                                            <p:strVal val="#ppt_w"/>
                                          </p:val>
                                        </p:tav>
                                      </p:tavLst>
                                    </p:anim>
                                    <p:anim calcmode="lin" valueType="num">
                                      <p:cBhvr>
                                        <p:cTn id="27" dur="500" fill="hold"/>
                                        <p:tgtEl>
                                          <p:spTgt spid="90"/>
                                        </p:tgtEl>
                                        <p:attrNameLst>
                                          <p:attrName>ppt_h</p:attrName>
                                        </p:attrNameLst>
                                      </p:cBhvr>
                                      <p:tavLst>
                                        <p:tav tm="0">
                                          <p:val>
                                            <p:fltVal val="0"/>
                                          </p:val>
                                        </p:tav>
                                        <p:tav tm="100000">
                                          <p:val>
                                            <p:strVal val="#ppt_h"/>
                                          </p:val>
                                        </p:tav>
                                      </p:tavLst>
                                    </p:anim>
                                    <p:animEffect transition="in" filter="fade">
                                      <p:cBhvr>
                                        <p:cTn id="28" dur="500"/>
                                        <p:tgtEl>
                                          <p:spTgt spid="90"/>
                                        </p:tgtEl>
                                      </p:cBhvr>
                                    </p:animEffect>
                                  </p:childTnLst>
                                </p:cTn>
                              </p:par>
                            </p:childTnLst>
                          </p:cTn>
                        </p:par>
                        <p:par>
                          <p:cTn id="29" fill="hold">
                            <p:stCondLst>
                              <p:cond delay="2000"/>
                            </p:stCondLst>
                            <p:childTnLst>
                              <p:par>
                                <p:cTn id="30" presetID="53" presetClass="entr" presetSubtype="16" fill="hold" nodeType="afterEffect">
                                  <p:stCondLst>
                                    <p:cond delay="0"/>
                                  </p:stCondLst>
                                  <p:childTnLst>
                                    <p:set>
                                      <p:cBhvr>
                                        <p:cTn id="31" dur="1" fill="hold">
                                          <p:stCondLst>
                                            <p:cond delay="0"/>
                                          </p:stCondLst>
                                        </p:cTn>
                                        <p:tgtEl>
                                          <p:spTgt spid="95"/>
                                        </p:tgtEl>
                                        <p:attrNameLst>
                                          <p:attrName>style.visibility</p:attrName>
                                        </p:attrNameLst>
                                      </p:cBhvr>
                                      <p:to>
                                        <p:strVal val="visible"/>
                                      </p:to>
                                    </p:set>
                                    <p:anim calcmode="lin" valueType="num">
                                      <p:cBhvr>
                                        <p:cTn id="32" dur="500" fill="hold"/>
                                        <p:tgtEl>
                                          <p:spTgt spid="95"/>
                                        </p:tgtEl>
                                        <p:attrNameLst>
                                          <p:attrName>ppt_w</p:attrName>
                                        </p:attrNameLst>
                                      </p:cBhvr>
                                      <p:tavLst>
                                        <p:tav tm="0">
                                          <p:val>
                                            <p:fltVal val="0"/>
                                          </p:val>
                                        </p:tav>
                                        <p:tav tm="100000">
                                          <p:val>
                                            <p:strVal val="#ppt_w"/>
                                          </p:val>
                                        </p:tav>
                                      </p:tavLst>
                                    </p:anim>
                                    <p:anim calcmode="lin" valueType="num">
                                      <p:cBhvr>
                                        <p:cTn id="33" dur="500" fill="hold"/>
                                        <p:tgtEl>
                                          <p:spTgt spid="95"/>
                                        </p:tgtEl>
                                        <p:attrNameLst>
                                          <p:attrName>ppt_h</p:attrName>
                                        </p:attrNameLst>
                                      </p:cBhvr>
                                      <p:tavLst>
                                        <p:tav tm="0">
                                          <p:val>
                                            <p:fltVal val="0"/>
                                          </p:val>
                                        </p:tav>
                                        <p:tav tm="100000">
                                          <p:val>
                                            <p:strVal val="#ppt_h"/>
                                          </p:val>
                                        </p:tav>
                                      </p:tavLst>
                                    </p:anim>
                                    <p:animEffect transition="in" filter="fade">
                                      <p:cBhvr>
                                        <p:cTn id="34" dur="500"/>
                                        <p:tgtEl>
                                          <p:spTgt spid="95"/>
                                        </p:tgtEl>
                                      </p:cBhvr>
                                    </p:animEffect>
                                  </p:childTnLst>
                                </p:cTn>
                              </p:par>
                            </p:childTnLst>
                          </p:cTn>
                        </p:par>
                        <p:par>
                          <p:cTn id="35" fill="hold">
                            <p:stCondLst>
                              <p:cond delay="2500"/>
                            </p:stCondLst>
                            <p:childTnLst>
                              <p:par>
                                <p:cTn id="36" presetID="53" presetClass="entr" presetSubtype="16" fill="hold" nodeType="afterEffect">
                                  <p:stCondLst>
                                    <p:cond delay="0"/>
                                  </p:stCondLst>
                                  <p:childTnLst>
                                    <p:set>
                                      <p:cBhvr>
                                        <p:cTn id="37" dur="1" fill="hold">
                                          <p:stCondLst>
                                            <p:cond delay="0"/>
                                          </p:stCondLst>
                                        </p:cTn>
                                        <p:tgtEl>
                                          <p:spTgt spid="130"/>
                                        </p:tgtEl>
                                        <p:attrNameLst>
                                          <p:attrName>style.visibility</p:attrName>
                                        </p:attrNameLst>
                                      </p:cBhvr>
                                      <p:to>
                                        <p:strVal val="visible"/>
                                      </p:to>
                                    </p:set>
                                    <p:anim calcmode="lin" valueType="num">
                                      <p:cBhvr>
                                        <p:cTn id="38" dur="500" fill="hold"/>
                                        <p:tgtEl>
                                          <p:spTgt spid="130"/>
                                        </p:tgtEl>
                                        <p:attrNameLst>
                                          <p:attrName>ppt_w</p:attrName>
                                        </p:attrNameLst>
                                      </p:cBhvr>
                                      <p:tavLst>
                                        <p:tav tm="0">
                                          <p:val>
                                            <p:fltVal val="0"/>
                                          </p:val>
                                        </p:tav>
                                        <p:tav tm="100000">
                                          <p:val>
                                            <p:strVal val="#ppt_w"/>
                                          </p:val>
                                        </p:tav>
                                      </p:tavLst>
                                    </p:anim>
                                    <p:anim calcmode="lin" valueType="num">
                                      <p:cBhvr>
                                        <p:cTn id="39" dur="500" fill="hold"/>
                                        <p:tgtEl>
                                          <p:spTgt spid="130"/>
                                        </p:tgtEl>
                                        <p:attrNameLst>
                                          <p:attrName>ppt_h</p:attrName>
                                        </p:attrNameLst>
                                      </p:cBhvr>
                                      <p:tavLst>
                                        <p:tav tm="0">
                                          <p:val>
                                            <p:fltVal val="0"/>
                                          </p:val>
                                        </p:tav>
                                        <p:tav tm="100000">
                                          <p:val>
                                            <p:strVal val="#ppt_h"/>
                                          </p:val>
                                        </p:tav>
                                      </p:tavLst>
                                    </p:anim>
                                    <p:animEffect transition="in" filter="fade">
                                      <p:cBhvr>
                                        <p:cTn id="40" dur="500"/>
                                        <p:tgtEl>
                                          <p:spTgt spid="130"/>
                                        </p:tgtEl>
                                      </p:cBhvr>
                                    </p:animEffect>
                                  </p:childTnLst>
                                </p:cTn>
                              </p:par>
                            </p:childTnLst>
                          </p:cTn>
                        </p:par>
                        <p:par>
                          <p:cTn id="41" fill="hold">
                            <p:stCondLst>
                              <p:cond delay="3000"/>
                            </p:stCondLst>
                            <p:childTnLst>
                              <p:par>
                                <p:cTn id="42" presetID="53" presetClass="entr" presetSubtype="16" fill="hold" nodeType="afterEffect">
                                  <p:stCondLst>
                                    <p:cond delay="0"/>
                                  </p:stCondLst>
                                  <p:childTnLst>
                                    <p:set>
                                      <p:cBhvr>
                                        <p:cTn id="43" dur="1" fill="hold">
                                          <p:stCondLst>
                                            <p:cond delay="0"/>
                                          </p:stCondLst>
                                        </p:cTn>
                                        <p:tgtEl>
                                          <p:spTgt spid="66"/>
                                        </p:tgtEl>
                                        <p:attrNameLst>
                                          <p:attrName>style.visibility</p:attrName>
                                        </p:attrNameLst>
                                      </p:cBhvr>
                                      <p:to>
                                        <p:strVal val="visible"/>
                                      </p:to>
                                    </p:set>
                                    <p:anim calcmode="lin" valueType="num">
                                      <p:cBhvr>
                                        <p:cTn id="44" dur="500" fill="hold"/>
                                        <p:tgtEl>
                                          <p:spTgt spid="66"/>
                                        </p:tgtEl>
                                        <p:attrNameLst>
                                          <p:attrName>ppt_w</p:attrName>
                                        </p:attrNameLst>
                                      </p:cBhvr>
                                      <p:tavLst>
                                        <p:tav tm="0">
                                          <p:val>
                                            <p:fltVal val="0"/>
                                          </p:val>
                                        </p:tav>
                                        <p:tav tm="100000">
                                          <p:val>
                                            <p:strVal val="#ppt_w"/>
                                          </p:val>
                                        </p:tav>
                                      </p:tavLst>
                                    </p:anim>
                                    <p:anim calcmode="lin" valueType="num">
                                      <p:cBhvr>
                                        <p:cTn id="45" dur="500" fill="hold"/>
                                        <p:tgtEl>
                                          <p:spTgt spid="66"/>
                                        </p:tgtEl>
                                        <p:attrNameLst>
                                          <p:attrName>ppt_h</p:attrName>
                                        </p:attrNameLst>
                                      </p:cBhvr>
                                      <p:tavLst>
                                        <p:tav tm="0">
                                          <p:val>
                                            <p:fltVal val="0"/>
                                          </p:val>
                                        </p:tav>
                                        <p:tav tm="100000">
                                          <p:val>
                                            <p:strVal val="#ppt_h"/>
                                          </p:val>
                                        </p:tav>
                                      </p:tavLst>
                                    </p:anim>
                                    <p:animEffect transition="in" filter="fade">
                                      <p:cBhvr>
                                        <p:cTn id="46" dur="500"/>
                                        <p:tgtEl>
                                          <p:spTgt spid="66"/>
                                        </p:tgtEl>
                                      </p:cBhvr>
                                    </p:animEffect>
                                  </p:childTnLst>
                                </p:cTn>
                              </p:par>
                            </p:childTnLst>
                          </p:cTn>
                        </p:par>
                        <p:par>
                          <p:cTn id="47" fill="hold">
                            <p:stCondLst>
                              <p:cond delay="3500"/>
                            </p:stCondLst>
                            <p:childTnLst>
                              <p:par>
                                <p:cTn id="48" presetID="16" presetClass="entr" presetSubtype="21" fill="hold" nodeType="afterEffect">
                                  <p:stCondLst>
                                    <p:cond delay="0"/>
                                  </p:stCondLst>
                                  <p:childTnLst>
                                    <p:set>
                                      <p:cBhvr>
                                        <p:cTn id="49" dur="1" fill="hold">
                                          <p:stCondLst>
                                            <p:cond delay="0"/>
                                          </p:stCondLst>
                                        </p:cTn>
                                        <p:tgtEl>
                                          <p:spTgt spid="124"/>
                                        </p:tgtEl>
                                        <p:attrNameLst>
                                          <p:attrName>style.visibility</p:attrName>
                                        </p:attrNameLst>
                                      </p:cBhvr>
                                      <p:to>
                                        <p:strVal val="visible"/>
                                      </p:to>
                                    </p:set>
                                    <p:animEffect transition="in" filter="barn(inVertical)">
                                      <p:cBhvr>
                                        <p:cTn id="50" dur="500"/>
                                        <p:tgtEl>
                                          <p:spTgt spid="124"/>
                                        </p:tgtEl>
                                      </p:cBhvr>
                                    </p:animEffect>
                                  </p:childTnLst>
                                </p:cTn>
                              </p:par>
                            </p:childTnLst>
                          </p:cTn>
                        </p:par>
                        <p:par>
                          <p:cTn id="51" fill="hold">
                            <p:stCondLst>
                              <p:cond delay="4000"/>
                            </p:stCondLst>
                            <p:childTnLst>
                              <p:par>
                                <p:cTn id="52" presetID="16" presetClass="entr" presetSubtype="21" fill="hold" nodeType="afterEffect">
                                  <p:stCondLst>
                                    <p:cond delay="0"/>
                                  </p:stCondLst>
                                  <p:childTnLst>
                                    <p:set>
                                      <p:cBhvr>
                                        <p:cTn id="53" dur="1" fill="hold">
                                          <p:stCondLst>
                                            <p:cond delay="0"/>
                                          </p:stCondLst>
                                        </p:cTn>
                                        <p:tgtEl>
                                          <p:spTgt spid="114"/>
                                        </p:tgtEl>
                                        <p:attrNameLst>
                                          <p:attrName>style.visibility</p:attrName>
                                        </p:attrNameLst>
                                      </p:cBhvr>
                                      <p:to>
                                        <p:strVal val="visible"/>
                                      </p:to>
                                    </p:set>
                                    <p:animEffect transition="in" filter="barn(inVertical)">
                                      <p:cBhvr>
                                        <p:cTn id="54" dur="500"/>
                                        <p:tgtEl>
                                          <p:spTgt spid="114"/>
                                        </p:tgtEl>
                                      </p:cBhvr>
                                    </p:animEffect>
                                  </p:childTnLst>
                                </p:cTn>
                              </p:par>
                            </p:childTnLst>
                          </p:cTn>
                        </p:par>
                        <p:par>
                          <p:cTn id="55" fill="hold">
                            <p:stCondLst>
                              <p:cond delay="4500"/>
                            </p:stCondLst>
                            <p:childTnLst>
                              <p:par>
                                <p:cTn id="56" presetID="16" presetClass="entr" presetSubtype="21" fill="hold" nodeType="afterEffect">
                                  <p:stCondLst>
                                    <p:cond delay="0"/>
                                  </p:stCondLst>
                                  <p:childTnLst>
                                    <p:set>
                                      <p:cBhvr>
                                        <p:cTn id="57" dur="1" fill="hold">
                                          <p:stCondLst>
                                            <p:cond delay="0"/>
                                          </p:stCondLst>
                                        </p:cTn>
                                        <p:tgtEl>
                                          <p:spTgt spid="119"/>
                                        </p:tgtEl>
                                        <p:attrNameLst>
                                          <p:attrName>style.visibility</p:attrName>
                                        </p:attrNameLst>
                                      </p:cBhvr>
                                      <p:to>
                                        <p:strVal val="visible"/>
                                      </p:to>
                                    </p:set>
                                    <p:animEffect transition="in" filter="barn(inVertical)">
                                      <p:cBhvr>
                                        <p:cTn id="58" dur="500"/>
                                        <p:tgtEl>
                                          <p:spTgt spid="119"/>
                                        </p:tgtEl>
                                      </p:cBhvr>
                                    </p:animEffect>
                                  </p:childTnLst>
                                </p:cTn>
                              </p:par>
                              <p:par>
                                <p:cTn id="59" presetID="16" presetClass="entr" presetSubtype="21" fill="hold" nodeType="withEffect">
                                  <p:stCondLst>
                                    <p:cond delay="0"/>
                                  </p:stCondLst>
                                  <p:childTnLst>
                                    <p:set>
                                      <p:cBhvr>
                                        <p:cTn id="60" dur="1" fill="hold">
                                          <p:stCondLst>
                                            <p:cond delay="0"/>
                                          </p:stCondLst>
                                        </p:cTn>
                                        <p:tgtEl>
                                          <p:spTgt spid="109"/>
                                        </p:tgtEl>
                                        <p:attrNameLst>
                                          <p:attrName>style.visibility</p:attrName>
                                        </p:attrNameLst>
                                      </p:cBhvr>
                                      <p:to>
                                        <p:strVal val="visible"/>
                                      </p:to>
                                    </p:set>
                                    <p:animEffect transition="in" filter="barn(inVertical)">
                                      <p:cBhvr>
                                        <p:cTn id="61" dur="500"/>
                                        <p:tgtEl>
                                          <p:spTgt spid="109"/>
                                        </p:tgtEl>
                                      </p:cBhvr>
                                    </p:animEffect>
                                  </p:childTnLst>
                                </p:cTn>
                              </p:par>
                            </p:childTnLst>
                          </p:cTn>
                        </p:par>
                        <p:par>
                          <p:cTn id="62" fill="hold">
                            <p:stCondLst>
                              <p:cond delay="5000"/>
                            </p:stCondLst>
                            <p:childTnLst>
                              <p:par>
                                <p:cTn id="63" presetID="53" presetClass="entr" presetSubtype="16" fill="hold" nodeType="afterEffect">
                                  <p:stCondLst>
                                    <p:cond delay="0"/>
                                  </p:stCondLst>
                                  <p:childTnLst>
                                    <p:set>
                                      <p:cBhvr>
                                        <p:cTn id="64" dur="1" fill="hold">
                                          <p:stCondLst>
                                            <p:cond delay="0"/>
                                          </p:stCondLst>
                                        </p:cTn>
                                        <p:tgtEl>
                                          <p:spTgt spid="139"/>
                                        </p:tgtEl>
                                        <p:attrNameLst>
                                          <p:attrName>style.visibility</p:attrName>
                                        </p:attrNameLst>
                                      </p:cBhvr>
                                      <p:to>
                                        <p:strVal val="visible"/>
                                      </p:to>
                                    </p:set>
                                    <p:anim calcmode="lin" valueType="num">
                                      <p:cBhvr>
                                        <p:cTn id="65" dur="500" fill="hold"/>
                                        <p:tgtEl>
                                          <p:spTgt spid="139"/>
                                        </p:tgtEl>
                                        <p:attrNameLst>
                                          <p:attrName>ppt_w</p:attrName>
                                        </p:attrNameLst>
                                      </p:cBhvr>
                                      <p:tavLst>
                                        <p:tav tm="0">
                                          <p:val>
                                            <p:fltVal val="0"/>
                                          </p:val>
                                        </p:tav>
                                        <p:tav tm="100000">
                                          <p:val>
                                            <p:strVal val="#ppt_w"/>
                                          </p:val>
                                        </p:tav>
                                      </p:tavLst>
                                    </p:anim>
                                    <p:anim calcmode="lin" valueType="num">
                                      <p:cBhvr>
                                        <p:cTn id="66" dur="500" fill="hold"/>
                                        <p:tgtEl>
                                          <p:spTgt spid="139"/>
                                        </p:tgtEl>
                                        <p:attrNameLst>
                                          <p:attrName>ppt_h</p:attrName>
                                        </p:attrNameLst>
                                      </p:cBhvr>
                                      <p:tavLst>
                                        <p:tav tm="0">
                                          <p:val>
                                            <p:fltVal val="0"/>
                                          </p:val>
                                        </p:tav>
                                        <p:tav tm="100000">
                                          <p:val>
                                            <p:strVal val="#ppt_h"/>
                                          </p:val>
                                        </p:tav>
                                      </p:tavLst>
                                    </p:anim>
                                    <p:animEffect transition="in" filter="fade">
                                      <p:cBhvr>
                                        <p:cTn id="67" dur="500"/>
                                        <p:tgtEl>
                                          <p:spTgt spid="139"/>
                                        </p:tgtEl>
                                      </p:cBhvr>
                                    </p:animEffect>
                                  </p:childTnLst>
                                </p:cTn>
                              </p:par>
                            </p:childTnLst>
                          </p:cTn>
                        </p:par>
                        <p:par>
                          <p:cTn id="68" fill="hold">
                            <p:stCondLst>
                              <p:cond delay="5500"/>
                            </p:stCondLst>
                            <p:childTnLst>
                              <p:par>
                                <p:cTn id="69" presetID="16" presetClass="entr" presetSubtype="21" fill="hold" nodeType="afterEffect">
                                  <p:stCondLst>
                                    <p:cond delay="0"/>
                                  </p:stCondLst>
                                  <p:childTnLst>
                                    <p:set>
                                      <p:cBhvr>
                                        <p:cTn id="70" dur="1" fill="hold">
                                          <p:stCondLst>
                                            <p:cond delay="0"/>
                                          </p:stCondLst>
                                        </p:cTn>
                                        <p:tgtEl>
                                          <p:spTgt spid="129"/>
                                        </p:tgtEl>
                                        <p:attrNameLst>
                                          <p:attrName>style.visibility</p:attrName>
                                        </p:attrNameLst>
                                      </p:cBhvr>
                                      <p:to>
                                        <p:strVal val="visible"/>
                                      </p:to>
                                    </p:set>
                                    <p:animEffect transition="in" filter="barn(inVertical)">
                                      <p:cBhvr>
                                        <p:cTn id="71" dur="500"/>
                                        <p:tgtEl>
                                          <p:spTgt spid="129"/>
                                        </p:tgtEl>
                                      </p:cBhvr>
                                    </p:animEffect>
                                  </p:childTnLst>
                                </p:cTn>
                              </p:par>
                            </p:childTnLst>
                          </p:cTn>
                        </p:par>
                        <p:par>
                          <p:cTn id="72" fill="hold">
                            <p:stCondLst>
                              <p:cond delay="6000"/>
                            </p:stCondLst>
                            <p:childTnLst>
                              <p:par>
                                <p:cTn id="73" presetID="16" presetClass="entr" presetSubtype="21" fill="hold" nodeType="afterEffect">
                                  <p:stCondLst>
                                    <p:cond delay="0"/>
                                  </p:stCondLst>
                                  <p:childTnLst>
                                    <p:set>
                                      <p:cBhvr>
                                        <p:cTn id="74" dur="1" fill="hold">
                                          <p:stCondLst>
                                            <p:cond delay="0"/>
                                          </p:stCondLst>
                                        </p:cTn>
                                        <p:tgtEl>
                                          <p:spTgt spid="104"/>
                                        </p:tgtEl>
                                        <p:attrNameLst>
                                          <p:attrName>style.visibility</p:attrName>
                                        </p:attrNameLst>
                                      </p:cBhvr>
                                      <p:to>
                                        <p:strVal val="visible"/>
                                      </p:to>
                                    </p:set>
                                    <p:animEffect transition="in" filter="barn(inVertical)">
                                      <p:cBhvr>
                                        <p:cTn id="75" dur="500"/>
                                        <p:tgtEl>
                                          <p:spTgt spid="104"/>
                                        </p:tgtEl>
                                      </p:cBhvr>
                                    </p:animEffect>
                                  </p:childTnLst>
                                </p:cTn>
                              </p:par>
                            </p:childTnLst>
                          </p:cTn>
                        </p:par>
                        <p:par>
                          <p:cTn id="76" fill="hold">
                            <p:stCondLst>
                              <p:cond delay="6500"/>
                            </p:stCondLst>
                            <p:childTnLst>
                              <p:par>
                                <p:cTn id="77" presetID="53" presetClass="entr" presetSubtype="16" fill="hold" nodeType="afterEffect">
                                  <p:stCondLst>
                                    <p:cond delay="0"/>
                                  </p:stCondLst>
                                  <p:childTnLst>
                                    <p:set>
                                      <p:cBhvr>
                                        <p:cTn id="78" dur="1" fill="hold">
                                          <p:stCondLst>
                                            <p:cond delay="0"/>
                                          </p:stCondLst>
                                        </p:cTn>
                                        <p:tgtEl>
                                          <p:spTgt spid="136"/>
                                        </p:tgtEl>
                                        <p:attrNameLst>
                                          <p:attrName>style.visibility</p:attrName>
                                        </p:attrNameLst>
                                      </p:cBhvr>
                                      <p:to>
                                        <p:strVal val="visible"/>
                                      </p:to>
                                    </p:set>
                                    <p:anim calcmode="lin" valueType="num">
                                      <p:cBhvr>
                                        <p:cTn id="79" dur="500" fill="hold"/>
                                        <p:tgtEl>
                                          <p:spTgt spid="136"/>
                                        </p:tgtEl>
                                        <p:attrNameLst>
                                          <p:attrName>ppt_w</p:attrName>
                                        </p:attrNameLst>
                                      </p:cBhvr>
                                      <p:tavLst>
                                        <p:tav tm="0">
                                          <p:val>
                                            <p:fltVal val="0"/>
                                          </p:val>
                                        </p:tav>
                                        <p:tav tm="100000">
                                          <p:val>
                                            <p:strVal val="#ppt_w"/>
                                          </p:val>
                                        </p:tav>
                                      </p:tavLst>
                                    </p:anim>
                                    <p:anim calcmode="lin" valueType="num">
                                      <p:cBhvr>
                                        <p:cTn id="80" dur="500" fill="hold"/>
                                        <p:tgtEl>
                                          <p:spTgt spid="136"/>
                                        </p:tgtEl>
                                        <p:attrNameLst>
                                          <p:attrName>ppt_h</p:attrName>
                                        </p:attrNameLst>
                                      </p:cBhvr>
                                      <p:tavLst>
                                        <p:tav tm="0">
                                          <p:val>
                                            <p:fltVal val="0"/>
                                          </p:val>
                                        </p:tav>
                                        <p:tav tm="100000">
                                          <p:val>
                                            <p:strVal val="#ppt_h"/>
                                          </p:val>
                                        </p:tav>
                                      </p:tavLst>
                                    </p:anim>
                                    <p:animEffect transition="in" filter="fade">
                                      <p:cBhvr>
                                        <p:cTn id="81" dur="500"/>
                                        <p:tgtEl>
                                          <p:spTgt spid="136"/>
                                        </p:tgtEl>
                                      </p:cBhvr>
                                    </p:animEffect>
                                  </p:childTnLst>
                                </p:cTn>
                              </p:par>
                            </p:childTnLst>
                          </p:cTn>
                        </p:par>
                        <p:par>
                          <p:cTn id="82" fill="hold">
                            <p:stCondLst>
                              <p:cond delay="7000"/>
                            </p:stCondLst>
                            <p:childTnLst>
                              <p:par>
                                <p:cTn id="83" presetID="16" presetClass="entr" presetSubtype="21" fill="hold" nodeType="afterEffect">
                                  <p:stCondLst>
                                    <p:cond delay="0"/>
                                  </p:stCondLst>
                                  <p:childTnLst>
                                    <p:set>
                                      <p:cBhvr>
                                        <p:cTn id="84" dur="1" fill="hold">
                                          <p:stCondLst>
                                            <p:cond delay="0"/>
                                          </p:stCondLst>
                                        </p:cTn>
                                        <p:tgtEl>
                                          <p:spTgt spid="99"/>
                                        </p:tgtEl>
                                        <p:attrNameLst>
                                          <p:attrName>style.visibility</p:attrName>
                                        </p:attrNameLst>
                                      </p:cBhvr>
                                      <p:to>
                                        <p:strVal val="visible"/>
                                      </p:to>
                                    </p:set>
                                    <p:animEffect transition="in" filter="barn(inVertical)">
                                      <p:cBhvr>
                                        <p:cTn id="85" dur="500"/>
                                        <p:tgtEl>
                                          <p:spTgt spid="99"/>
                                        </p:tgtEl>
                                      </p:cBhvr>
                                    </p:animEffect>
                                  </p:childTnLst>
                                </p:cTn>
                              </p:par>
                            </p:childTnLst>
                          </p:cTn>
                        </p:par>
                        <p:par>
                          <p:cTn id="86" fill="hold">
                            <p:stCondLst>
                              <p:cond delay="7500"/>
                            </p:stCondLst>
                            <p:childTnLst>
                              <p:par>
                                <p:cTn id="87" presetID="16" presetClass="entr" presetSubtype="21" fill="hold" nodeType="afterEffect">
                                  <p:stCondLst>
                                    <p:cond delay="0"/>
                                  </p:stCondLst>
                                  <p:childTnLst>
                                    <p:set>
                                      <p:cBhvr>
                                        <p:cTn id="88" dur="1" fill="hold">
                                          <p:stCondLst>
                                            <p:cond delay="0"/>
                                          </p:stCondLst>
                                        </p:cTn>
                                        <p:tgtEl>
                                          <p:spTgt spid="125"/>
                                        </p:tgtEl>
                                        <p:attrNameLst>
                                          <p:attrName>style.visibility</p:attrName>
                                        </p:attrNameLst>
                                      </p:cBhvr>
                                      <p:to>
                                        <p:strVal val="visible"/>
                                      </p:to>
                                    </p:set>
                                    <p:animEffect transition="in" filter="barn(inVertical)">
                                      <p:cBhvr>
                                        <p:cTn id="89"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6" descr="D:\360data\重要数据\桌面\未标题-1.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2243263" y="3378324"/>
            <a:ext cx="1895475" cy="4543425"/>
          </a:xfrm>
          <a:prstGeom prst="rect">
            <a:avLst/>
          </a:prstGeom>
          <a:noFill/>
          <a:extLst>
            <a:ext uri="{909E8E84-426E-40DD-AFC4-6F175D3DCCD1}">
              <a14:hiddenFill xmlns:a14="http://schemas.microsoft.com/office/drawing/2010/main">
                <a:solidFill>
                  <a:srgbClr val="FFFFFF"/>
                </a:solidFill>
              </a14:hiddenFill>
            </a:ext>
          </a:extLst>
        </p:spPr>
      </p:pic>
      <p:sp>
        <p:nvSpPr>
          <p:cNvPr id="142" name="文本框 3"/>
          <p:cNvSpPr txBox="1">
            <a:spLocks noChangeArrowheads="1"/>
          </p:cNvSpPr>
          <p:nvPr/>
        </p:nvSpPr>
        <p:spPr bwMode="auto">
          <a:xfrm>
            <a:off x="271478" y="352590"/>
            <a:ext cx="652693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4000" b="1" dirty="0">
                <a:solidFill>
                  <a:schemeClr val="bg1"/>
                </a:solidFill>
                <a:latin typeface="微软雅黑" panose="020B0503020204020204" pitchFamily="34" charset="-122"/>
                <a:ea typeface="微软雅黑" panose="020B0503020204020204" pitchFamily="34" charset="-122"/>
              </a:rPr>
              <a:t>3 </a:t>
            </a:r>
            <a:r>
              <a:rPr lang="zh-CN" altLang="en-US" sz="4000" b="1" dirty="0">
                <a:solidFill>
                  <a:schemeClr val="bg1"/>
                </a:solidFill>
                <a:latin typeface="微软雅黑" panose="020B0503020204020204" pitchFamily="34" charset="-122"/>
                <a:ea typeface="微软雅黑" panose="020B0503020204020204" pitchFamily="34" charset="-122"/>
              </a:rPr>
              <a:t>续贷办理流程及申贷材料</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sp>
        <p:nvSpPr>
          <p:cNvPr id="66" name="AutoShape 3"/>
          <p:cNvSpPr>
            <a:spLocks noChangeAspect="1" noChangeArrowheads="1" noTextEdit="1"/>
          </p:cNvSpPr>
          <p:nvPr/>
        </p:nvSpPr>
        <p:spPr bwMode="auto">
          <a:xfrm>
            <a:off x="3359150" y="2949575"/>
            <a:ext cx="19685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nvGrpSpPr>
          <p:cNvPr id="70" name="组合 69"/>
          <p:cNvGrpSpPr/>
          <p:nvPr/>
        </p:nvGrpSpPr>
        <p:grpSpPr bwMode="auto">
          <a:xfrm>
            <a:off x="376238" y="1122363"/>
            <a:ext cx="4945062" cy="5657850"/>
            <a:chOff x="3263838" y="944656"/>
            <a:chExt cx="4944273" cy="5657943"/>
          </a:xfrm>
        </p:grpSpPr>
        <p:sp>
          <p:nvSpPr>
            <p:cNvPr id="71" name="矩形 70"/>
            <p:cNvSpPr/>
            <p:nvPr/>
          </p:nvSpPr>
          <p:spPr>
            <a:xfrm rot="1560000">
              <a:off x="4228884" y="944656"/>
              <a:ext cx="290466" cy="5657943"/>
            </a:xfrm>
            <a:prstGeom prst="rect">
              <a:avLst/>
            </a:prstGeom>
            <a:solidFill>
              <a:srgbClr val="01788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73" name="任意多边形 72"/>
            <p:cNvSpPr/>
            <p:nvPr/>
          </p:nvSpPr>
          <p:spPr>
            <a:xfrm>
              <a:off x="3263838" y="1284387"/>
              <a:ext cx="4944273" cy="5080084"/>
            </a:xfrm>
            <a:custGeom>
              <a:avLst/>
              <a:gdLst>
                <a:gd name="connsiteX0" fmla="*/ 2317480 w 4635161"/>
                <a:gd name="connsiteY0" fmla="*/ 11756 h 4763294"/>
                <a:gd name="connsiteX1" fmla="*/ 4635161 w 4635161"/>
                <a:gd name="connsiteY1" fmla="*/ 4092387 h 4763294"/>
                <a:gd name="connsiteX2" fmla="*/ 0 w 4635161"/>
                <a:gd name="connsiteY2" fmla="*/ 4763294 h 4763294"/>
                <a:gd name="connsiteX3" fmla="*/ 2310803 w 4635161"/>
                <a:gd name="connsiteY3" fmla="*/ 0 h 4763294"/>
                <a:gd name="connsiteX4" fmla="*/ 2314605 w 4635161"/>
                <a:gd name="connsiteY4" fmla="*/ 6694 h 4763294"/>
                <a:gd name="connsiteX5" fmla="*/ 2308891 w 4635161"/>
                <a:gd name="connsiteY5" fmla="*/ 3907 h 476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35161" h="4763294">
                  <a:moveTo>
                    <a:pt x="2317480" y="11756"/>
                  </a:moveTo>
                  <a:lnTo>
                    <a:pt x="4635161" y="4092387"/>
                  </a:lnTo>
                  <a:lnTo>
                    <a:pt x="0" y="4763294"/>
                  </a:lnTo>
                  <a:close/>
                  <a:moveTo>
                    <a:pt x="2310803" y="0"/>
                  </a:moveTo>
                  <a:lnTo>
                    <a:pt x="2314605" y="6694"/>
                  </a:lnTo>
                  <a:lnTo>
                    <a:pt x="2308891" y="3907"/>
                  </a:lnTo>
                  <a:close/>
                </a:path>
              </a:pathLst>
            </a:custGeom>
            <a:solidFill>
              <a:srgbClr val="01AC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nvGrpSpPr>
          <p:cNvPr id="75" name="组合 74"/>
          <p:cNvGrpSpPr/>
          <p:nvPr/>
        </p:nvGrpSpPr>
        <p:grpSpPr bwMode="auto">
          <a:xfrm>
            <a:off x="2068513" y="1450975"/>
            <a:ext cx="3502025" cy="5407025"/>
            <a:chOff x="4955395" y="1273409"/>
            <a:chExt cx="3502233" cy="5407611"/>
          </a:xfrm>
        </p:grpSpPr>
        <p:sp>
          <p:nvSpPr>
            <p:cNvPr id="76" name="矩形 27"/>
            <p:cNvSpPr/>
            <p:nvPr/>
          </p:nvSpPr>
          <p:spPr>
            <a:xfrm rot="1560000">
              <a:off x="5365628" y="1273409"/>
              <a:ext cx="431112" cy="5407611"/>
            </a:xfrm>
            <a:custGeom>
              <a:avLst/>
              <a:gdLst>
                <a:gd name="connsiteX0" fmla="*/ 0 w 255600"/>
                <a:gd name="connsiteY0" fmla="*/ 0 h 2272399"/>
                <a:gd name="connsiteX1" fmla="*/ 255600 w 255600"/>
                <a:gd name="connsiteY1" fmla="*/ 0 h 2272399"/>
                <a:gd name="connsiteX2" fmla="*/ 255600 w 255600"/>
                <a:gd name="connsiteY2" fmla="*/ 2272399 h 2272399"/>
                <a:gd name="connsiteX3" fmla="*/ 0 w 255600"/>
                <a:gd name="connsiteY3" fmla="*/ 2272399 h 2272399"/>
                <a:gd name="connsiteX4" fmla="*/ 0 w 255600"/>
                <a:gd name="connsiteY4" fmla="*/ 0 h 2272399"/>
                <a:gd name="connsiteX0-1" fmla="*/ 0 w 255600"/>
                <a:gd name="connsiteY0-2" fmla="*/ 2272399 h 2272399"/>
                <a:gd name="connsiteX1-3" fmla="*/ 255600 w 255600"/>
                <a:gd name="connsiteY1-4" fmla="*/ 0 h 2272399"/>
                <a:gd name="connsiteX2-5" fmla="*/ 255600 w 255600"/>
                <a:gd name="connsiteY2-6" fmla="*/ 2272399 h 2272399"/>
                <a:gd name="connsiteX3-7" fmla="*/ 0 w 255600"/>
                <a:gd name="connsiteY3-8" fmla="*/ 2272399 h 2272399"/>
                <a:gd name="connsiteX0-9" fmla="*/ 0 w 268695"/>
                <a:gd name="connsiteY0-10" fmla="*/ 2448346 h 2448346"/>
                <a:gd name="connsiteX1-11" fmla="*/ 268695 w 268695"/>
                <a:gd name="connsiteY1-12" fmla="*/ 0 h 2448346"/>
                <a:gd name="connsiteX2-13" fmla="*/ 268695 w 268695"/>
                <a:gd name="connsiteY2-14" fmla="*/ 2272399 h 2448346"/>
                <a:gd name="connsiteX3-15" fmla="*/ 0 w 268695"/>
                <a:gd name="connsiteY3-16" fmla="*/ 2448346 h 2448346"/>
                <a:gd name="connsiteX0-17" fmla="*/ 0 w 251009"/>
                <a:gd name="connsiteY0-18" fmla="*/ 2431082 h 2431082"/>
                <a:gd name="connsiteX1-19" fmla="*/ 251009 w 251009"/>
                <a:gd name="connsiteY1-20" fmla="*/ 0 h 2431082"/>
                <a:gd name="connsiteX2-21" fmla="*/ 251009 w 251009"/>
                <a:gd name="connsiteY2-22" fmla="*/ 2272399 h 2431082"/>
                <a:gd name="connsiteX3-23" fmla="*/ 0 w 251009"/>
                <a:gd name="connsiteY3-24" fmla="*/ 2431082 h 2431082"/>
                <a:gd name="connsiteX0-25" fmla="*/ 0 w 264509"/>
                <a:gd name="connsiteY0-26" fmla="*/ 2425184 h 2425184"/>
                <a:gd name="connsiteX1-27" fmla="*/ 264509 w 264509"/>
                <a:gd name="connsiteY1-28" fmla="*/ 0 h 2425184"/>
                <a:gd name="connsiteX2-29" fmla="*/ 264509 w 264509"/>
                <a:gd name="connsiteY2-30" fmla="*/ 2272399 h 2425184"/>
                <a:gd name="connsiteX3-31" fmla="*/ 0 w 264509"/>
                <a:gd name="connsiteY3-32" fmla="*/ 2425184 h 2425184"/>
                <a:gd name="connsiteX0-33" fmla="*/ 0 w 260898"/>
                <a:gd name="connsiteY0-34" fmla="*/ 2445504 h 2445504"/>
                <a:gd name="connsiteX1-35" fmla="*/ 260898 w 260898"/>
                <a:gd name="connsiteY1-36" fmla="*/ 0 h 2445504"/>
                <a:gd name="connsiteX2-37" fmla="*/ 260898 w 260898"/>
                <a:gd name="connsiteY2-38" fmla="*/ 2272399 h 2445504"/>
                <a:gd name="connsiteX3-39" fmla="*/ 0 w 260898"/>
                <a:gd name="connsiteY3-40" fmla="*/ 2445504 h 2445504"/>
                <a:gd name="connsiteX0-41" fmla="*/ 0 w 260898"/>
                <a:gd name="connsiteY0-42" fmla="*/ 2445504 h 2445504"/>
                <a:gd name="connsiteX1-43" fmla="*/ 260898 w 260898"/>
                <a:gd name="connsiteY1-44" fmla="*/ 0 h 2445504"/>
                <a:gd name="connsiteX2-45" fmla="*/ 258710 w 260898"/>
                <a:gd name="connsiteY2-46" fmla="*/ 2291227 h 2445504"/>
                <a:gd name="connsiteX3-47" fmla="*/ 0 w 260898"/>
                <a:gd name="connsiteY3-48" fmla="*/ 2445504 h 2445504"/>
              </a:gdLst>
              <a:ahLst/>
              <a:cxnLst>
                <a:cxn ang="0">
                  <a:pos x="connsiteX0-1" y="connsiteY0-2"/>
                </a:cxn>
                <a:cxn ang="0">
                  <a:pos x="connsiteX1-3" y="connsiteY1-4"/>
                </a:cxn>
                <a:cxn ang="0">
                  <a:pos x="connsiteX2-5" y="connsiteY2-6"/>
                </a:cxn>
                <a:cxn ang="0">
                  <a:pos x="connsiteX3-7" y="connsiteY3-8"/>
                </a:cxn>
              </a:cxnLst>
              <a:rect l="l" t="t" r="r" b="b"/>
              <a:pathLst>
                <a:path w="260898" h="2445504">
                  <a:moveTo>
                    <a:pt x="0" y="2445504"/>
                  </a:moveTo>
                  <a:lnTo>
                    <a:pt x="260898" y="0"/>
                  </a:lnTo>
                  <a:cubicBezTo>
                    <a:pt x="260169" y="763742"/>
                    <a:pt x="259439" y="1527485"/>
                    <a:pt x="258710" y="2291227"/>
                  </a:cubicBezTo>
                  <a:lnTo>
                    <a:pt x="0" y="2445504"/>
                  </a:lnTo>
                  <a:close/>
                </a:path>
              </a:pathLst>
            </a:custGeom>
            <a:gradFill>
              <a:gsLst>
                <a:gs pos="88000">
                  <a:schemeClr val="tx1">
                    <a:alpha val="40000"/>
                  </a:schemeClr>
                </a:gs>
                <a:gs pos="46000">
                  <a:srgbClr val="000000">
                    <a:alpha val="18000"/>
                  </a:srgbClr>
                </a:gs>
                <a:gs pos="24000">
                  <a:schemeClr val="tx1">
                    <a:alpha val="13000"/>
                  </a:schemeClr>
                </a:gs>
                <a:gs pos="69000">
                  <a:schemeClr val="tx1">
                    <a:alpha val="21000"/>
                  </a:schemeClr>
                </a:gs>
                <a:gs pos="100000">
                  <a:schemeClr val="tx1">
                    <a:alpha val="40000"/>
                  </a:schemeClr>
                </a:gs>
                <a:gs pos="0">
                  <a:schemeClr val="tx1">
                    <a:alpha val="0"/>
                  </a:schemeClr>
                </a:gs>
              </a:gsLst>
              <a:lin ang="0" scaled="0"/>
            </a:gra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nvGrpSpPr>
            <p:cNvPr id="77" name="组合 69"/>
            <p:cNvGrpSpPr/>
            <p:nvPr/>
          </p:nvGrpSpPr>
          <p:grpSpPr bwMode="auto">
            <a:xfrm>
              <a:off x="4955395" y="2403500"/>
              <a:ext cx="3502233" cy="4014683"/>
              <a:chOff x="4955395" y="2403500"/>
              <a:chExt cx="3502233" cy="4014683"/>
            </a:xfrm>
          </p:grpSpPr>
          <p:grpSp>
            <p:nvGrpSpPr>
              <p:cNvPr id="78" name="组合 70"/>
              <p:cNvGrpSpPr/>
              <p:nvPr/>
            </p:nvGrpSpPr>
            <p:grpSpPr bwMode="auto">
              <a:xfrm>
                <a:off x="4955395" y="2410429"/>
                <a:ext cx="3502233" cy="4007754"/>
                <a:chOff x="3891140" y="706900"/>
                <a:chExt cx="4635161" cy="5304213"/>
              </a:xfrm>
            </p:grpSpPr>
            <p:sp>
              <p:nvSpPr>
                <p:cNvPr id="80" name="任意多边形 79"/>
                <p:cNvSpPr/>
                <p:nvPr/>
              </p:nvSpPr>
              <p:spPr>
                <a:xfrm>
                  <a:off x="3891140" y="1053282"/>
                  <a:ext cx="4635161" cy="4763565"/>
                </a:xfrm>
                <a:custGeom>
                  <a:avLst/>
                  <a:gdLst>
                    <a:gd name="connsiteX0" fmla="*/ 2317480 w 4635161"/>
                    <a:gd name="connsiteY0" fmla="*/ 11756 h 4763294"/>
                    <a:gd name="connsiteX1" fmla="*/ 4635161 w 4635161"/>
                    <a:gd name="connsiteY1" fmla="*/ 4092387 h 4763294"/>
                    <a:gd name="connsiteX2" fmla="*/ 0 w 4635161"/>
                    <a:gd name="connsiteY2" fmla="*/ 4763294 h 4763294"/>
                    <a:gd name="connsiteX3" fmla="*/ 2310803 w 4635161"/>
                    <a:gd name="connsiteY3" fmla="*/ 0 h 4763294"/>
                    <a:gd name="connsiteX4" fmla="*/ 2314605 w 4635161"/>
                    <a:gd name="connsiteY4" fmla="*/ 6694 h 4763294"/>
                    <a:gd name="connsiteX5" fmla="*/ 2308891 w 4635161"/>
                    <a:gd name="connsiteY5" fmla="*/ 3907 h 476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35161" h="4763294">
                      <a:moveTo>
                        <a:pt x="2317480" y="11756"/>
                      </a:moveTo>
                      <a:lnTo>
                        <a:pt x="4635161" y="4092387"/>
                      </a:lnTo>
                      <a:lnTo>
                        <a:pt x="0" y="4763294"/>
                      </a:lnTo>
                      <a:close/>
                      <a:moveTo>
                        <a:pt x="2310803" y="0"/>
                      </a:moveTo>
                      <a:lnTo>
                        <a:pt x="2314605" y="6694"/>
                      </a:lnTo>
                      <a:lnTo>
                        <a:pt x="2308891" y="3907"/>
                      </a:lnTo>
                      <a:close/>
                    </a:path>
                  </a:pathLst>
                </a:custGeom>
                <a:solidFill>
                  <a:srgbClr val="E870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81" name="矩形 80"/>
                <p:cNvSpPr/>
                <p:nvPr/>
              </p:nvSpPr>
              <p:spPr>
                <a:xfrm rot="1560000">
                  <a:off x="4689581" y="706573"/>
                  <a:ext cx="382411" cy="5303591"/>
                </a:xfrm>
                <a:prstGeom prst="rect">
                  <a:avLst/>
                </a:prstGeom>
                <a:solidFill>
                  <a:srgbClr val="DE36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sp>
            <p:nvSpPr>
              <p:cNvPr id="79" name="矩形 78"/>
              <p:cNvSpPr/>
              <p:nvPr/>
            </p:nvSpPr>
            <p:spPr>
              <a:xfrm rot="1560000">
                <a:off x="5585669" y="2403831"/>
                <a:ext cx="288942" cy="4007284"/>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grpSp>
        <p:nvGrpSpPr>
          <p:cNvPr id="82" name="组合 81"/>
          <p:cNvGrpSpPr/>
          <p:nvPr/>
        </p:nvGrpSpPr>
        <p:grpSpPr bwMode="auto">
          <a:xfrm>
            <a:off x="3579813" y="2957513"/>
            <a:ext cx="2241550" cy="3709987"/>
            <a:chOff x="6467529" y="2780253"/>
            <a:chExt cx="2241181" cy="3709736"/>
          </a:xfrm>
        </p:grpSpPr>
        <p:sp>
          <p:nvSpPr>
            <p:cNvPr id="83" name="矩形 27"/>
            <p:cNvSpPr/>
            <p:nvPr/>
          </p:nvSpPr>
          <p:spPr>
            <a:xfrm rot="1560000">
              <a:off x="6553190" y="2780253"/>
              <a:ext cx="399882" cy="3709736"/>
            </a:xfrm>
            <a:custGeom>
              <a:avLst/>
              <a:gdLst>
                <a:gd name="connsiteX0" fmla="*/ 0 w 255600"/>
                <a:gd name="connsiteY0" fmla="*/ 0 h 2272399"/>
                <a:gd name="connsiteX1" fmla="*/ 255600 w 255600"/>
                <a:gd name="connsiteY1" fmla="*/ 0 h 2272399"/>
                <a:gd name="connsiteX2" fmla="*/ 255600 w 255600"/>
                <a:gd name="connsiteY2" fmla="*/ 2272399 h 2272399"/>
                <a:gd name="connsiteX3" fmla="*/ 0 w 255600"/>
                <a:gd name="connsiteY3" fmla="*/ 2272399 h 2272399"/>
                <a:gd name="connsiteX4" fmla="*/ 0 w 255600"/>
                <a:gd name="connsiteY4" fmla="*/ 0 h 2272399"/>
                <a:gd name="connsiteX0-1" fmla="*/ 0 w 255600"/>
                <a:gd name="connsiteY0-2" fmla="*/ 2272399 h 2272399"/>
                <a:gd name="connsiteX1-3" fmla="*/ 255600 w 255600"/>
                <a:gd name="connsiteY1-4" fmla="*/ 0 h 2272399"/>
                <a:gd name="connsiteX2-5" fmla="*/ 255600 w 255600"/>
                <a:gd name="connsiteY2-6" fmla="*/ 2272399 h 2272399"/>
                <a:gd name="connsiteX3-7" fmla="*/ 0 w 255600"/>
                <a:gd name="connsiteY3-8" fmla="*/ 2272399 h 2272399"/>
                <a:gd name="connsiteX0-9" fmla="*/ 0 w 268695"/>
                <a:gd name="connsiteY0-10" fmla="*/ 2448346 h 2448346"/>
                <a:gd name="connsiteX1-11" fmla="*/ 268695 w 268695"/>
                <a:gd name="connsiteY1-12" fmla="*/ 0 h 2448346"/>
                <a:gd name="connsiteX2-13" fmla="*/ 268695 w 268695"/>
                <a:gd name="connsiteY2-14" fmla="*/ 2272399 h 2448346"/>
                <a:gd name="connsiteX3-15" fmla="*/ 0 w 268695"/>
                <a:gd name="connsiteY3-16" fmla="*/ 2448346 h 2448346"/>
                <a:gd name="connsiteX0-17" fmla="*/ 0 w 235720"/>
                <a:gd name="connsiteY0-18" fmla="*/ 2405408 h 2405408"/>
                <a:gd name="connsiteX1-19" fmla="*/ 235720 w 235720"/>
                <a:gd name="connsiteY1-20" fmla="*/ 0 h 2405408"/>
                <a:gd name="connsiteX2-21" fmla="*/ 235720 w 235720"/>
                <a:gd name="connsiteY2-22" fmla="*/ 2272399 h 2405408"/>
                <a:gd name="connsiteX3-23" fmla="*/ 0 w 235720"/>
                <a:gd name="connsiteY3-24" fmla="*/ 2405408 h 2405408"/>
                <a:gd name="connsiteX0-25" fmla="*/ 0 w 241998"/>
                <a:gd name="connsiteY0-26" fmla="*/ 2456273 h 2456273"/>
                <a:gd name="connsiteX1-27" fmla="*/ 241998 w 241998"/>
                <a:gd name="connsiteY1-28" fmla="*/ 0 h 2456273"/>
                <a:gd name="connsiteX2-29" fmla="*/ 241998 w 241998"/>
                <a:gd name="connsiteY2-30" fmla="*/ 2272399 h 2456273"/>
                <a:gd name="connsiteX3-31" fmla="*/ 0 w 241998"/>
                <a:gd name="connsiteY3-32" fmla="*/ 2456273 h 2456273"/>
              </a:gdLst>
              <a:ahLst/>
              <a:cxnLst>
                <a:cxn ang="0">
                  <a:pos x="connsiteX0-1" y="connsiteY0-2"/>
                </a:cxn>
                <a:cxn ang="0">
                  <a:pos x="connsiteX1-3" y="connsiteY1-4"/>
                </a:cxn>
                <a:cxn ang="0">
                  <a:pos x="connsiteX2-5" y="connsiteY2-6"/>
                </a:cxn>
                <a:cxn ang="0">
                  <a:pos x="connsiteX3-7" y="connsiteY3-8"/>
                </a:cxn>
              </a:cxnLst>
              <a:rect l="l" t="t" r="r" b="b"/>
              <a:pathLst>
                <a:path w="241998" h="2456273">
                  <a:moveTo>
                    <a:pt x="0" y="2456273"/>
                  </a:moveTo>
                  <a:lnTo>
                    <a:pt x="241998" y="0"/>
                  </a:lnTo>
                  <a:lnTo>
                    <a:pt x="241998" y="2272399"/>
                  </a:lnTo>
                  <a:lnTo>
                    <a:pt x="0" y="2456273"/>
                  </a:lnTo>
                  <a:close/>
                </a:path>
              </a:pathLst>
            </a:custGeom>
            <a:gradFill>
              <a:gsLst>
                <a:gs pos="88000">
                  <a:schemeClr val="tx1">
                    <a:alpha val="40000"/>
                  </a:schemeClr>
                </a:gs>
                <a:gs pos="46000">
                  <a:srgbClr val="000000">
                    <a:alpha val="18000"/>
                  </a:srgbClr>
                </a:gs>
                <a:gs pos="24000">
                  <a:schemeClr val="tx1">
                    <a:alpha val="13000"/>
                  </a:schemeClr>
                </a:gs>
                <a:gs pos="69000">
                  <a:schemeClr val="tx1">
                    <a:alpha val="21000"/>
                  </a:schemeClr>
                </a:gs>
                <a:gs pos="100000">
                  <a:schemeClr val="tx1">
                    <a:alpha val="40000"/>
                  </a:schemeClr>
                </a:gs>
                <a:gs pos="0">
                  <a:schemeClr val="tx1">
                    <a:alpha val="0"/>
                  </a:schemeClr>
                </a:gs>
              </a:gsLst>
              <a:lin ang="0" scaled="0"/>
            </a:gra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nvGrpSpPr>
            <p:cNvPr id="84" name="组合 83"/>
            <p:cNvGrpSpPr/>
            <p:nvPr/>
          </p:nvGrpSpPr>
          <p:grpSpPr>
            <a:xfrm>
              <a:off x="6467529" y="3720907"/>
              <a:ext cx="2241181" cy="2564679"/>
              <a:chOff x="4085027" y="753985"/>
              <a:chExt cx="4635161" cy="5304215"/>
            </a:xfrm>
            <a:solidFill>
              <a:srgbClr val="FEB850"/>
            </a:solidFill>
          </p:grpSpPr>
          <p:sp>
            <p:nvSpPr>
              <p:cNvPr id="85" name="任意多边形 84"/>
              <p:cNvSpPr/>
              <p:nvPr/>
            </p:nvSpPr>
            <p:spPr>
              <a:xfrm>
                <a:off x="4085027" y="1145914"/>
                <a:ext cx="4635161" cy="4763295"/>
              </a:xfrm>
              <a:custGeom>
                <a:avLst/>
                <a:gdLst>
                  <a:gd name="connsiteX0" fmla="*/ 2317480 w 4635161"/>
                  <a:gd name="connsiteY0" fmla="*/ 11756 h 4763294"/>
                  <a:gd name="connsiteX1" fmla="*/ 4635161 w 4635161"/>
                  <a:gd name="connsiteY1" fmla="*/ 4092387 h 4763294"/>
                  <a:gd name="connsiteX2" fmla="*/ 0 w 4635161"/>
                  <a:gd name="connsiteY2" fmla="*/ 4763294 h 4763294"/>
                  <a:gd name="connsiteX3" fmla="*/ 2310803 w 4635161"/>
                  <a:gd name="connsiteY3" fmla="*/ 0 h 4763294"/>
                  <a:gd name="connsiteX4" fmla="*/ 2314605 w 4635161"/>
                  <a:gd name="connsiteY4" fmla="*/ 6694 h 4763294"/>
                  <a:gd name="connsiteX5" fmla="*/ 2308891 w 4635161"/>
                  <a:gd name="connsiteY5" fmla="*/ 3907 h 476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35161" h="4763294">
                    <a:moveTo>
                      <a:pt x="2317480" y="11756"/>
                    </a:moveTo>
                    <a:lnTo>
                      <a:pt x="4635161" y="4092387"/>
                    </a:lnTo>
                    <a:lnTo>
                      <a:pt x="0" y="4763294"/>
                    </a:lnTo>
                    <a:close/>
                    <a:moveTo>
                      <a:pt x="2310803" y="0"/>
                    </a:moveTo>
                    <a:lnTo>
                      <a:pt x="2314605" y="6694"/>
                    </a:lnTo>
                    <a:lnTo>
                      <a:pt x="2308891" y="390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86" name="矩形 85"/>
              <p:cNvSpPr/>
              <p:nvPr/>
            </p:nvSpPr>
            <p:spPr>
              <a:xfrm rot="1560000">
                <a:off x="4679735" y="753987"/>
                <a:ext cx="596619" cy="5304213"/>
              </a:xfrm>
              <a:prstGeom prst="rect">
                <a:avLst/>
              </a:prstGeom>
              <a:solidFill>
                <a:srgbClr val="F995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43" name="矩形 142"/>
              <p:cNvSpPr/>
              <p:nvPr/>
            </p:nvSpPr>
            <p:spPr>
              <a:xfrm rot="1560000">
                <a:off x="4686809" y="753985"/>
                <a:ext cx="596619" cy="5304213"/>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sp>
        <p:nvSpPr>
          <p:cNvPr id="145" name="文本框 81"/>
          <p:cNvSpPr txBox="1">
            <a:spLocks noChangeArrowheads="1"/>
          </p:cNvSpPr>
          <p:nvPr/>
        </p:nvSpPr>
        <p:spPr bwMode="auto">
          <a:xfrm>
            <a:off x="2433638" y="2065338"/>
            <a:ext cx="925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800">
                <a:solidFill>
                  <a:srgbClr val="FFFFFF"/>
                </a:solidFill>
                <a:latin typeface="Impact" panose="020B0806030902050204" pitchFamily="34" charset="0"/>
              </a:rPr>
              <a:t>01</a:t>
            </a:r>
            <a:endParaRPr lang="zh-CN" altLang="en-US" sz="2800">
              <a:solidFill>
                <a:srgbClr val="FFFFFF"/>
              </a:solidFill>
              <a:latin typeface="Impact" panose="020B0806030902050204" pitchFamily="34" charset="0"/>
            </a:endParaRPr>
          </a:p>
        </p:txBody>
      </p:sp>
      <p:sp>
        <p:nvSpPr>
          <p:cNvPr id="146" name="文本框 28"/>
          <p:cNvSpPr txBox="1">
            <a:spLocks noChangeArrowheads="1"/>
          </p:cNvSpPr>
          <p:nvPr/>
        </p:nvSpPr>
        <p:spPr bwMode="auto">
          <a:xfrm>
            <a:off x="3379788" y="3287713"/>
            <a:ext cx="9255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800">
                <a:solidFill>
                  <a:srgbClr val="FFFFFF"/>
                </a:solidFill>
                <a:latin typeface="Impact" panose="020B0806030902050204" pitchFamily="34" charset="0"/>
              </a:rPr>
              <a:t>02</a:t>
            </a:r>
            <a:endParaRPr lang="zh-CN" altLang="en-US" sz="2800">
              <a:solidFill>
                <a:srgbClr val="FFFFFF"/>
              </a:solidFill>
              <a:latin typeface="Impact" panose="020B0806030902050204" pitchFamily="34" charset="0"/>
            </a:endParaRPr>
          </a:p>
        </p:txBody>
      </p:sp>
      <p:sp>
        <p:nvSpPr>
          <p:cNvPr id="147" name="文本框 29"/>
          <p:cNvSpPr txBox="1">
            <a:spLocks noChangeArrowheads="1"/>
          </p:cNvSpPr>
          <p:nvPr/>
        </p:nvSpPr>
        <p:spPr bwMode="auto">
          <a:xfrm>
            <a:off x="4235450" y="4573588"/>
            <a:ext cx="92551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800">
                <a:solidFill>
                  <a:srgbClr val="FFFFFF"/>
                </a:solidFill>
                <a:latin typeface="Impact" panose="020B0806030902050204" pitchFamily="34" charset="0"/>
              </a:rPr>
              <a:t>03</a:t>
            </a:r>
            <a:endParaRPr lang="zh-CN" altLang="en-US" sz="2800">
              <a:solidFill>
                <a:srgbClr val="FFFFFF"/>
              </a:solidFill>
              <a:latin typeface="Impact" panose="020B0806030902050204" pitchFamily="34" charset="0"/>
            </a:endParaRPr>
          </a:p>
        </p:txBody>
      </p:sp>
      <p:cxnSp>
        <p:nvCxnSpPr>
          <p:cNvPr id="148" name="直接连接符 147"/>
          <p:cNvCxnSpPr/>
          <p:nvPr/>
        </p:nvCxnSpPr>
        <p:spPr>
          <a:xfrm>
            <a:off x="5440363" y="3201988"/>
            <a:ext cx="0" cy="61595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49" name="Freeform 5"/>
          <p:cNvSpPr>
            <a:spLocks noEditPoints="1"/>
          </p:cNvSpPr>
          <p:nvPr/>
        </p:nvSpPr>
        <p:spPr bwMode="auto">
          <a:xfrm>
            <a:off x="3570288" y="2046288"/>
            <a:ext cx="860425" cy="485775"/>
          </a:xfrm>
          <a:custGeom>
            <a:avLst/>
            <a:gdLst>
              <a:gd name="T0" fmla="*/ 2147483646 w 1961"/>
              <a:gd name="T1" fmla="*/ 2147483646 h 1109"/>
              <a:gd name="T2" fmla="*/ 2147483646 w 1961"/>
              <a:gd name="T3" fmla="*/ 0 h 1109"/>
              <a:gd name="T4" fmla="*/ 2147483646 w 1961"/>
              <a:gd name="T5" fmla="*/ 0 h 1109"/>
              <a:gd name="T6" fmla="*/ 0 w 1961"/>
              <a:gd name="T7" fmla="*/ 2147483646 h 1109"/>
              <a:gd name="T8" fmla="*/ 0 w 1961"/>
              <a:gd name="T9" fmla="*/ 2147483646 h 1109"/>
              <a:gd name="T10" fmla="*/ 2147483646 w 1961"/>
              <a:gd name="T11" fmla="*/ 2147483646 h 1109"/>
              <a:gd name="T12" fmla="*/ 2147483646 w 1961"/>
              <a:gd name="T13" fmla="*/ 2147483646 h 1109"/>
              <a:gd name="T14" fmla="*/ 2147483646 w 1961"/>
              <a:gd name="T15" fmla="*/ 2147483646 h 1109"/>
              <a:gd name="T16" fmla="*/ 2147483646 w 1961"/>
              <a:gd name="T17" fmla="*/ 2147483646 h 1109"/>
              <a:gd name="T18" fmla="*/ 2147483646 w 1961"/>
              <a:gd name="T19" fmla="*/ 2147483646 h 1109"/>
              <a:gd name="T20" fmla="*/ 2147483646 w 1961"/>
              <a:gd name="T21" fmla="*/ 2147483646 h 1109"/>
              <a:gd name="T22" fmla="*/ 2147483646 w 1961"/>
              <a:gd name="T23" fmla="*/ 2147483646 h 1109"/>
              <a:gd name="T24" fmla="*/ 2147483646 w 1961"/>
              <a:gd name="T25" fmla="*/ 2147483646 h 1109"/>
              <a:gd name="T26" fmla="*/ 2147483646 w 1961"/>
              <a:gd name="T27" fmla="*/ 2147483646 h 1109"/>
              <a:gd name="T28" fmla="*/ 2147483646 w 1961"/>
              <a:gd name="T29" fmla="*/ 2147483646 h 1109"/>
              <a:gd name="T30" fmla="*/ 2147483646 w 1961"/>
              <a:gd name="T31" fmla="*/ 2147483646 h 1109"/>
              <a:gd name="T32" fmla="*/ 2147483646 w 1961"/>
              <a:gd name="T33" fmla="*/ 2147483646 h 1109"/>
              <a:gd name="T34" fmla="*/ 2147483646 w 1961"/>
              <a:gd name="T35" fmla="*/ 2147483646 h 1109"/>
              <a:gd name="T36" fmla="*/ 2147483646 w 1961"/>
              <a:gd name="T37" fmla="*/ 2147483646 h 1109"/>
              <a:gd name="T38" fmla="*/ 2147483646 w 1961"/>
              <a:gd name="T39" fmla="*/ 2147483646 h 1109"/>
              <a:gd name="T40" fmla="*/ 2147483646 w 1961"/>
              <a:gd name="T41" fmla="*/ 2147483646 h 1109"/>
              <a:gd name="T42" fmla="*/ 2147483646 w 1961"/>
              <a:gd name="T43" fmla="*/ 2147483646 h 1109"/>
              <a:gd name="T44" fmla="*/ 2147483646 w 1961"/>
              <a:gd name="T45" fmla="*/ 2147483646 h 1109"/>
              <a:gd name="T46" fmla="*/ 2147483646 w 1961"/>
              <a:gd name="T47" fmla="*/ 2147483646 h 1109"/>
              <a:gd name="T48" fmla="*/ 2147483646 w 1961"/>
              <a:gd name="T49" fmla="*/ 2147483646 h 1109"/>
              <a:gd name="T50" fmla="*/ 2147483646 w 1961"/>
              <a:gd name="T51" fmla="*/ 2147483646 h 1109"/>
              <a:gd name="T52" fmla="*/ 2147483646 w 1961"/>
              <a:gd name="T53" fmla="*/ 2147483646 h 1109"/>
              <a:gd name="T54" fmla="*/ 2147483646 w 1961"/>
              <a:gd name="T55" fmla="*/ 2147483646 h 1109"/>
              <a:gd name="T56" fmla="*/ 2147483646 w 1961"/>
              <a:gd name="T57" fmla="*/ 2147483646 h 1109"/>
              <a:gd name="T58" fmla="*/ 2147483646 w 1961"/>
              <a:gd name="T59" fmla="*/ 2147483646 h 1109"/>
              <a:gd name="T60" fmla="*/ 2147483646 w 1961"/>
              <a:gd name="T61" fmla="*/ 2147483646 h 1109"/>
              <a:gd name="T62" fmla="*/ 2147483646 w 1961"/>
              <a:gd name="T63" fmla="*/ 2147483646 h 110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61" h="1109">
                <a:moveTo>
                  <a:pt x="1776" y="171"/>
                </a:moveTo>
                <a:cubicBezTo>
                  <a:pt x="1740" y="71"/>
                  <a:pt x="1646" y="0"/>
                  <a:pt x="1534" y="0"/>
                </a:cubicBezTo>
                <a:cubicBezTo>
                  <a:pt x="256" y="0"/>
                  <a:pt x="256" y="0"/>
                  <a:pt x="256" y="0"/>
                </a:cubicBezTo>
                <a:cubicBezTo>
                  <a:pt x="115" y="0"/>
                  <a:pt x="0" y="115"/>
                  <a:pt x="0" y="256"/>
                </a:cubicBezTo>
                <a:cubicBezTo>
                  <a:pt x="0" y="853"/>
                  <a:pt x="0" y="853"/>
                  <a:pt x="0" y="853"/>
                </a:cubicBezTo>
                <a:cubicBezTo>
                  <a:pt x="0" y="994"/>
                  <a:pt x="115" y="1109"/>
                  <a:pt x="256" y="1109"/>
                </a:cubicBezTo>
                <a:cubicBezTo>
                  <a:pt x="1534" y="1109"/>
                  <a:pt x="1534" y="1109"/>
                  <a:pt x="1534" y="1109"/>
                </a:cubicBezTo>
                <a:cubicBezTo>
                  <a:pt x="1646" y="1109"/>
                  <a:pt x="1740" y="1038"/>
                  <a:pt x="1776" y="939"/>
                </a:cubicBezTo>
                <a:cubicBezTo>
                  <a:pt x="1961" y="939"/>
                  <a:pt x="1961" y="939"/>
                  <a:pt x="1961" y="939"/>
                </a:cubicBezTo>
                <a:cubicBezTo>
                  <a:pt x="1961" y="171"/>
                  <a:pt x="1961" y="171"/>
                  <a:pt x="1961" y="171"/>
                </a:cubicBezTo>
                <a:lnTo>
                  <a:pt x="1776" y="171"/>
                </a:lnTo>
                <a:close/>
                <a:moveTo>
                  <a:pt x="1620" y="853"/>
                </a:moveTo>
                <a:cubicBezTo>
                  <a:pt x="1620" y="900"/>
                  <a:pt x="1582" y="939"/>
                  <a:pt x="1534" y="939"/>
                </a:cubicBezTo>
                <a:cubicBezTo>
                  <a:pt x="256" y="939"/>
                  <a:pt x="256" y="939"/>
                  <a:pt x="256" y="939"/>
                </a:cubicBezTo>
                <a:cubicBezTo>
                  <a:pt x="208" y="939"/>
                  <a:pt x="170" y="900"/>
                  <a:pt x="170" y="853"/>
                </a:cubicBezTo>
                <a:cubicBezTo>
                  <a:pt x="170" y="256"/>
                  <a:pt x="170" y="256"/>
                  <a:pt x="170" y="256"/>
                </a:cubicBezTo>
                <a:cubicBezTo>
                  <a:pt x="170" y="209"/>
                  <a:pt x="208" y="171"/>
                  <a:pt x="256" y="171"/>
                </a:cubicBezTo>
                <a:cubicBezTo>
                  <a:pt x="1534" y="171"/>
                  <a:pt x="1534" y="171"/>
                  <a:pt x="1534" y="171"/>
                </a:cubicBezTo>
                <a:cubicBezTo>
                  <a:pt x="1582" y="171"/>
                  <a:pt x="1620" y="209"/>
                  <a:pt x="1620" y="256"/>
                </a:cubicBezTo>
                <a:cubicBezTo>
                  <a:pt x="1620" y="853"/>
                  <a:pt x="1620" y="853"/>
                  <a:pt x="1620" y="853"/>
                </a:cubicBezTo>
                <a:close/>
                <a:moveTo>
                  <a:pt x="1790" y="768"/>
                </a:moveTo>
                <a:cubicBezTo>
                  <a:pt x="1705" y="768"/>
                  <a:pt x="1705" y="768"/>
                  <a:pt x="1705" y="768"/>
                </a:cubicBezTo>
                <a:cubicBezTo>
                  <a:pt x="1705" y="341"/>
                  <a:pt x="1705" y="341"/>
                  <a:pt x="1705" y="341"/>
                </a:cubicBezTo>
                <a:cubicBezTo>
                  <a:pt x="1790" y="341"/>
                  <a:pt x="1790" y="341"/>
                  <a:pt x="1790" y="341"/>
                </a:cubicBezTo>
                <a:cubicBezTo>
                  <a:pt x="1790" y="768"/>
                  <a:pt x="1790" y="768"/>
                  <a:pt x="1790" y="768"/>
                </a:cubicBezTo>
                <a:close/>
                <a:moveTo>
                  <a:pt x="256" y="427"/>
                </a:moveTo>
                <a:cubicBezTo>
                  <a:pt x="256" y="683"/>
                  <a:pt x="256" y="683"/>
                  <a:pt x="256" y="683"/>
                </a:cubicBezTo>
                <a:cubicBezTo>
                  <a:pt x="256" y="777"/>
                  <a:pt x="313" y="853"/>
                  <a:pt x="384" y="853"/>
                </a:cubicBezTo>
                <a:cubicBezTo>
                  <a:pt x="511" y="853"/>
                  <a:pt x="511" y="853"/>
                  <a:pt x="511" y="853"/>
                </a:cubicBezTo>
                <a:cubicBezTo>
                  <a:pt x="511" y="256"/>
                  <a:pt x="511" y="256"/>
                  <a:pt x="511" y="256"/>
                </a:cubicBezTo>
                <a:cubicBezTo>
                  <a:pt x="384" y="256"/>
                  <a:pt x="384" y="256"/>
                  <a:pt x="384" y="256"/>
                </a:cubicBezTo>
                <a:cubicBezTo>
                  <a:pt x="313" y="256"/>
                  <a:pt x="256" y="333"/>
                  <a:pt x="256" y="427"/>
                </a:cubicBezTo>
                <a:close/>
              </a:path>
            </a:pathLst>
          </a:custGeom>
          <a:solidFill>
            <a:srgbClr val="01ACB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50" name="Freeform 9"/>
          <p:cNvSpPr>
            <a:spLocks noEditPoints="1"/>
          </p:cNvSpPr>
          <p:nvPr/>
        </p:nvSpPr>
        <p:spPr bwMode="auto">
          <a:xfrm>
            <a:off x="4392613" y="3263900"/>
            <a:ext cx="860425" cy="487363"/>
          </a:xfrm>
          <a:custGeom>
            <a:avLst/>
            <a:gdLst>
              <a:gd name="T0" fmla="*/ 2147483646 w 1961"/>
              <a:gd name="T1" fmla="*/ 2147483646 h 1109"/>
              <a:gd name="T2" fmla="*/ 2147483646 w 1961"/>
              <a:gd name="T3" fmla="*/ 0 h 1109"/>
              <a:gd name="T4" fmla="*/ 2147483646 w 1961"/>
              <a:gd name="T5" fmla="*/ 0 h 1109"/>
              <a:gd name="T6" fmla="*/ 0 w 1961"/>
              <a:gd name="T7" fmla="*/ 2147483646 h 1109"/>
              <a:gd name="T8" fmla="*/ 0 w 1961"/>
              <a:gd name="T9" fmla="*/ 2147483646 h 1109"/>
              <a:gd name="T10" fmla="*/ 2147483646 w 1961"/>
              <a:gd name="T11" fmla="*/ 2147483646 h 1109"/>
              <a:gd name="T12" fmla="*/ 2147483646 w 1961"/>
              <a:gd name="T13" fmla="*/ 2147483646 h 1109"/>
              <a:gd name="T14" fmla="*/ 2147483646 w 1961"/>
              <a:gd name="T15" fmla="*/ 2147483646 h 1109"/>
              <a:gd name="T16" fmla="*/ 2147483646 w 1961"/>
              <a:gd name="T17" fmla="*/ 2147483646 h 1109"/>
              <a:gd name="T18" fmla="*/ 2147483646 w 1961"/>
              <a:gd name="T19" fmla="*/ 2147483646 h 1109"/>
              <a:gd name="T20" fmla="*/ 2147483646 w 1961"/>
              <a:gd name="T21" fmla="*/ 2147483646 h 1109"/>
              <a:gd name="T22" fmla="*/ 2147483646 w 1961"/>
              <a:gd name="T23" fmla="*/ 2147483646 h 1109"/>
              <a:gd name="T24" fmla="*/ 2147483646 w 1961"/>
              <a:gd name="T25" fmla="*/ 2147483646 h 1109"/>
              <a:gd name="T26" fmla="*/ 2147483646 w 1961"/>
              <a:gd name="T27" fmla="*/ 2147483646 h 1109"/>
              <a:gd name="T28" fmla="*/ 2147483646 w 1961"/>
              <a:gd name="T29" fmla="*/ 2147483646 h 1109"/>
              <a:gd name="T30" fmla="*/ 2147483646 w 1961"/>
              <a:gd name="T31" fmla="*/ 2147483646 h 1109"/>
              <a:gd name="T32" fmla="*/ 2147483646 w 1961"/>
              <a:gd name="T33" fmla="*/ 2147483646 h 1109"/>
              <a:gd name="T34" fmla="*/ 2147483646 w 1961"/>
              <a:gd name="T35" fmla="*/ 2147483646 h 1109"/>
              <a:gd name="T36" fmla="*/ 2147483646 w 1961"/>
              <a:gd name="T37" fmla="*/ 2147483646 h 1109"/>
              <a:gd name="T38" fmla="*/ 2147483646 w 1961"/>
              <a:gd name="T39" fmla="*/ 2147483646 h 1109"/>
              <a:gd name="T40" fmla="*/ 2147483646 w 1961"/>
              <a:gd name="T41" fmla="*/ 2147483646 h 1109"/>
              <a:gd name="T42" fmla="*/ 2147483646 w 1961"/>
              <a:gd name="T43" fmla="*/ 2147483646 h 1109"/>
              <a:gd name="T44" fmla="*/ 2147483646 w 1961"/>
              <a:gd name="T45" fmla="*/ 2147483646 h 1109"/>
              <a:gd name="T46" fmla="*/ 2147483646 w 1961"/>
              <a:gd name="T47" fmla="*/ 2147483646 h 1109"/>
              <a:gd name="T48" fmla="*/ 2147483646 w 1961"/>
              <a:gd name="T49" fmla="*/ 2147483646 h 1109"/>
              <a:gd name="T50" fmla="*/ 2147483646 w 1961"/>
              <a:gd name="T51" fmla="*/ 2147483646 h 1109"/>
              <a:gd name="T52" fmla="*/ 2147483646 w 1961"/>
              <a:gd name="T53" fmla="*/ 2147483646 h 1109"/>
              <a:gd name="T54" fmla="*/ 2147483646 w 1961"/>
              <a:gd name="T55" fmla="*/ 2147483646 h 1109"/>
              <a:gd name="T56" fmla="*/ 2147483646 w 1961"/>
              <a:gd name="T57" fmla="*/ 2147483646 h 1109"/>
              <a:gd name="T58" fmla="*/ 2147483646 w 1961"/>
              <a:gd name="T59" fmla="*/ 2147483646 h 1109"/>
              <a:gd name="T60" fmla="*/ 2147483646 w 1961"/>
              <a:gd name="T61" fmla="*/ 2147483646 h 1109"/>
              <a:gd name="T62" fmla="*/ 2147483646 w 1961"/>
              <a:gd name="T63" fmla="*/ 2147483646 h 1109"/>
              <a:gd name="T64" fmla="*/ 2147483646 w 1961"/>
              <a:gd name="T65" fmla="*/ 2147483646 h 1109"/>
              <a:gd name="T66" fmla="*/ 2147483646 w 1961"/>
              <a:gd name="T67" fmla="*/ 2147483646 h 1109"/>
              <a:gd name="T68" fmla="*/ 2147483646 w 1961"/>
              <a:gd name="T69" fmla="*/ 2147483646 h 1109"/>
              <a:gd name="T70" fmla="*/ 2147483646 w 1961"/>
              <a:gd name="T71" fmla="*/ 2147483646 h 1109"/>
              <a:gd name="T72" fmla="*/ 2147483646 w 1961"/>
              <a:gd name="T73" fmla="*/ 2147483646 h 110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961" h="1109">
                <a:moveTo>
                  <a:pt x="1776" y="171"/>
                </a:moveTo>
                <a:cubicBezTo>
                  <a:pt x="1740" y="71"/>
                  <a:pt x="1646" y="0"/>
                  <a:pt x="1534" y="0"/>
                </a:cubicBezTo>
                <a:cubicBezTo>
                  <a:pt x="256" y="0"/>
                  <a:pt x="256" y="0"/>
                  <a:pt x="256" y="0"/>
                </a:cubicBezTo>
                <a:cubicBezTo>
                  <a:pt x="115" y="0"/>
                  <a:pt x="0" y="115"/>
                  <a:pt x="0" y="256"/>
                </a:cubicBezTo>
                <a:cubicBezTo>
                  <a:pt x="0" y="853"/>
                  <a:pt x="0" y="853"/>
                  <a:pt x="0" y="853"/>
                </a:cubicBezTo>
                <a:cubicBezTo>
                  <a:pt x="0" y="994"/>
                  <a:pt x="115" y="1109"/>
                  <a:pt x="256" y="1109"/>
                </a:cubicBezTo>
                <a:cubicBezTo>
                  <a:pt x="1534" y="1109"/>
                  <a:pt x="1534" y="1109"/>
                  <a:pt x="1534" y="1109"/>
                </a:cubicBezTo>
                <a:cubicBezTo>
                  <a:pt x="1646" y="1109"/>
                  <a:pt x="1740" y="1038"/>
                  <a:pt x="1776" y="939"/>
                </a:cubicBezTo>
                <a:cubicBezTo>
                  <a:pt x="1961" y="939"/>
                  <a:pt x="1961" y="939"/>
                  <a:pt x="1961" y="939"/>
                </a:cubicBezTo>
                <a:cubicBezTo>
                  <a:pt x="1961" y="171"/>
                  <a:pt x="1961" y="171"/>
                  <a:pt x="1961" y="171"/>
                </a:cubicBezTo>
                <a:lnTo>
                  <a:pt x="1776" y="171"/>
                </a:lnTo>
                <a:close/>
                <a:moveTo>
                  <a:pt x="1620" y="853"/>
                </a:moveTo>
                <a:cubicBezTo>
                  <a:pt x="1620" y="900"/>
                  <a:pt x="1582" y="939"/>
                  <a:pt x="1534" y="939"/>
                </a:cubicBezTo>
                <a:cubicBezTo>
                  <a:pt x="256" y="939"/>
                  <a:pt x="256" y="939"/>
                  <a:pt x="256" y="939"/>
                </a:cubicBezTo>
                <a:cubicBezTo>
                  <a:pt x="208" y="939"/>
                  <a:pt x="170" y="900"/>
                  <a:pt x="170" y="853"/>
                </a:cubicBezTo>
                <a:cubicBezTo>
                  <a:pt x="170" y="256"/>
                  <a:pt x="170" y="256"/>
                  <a:pt x="170" y="256"/>
                </a:cubicBezTo>
                <a:cubicBezTo>
                  <a:pt x="170" y="209"/>
                  <a:pt x="208" y="171"/>
                  <a:pt x="256" y="171"/>
                </a:cubicBezTo>
                <a:cubicBezTo>
                  <a:pt x="1534" y="171"/>
                  <a:pt x="1534" y="171"/>
                  <a:pt x="1534" y="171"/>
                </a:cubicBezTo>
                <a:cubicBezTo>
                  <a:pt x="1582" y="171"/>
                  <a:pt x="1620" y="209"/>
                  <a:pt x="1620" y="256"/>
                </a:cubicBezTo>
                <a:cubicBezTo>
                  <a:pt x="1620" y="853"/>
                  <a:pt x="1620" y="853"/>
                  <a:pt x="1620" y="853"/>
                </a:cubicBezTo>
                <a:close/>
                <a:moveTo>
                  <a:pt x="1790" y="768"/>
                </a:moveTo>
                <a:cubicBezTo>
                  <a:pt x="1705" y="768"/>
                  <a:pt x="1705" y="768"/>
                  <a:pt x="1705" y="768"/>
                </a:cubicBezTo>
                <a:cubicBezTo>
                  <a:pt x="1705" y="341"/>
                  <a:pt x="1705" y="341"/>
                  <a:pt x="1705" y="341"/>
                </a:cubicBezTo>
                <a:cubicBezTo>
                  <a:pt x="1790" y="341"/>
                  <a:pt x="1790" y="341"/>
                  <a:pt x="1790" y="341"/>
                </a:cubicBezTo>
                <a:cubicBezTo>
                  <a:pt x="1790" y="768"/>
                  <a:pt x="1790" y="768"/>
                  <a:pt x="1790" y="768"/>
                </a:cubicBezTo>
                <a:close/>
                <a:moveTo>
                  <a:pt x="597" y="256"/>
                </a:moveTo>
                <a:cubicBezTo>
                  <a:pt x="852" y="256"/>
                  <a:pt x="852" y="256"/>
                  <a:pt x="852" y="256"/>
                </a:cubicBezTo>
                <a:cubicBezTo>
                  <a:pt x="852" y="853"/>
                  <a:pt x="852" y="853"/>
                  <a:pt x="852" y="853"/>
                </a:cubicBezTo>
                <a:cubicBezTo>
                  <a:pt x="597" y="853"/>
                  <a:pt x="597" y="853"/>
                  <a:pt x="597" y="853"/>
                </a:cubicBezTo>
                <a:lnTo>
                  <a:pt x="597" y="256"/>
                </a:lnTo>
                <a:close/>
                <a:moveTo>
                  <a:pt x="256" y="427"/>
                </a:moveTo>
                <a:cubicBezTo>
                  <a:pt x="256" y="683"/>
                  <a:pt x="256" y="683"/>
                  <a:pt x="256" y="683"/>
                </a:cubicBezTo>
                <a:cubicBezTo>
                  <a:pt x="256" y="777"/>
                  <a:pt x="313" y="853"/>
                  <a:pt x="384" y="853"/>
                </a:cubicBezTo>
                <a:cubicBezTo>
                  <a:pt x="511" y="853"/>
                  <a:pt x="511" y="853"/>
                  <a:pt x="511" y="853"/>
                </a:cubicBezTo>
                <a:cubicBezTo>
                  <a:pt x="511" y="256"/>
                  <a:pt x="511" y="256"/>
                  <a:pt x="511" y="256"/>
                </a:cubicBezTo>
                <a:cubicBezTo>
                  <a:pt x="384" y="256"/>
                  <a:pt x="384" y="256"/>
                  <a:pt x="384" y="256"/>
                </a:cubicBezTo>
                <a:cubicBezTo>
                  <a:pt x="313" y="256"/>
                  <a:pt x="256" y="333"/>
                  <a:pt x="256" y="427"/>
                </a:cubicBezTo>
                <a:close/>
              </a:path>
            </a:pathLst>
          </a:custGeom>
          <a:solidFill>
            <a:srgbClr val="E8707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51" name="Freeform 13"/>
          <p:cNvSpPr>
            <a:spLocks noEditPoints="1"/>
          </p:cNvSpPr>
          <p:nvPr/>
        </p:nvSpPr>
        <p:spPr bwMode="auto">
          <a:xfrm>
            <a:off x="5607050" y="5065713"/>
            <a:ext cx="868363" cy="490537"/>
          </a:xfrm>
          <a:custGeom>
            <a:avLst/>
            <a:gdLst>
              <a:gd name="T0" fmla="*/ 2147483646 w 1961"/>
              <a:gd name="T1" fmla="*/ 2147483646 h 1109"/>
              <a:gd name="T2" fmla="*/ 2147483646 w 1961"/>
              <a:gd name="T3" fmla="*/ 0 h 1109"/>
              <a:gd name="T4" fmla="*/ 2147483646 w 1961"/>
              <a:gd name="T5" fmla="*/ 0 h 1109"/>
              <a:gd name="T6" fmla="*/ 0 w 1961"/>
              <a:gd name="T7" fmla="*/ 2147483646 h 1109"/>
              <a:gd name="T8" fmla="*/ 0 w 1961"/>
              <a:gd name="T9" fmla="*/ 2147483646 h 1109"/>
              <a:gd name="T10" fmla="*/ 2147483646 w 1961"/>
              <a:gd name="T11" fmla="*/ 2147483646 h 1109"/>
              <a:gd name="T12" fmla="*/ 2147483646 w 1961"/>
              <a:gd name="T13" fmla="*/ 2147483646 h 1109"/>
              <a:gd name="T14" fmla="*/ 2147483646 w 1961"/>
              <a:gd name="T15" fmla="*/ 2147483646 h 1109"/>
              <a:gd name="T16" fmla="*/ 2147483646 w 1961"/>
              <a:gd name="T17" fmla="*/ 2147483646 h 1109"/>
              <a:gd name="T18" fmla="*/ 2147483646 w 1961"/>
              <a:gd name="T19" fmla="*/ 2147483646 h 1109"/>
              <a:gd name="T20" fmla="*/ 2147483646 w 1961"/>
              <a:gd name="T21" fmla="*/ 2147483646 h 1109"/>
              <a:gd name="T22" fmla="*/ 2147483646 w 1961"/>
              <a:gd name="T23" fmla="*/ 2147483646 h 1109"/>
              <a:gd name="T24" fmla="*/ 2147483646 w 1961"/>
              <a:gd name="T25" fmla="*/ 2147483646 h 1109"/>
              <a:gd name="T26" fmla="*/ 2147483646 w 1961"/>
              <a:gd name="T27" fmla="*/ 2147483646 h 1109"/>
              <a:gd name="T28" fmla="*/ 2147483646 w 1961"/>
              <a:gd name="T29" fmla="*/ 2147483646 h 1109"/>
              <a:gd name="T30" fmla="*/ 2147483646 w 1961"/>
              <a:gd name="T31" fmla="*/ 2147483646 h 1109"/>
              <a:gd name="T32" fmla="*/ 2147483646 w 1961"/>
              <a:gd name="T33" fmla="*/ 2147483646 h 1109"/>
              <a:gd name="T34" fmla="*/ 2147483646 w 1961"/>
              <a:gd name="T35" fmla="*/ 2147483646 h 1109"/>
              <a:gd name="T36" fmla="*/ 2147483646 w 1961"/>
              <a:gd name="T37" fmla="*/ 2147483646 h 1109"/>
              <a:gd name="T38" fmla="*/ 2147483646 w 1961"/>
              <a:gd name="T39" fmla="*/ 2147483646 h 1109"/>
              <a:gd name="T40" fmla="*/ 2147483646 w 1961"/>
              <a:gd name="T41" fmla="*/ 2147483646 h 1109"/>
              <a:gd name="T42" fmla="*/ 2147483646 w 1961"/>
              <a:gd name="T43" fmla="*/ 2147483646 h 1109"/>
              <a:gd name="T44" fmla="*/ 2147483646 w 1961"/>
              <a:gd name="T45" fmla="*/ 2147483646 h 1109"/>
              <a:gd name="T46" fmla="*/ 2147483646 w 1961"/>
              <a:gd name="T47" fmla="*/ 2147483646 h 1109"/>
              <a:gd name="T48" fmla="*/ 2147483646 w 1961"/>
              <a:gd name="T49" fmla="*/ 2147483646 h 1109"/>
              <a:gd name="T50" fmla="*/ 2147483646 w 1961"/>
              <a:gd name="T51" fmla="*/ 2147483646 h 1109"/>
              <a:gd name="T52" fmla="*/ 2147483646 w 1961"/>
              <a:gd name="T53" fmla="*/ 2147483646 h 1109"/>
              <a:gd name="T54" fmla="*/ 2147483646 w 1961"/>
              <a:gd name="T55" fmla="*/ 2147483646 h 1109"/>
              <a:gd name="T56" fmla="*/ 2147483646 w 1961"/>
              <a:gd name="T57" fmla="*/ 2147483646 h 1109"/>
              <a:gd name="T58" fmla="*/ 2147483646 w 1961"/>
              <a:gd name="T59" fmla="*/ 2147483646 h 1109"/>
              <a:gd name="T60" fmla="*/ 2147483646 w 1961"/>
              <a:gd name="T61" fmla="*/ 2147483646 h 1109"/>
              <a:gd name="T62" fmla="*/ 2147483646 w 1961"/>
              <a:gd name="T63" fmla="*/ 2147483646 h 1109"/>
              <a:gd name="T64" fmla="*/ 2147483646 w 1961"/>
              <a:gd name="T65" fmla="*/ 2147483646 h 1109"/>
              <a:gd name="T66" fmla="*/ 2147483646 w 1961"/>
              <a:gd name="T67" fmla="*/ 2147483646 h 1109"/>
              <a:gd name="T68" fmla="*/ 2147483646 w 1961"/>
              <a:gd name="T69" fmla="*/ 2147483646 h 1109"/>
              <a:gd name="T70" fmla="*/ 2147483646 w 1961"/>
              <a:gd name="T71" fmla="*/ 2147483646 h 1109"/>
              <a:gd name="T72" fmla="*/ 2147483646 w 1961"/>
              <a:gd name="T73" fmla="*/ 2147483646 h 1109"/>
              <a:gd name="T74" fmla="*/ 2147483646 w 1961"/>
              <a:gd name="T75" fmla="*/ 2147483646 h 1109"/>
              <a:gd name="T76" fmla="*/ 2147483646 w 1961"/>
              <a:gd name="T77" fmla="*/ 2147483646 h 1109"/>
              <a:gd name="T78" fmla="*/ 2147483646 w 1961"/>
              <a:gd name="T79" fmla="*/ 2147483646 h 1109"/>
              <a:gd name="T80" fmla="*/ 2147483646 w 1961"/>
              <a:gd name="T81" fmla="*/ 2147483646 h 1109"/>
              <a:gd name="T82" fmla="*/ 2147483646 w 1961"/>
              <a:gd name="T83" fmla="*/ 2147483646 h 110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1" h="1109">
                <a:moveTo>
                  <a:pt x="1776" y="171"/>
                </a:moveTo>
                <a:cubicBezTo>
                  <a:pt x="1740" y="71"/>
                  <a:pt x="1646" y="0"/>
                  <a:pt x="1534" y="0"/>
                </a:cubicBezTo>
                <a:cubicBezTo>
                  <a:pt x="256" y="0"/>
                  <a:pt x="256" y="0"/>
                  <a:pt x="256" y="0"/>
                </a:cubicBezTo>
                <a:cubicBezTo>
                  <a:pt x="115" y="0"/>
                  <a:pt x="0" y="115"/>
                  <a:pt x="0" y="256"/>
                </a:cubicBezTo>
                <a:cubicBezTo>
                  <a:pt x="0" y="853"/>
                  <a:pt x="0" y="853"/>
                  <a:pt x="0" y="853"/>
                </a:cubicBezTo>
                <a:cubicBezTo>
                  <a:pt x="0" y="994"/>
                  <a:pt x="115" y="1109"/>
                  <a:pt x="256" y="1109"/>
                </a:cubicBezTo>
                <a:cubicBezTo>
                  <a:pt x="1534" y="1109"/>
                  <a:pt x="1534" y="1109"/>
                  <a:pt x="1534" y="1109"/>
                </a:cubicBezTo>
                <a:cubicBezTo>
                  <a:pt x="1646" y="1109"/>
                  <a:pt x="1740" y="1038"/>
                  <a:pt x="1776" y="939"/>
                </a:cubicBezTo>
                <a:cubicBezTo>
                  <a:pt x="1961" y="939"/>
                  <a:pt x="1961" y="939"/>
                  <a:pt x="1961" y="939"/>
                </a:cubicBezTo>
                <a:cubicBezTo>
                  <a:pt x="1961" y="171"/>
                  <a:pt x="1961" y="171"/>
                  <a:pt x="1961" y="171"/>
                </a:cubicBezTo>
                <a:lnTo>
                  <a:pt x="1776" y="171"/>
                </a:lnTo>
                <a:close/>
                <a:moveTo>
                  <a:pt x="1620" y="853"/>
                </a:moveTo>
                <a:cubicBezTo>
                  <a:pt x="1620" y="900"/>
                  <a:pt x="1582" y="939"/>
                  <a:pt x="1534" y="939"/>
                </a:cubicBezTo>
                <a:cubicBezTo>
                  <a:pt x="256" y="939"/>
                  <a:pt x="256" y="939"/>
                  <a:pt x="256" y="939"/>
                </a:cubicBezTo>
                <a:cubicBezTo>
                  <a:pt x="208" y="939"/>
                  <a:pt x="170" y="900"/>
                  <a:pt x="170" y="853"/>
                </a:cubicBezTo>
                <a:cubicBezTo>
                  <a:pt x="170" y="256"/>
                  <a:pt x="170" y="256"/>
                  <a:pt x="170" y="256"/>
                </a:cubicBezTo>
                <a:cubicBezTo>
                  <a:pt x="170" y="209"/>
                  <a:pt x="208" y="171"/>
                  <a:pt x="256" y="171"/>
                </a:cubicBezTo>
                <a:cubicBezTo>
                  <a:pt x="1534" y="171"/>
                  <a:pt x="1534" y="171"/>
                  <a:pt x="1534" y="171"/>
                </a:cubicBezTo>
                <a:cubicBezTo>
                  <a:pt x="1582" y="171"/>
                  <a:pt x="1620" y="209"/>
                  <a:pt x="1620" y="256"/>
                </a:cubicBezTo>
                <a:cubicBezTo>
                  <a:pt x="1620" y="853"/>
                  <a:pt x="1620" y="853"/>
                  <a:pt x="1620" y="853"/>
                </a:cubicBezTo>
                <a:close/>
                <a:moveTo>
                  <a:pt x="1790" y="768"/>
                </a:moveTo>
                <a:cubicBezTo>
                  <a:pt x="1705" y="768"/>
                  <a:pt x="1705" y="768"/>
                  <a:pt x="1705" y="768"/>
                </a:cubicBezTo>
                <a:cubicBezTo>
                  <a:pt x="1705" y="341"/>
                  <a:pt x="1705" y="341"/>
                  <a:pt x="1705" y="341"/>
                </a:cubicBezTo>
                <a:cubicBezTo>
                  <a:pt x="1790" y="341"/>
                  <a:pt x="1790" y="341"/>
                  <a:pt x="1790" y="341"/>
                </a:cubicBezTo>
                <a:cubicBezTo>
                  <a:pt x="1790" y="768"/>
                  <a:pt x="1790" y="768"/>
                  <a:pt x="1790" y="768"/>
                </a:cubicBezTo>
                <a:close/>
                <a:moveTo>
                  <a:pt x="597" y="256"/>
                </a:moveTo>
                <a:cubicBezTo>
                  <a:pt x="852" y="256"/>
                  <a:pt x="852" y="256"/>
                  <a:pt x="852" y="256"/>
                </a:cubicBezTo>
                <a:cubicBezTo>
                  <a:pt x="852" y="853"/>
                  <a:pt x="852" y="853"/>
                  <a:pt x="852" y="853"/>
                </a:cubicBezTo>
                <a:cubicBezTo>
                  <a:pt x="597" y="853"/>
                  <a:pt x="597" y="853"/>
                  <a:pt x="597" y="853"/>
                </a:cubicBezTo>
                <a:lnTo>
                  <a:pt x="597" y="256"/>
                </a:lnTo>
                <a:close/>
                <a:moveTo>
                  <a:pt x="938" y="256"/>
                </a:moveTo>
                <a:cubicBezTo>
                  <a:pt x="1194" y="256"/>
                  <a:pt x="1194" y="256"/>
                  <a:pt x="1194" y="256"/>
                </a:cubicBezTo>
                <a:cubicBezTo>
                  <a:pt x="1194" y="853"/>
                  <a:pt x="1194" y="853"/>
                  <a:pt x="1194" y="853"/>
                </a:cubicBezTo>
                <a:cubicBezTo>
                  <a:pt x="938" y="853"/>
                  <a:pt x="938" y="853"/>
                  <a:pt x="938" y="853"/>
                </a:cubicBezTo>
                <a:lnTo>
                  <a:pt x="938" y="256"/>
                </a:lnTo>
                <a:close/>
                <a:moveTo>
                  <a:pt x="256" y="427"/>
                </a:moveTo>
                <a:cubicBezTo>
                  <a:pt x="256" y="683"/>
                  <a:pt x="256" y="683"/>
                  <a:pt x="256" y="683"/>
                </a:cubicBezTo>
                <a:cubicBezTo>
                  <a:pt x="256" y="777"/>
                  <a:pt x="313" y="853"/>
                  <a:pt x="384" y="853"/>
                </a:cubicBezTo>
                <a:cubicBezTo>
                  <a:pt x="511" y="853"/>
                  <a:pt x="511" y="853"/>
                  <a:pt x="511" y="853"/>
                </a:cubicBezTo>
                <a:cubicBezTo>
                  <a:pt x="511" y="256"/>
                  <a:pt x="511" y="256"/>
                  <a:pt x="511" y="256"/>
                </a:cubicBezTo>
                <a:cubicBezTo>
                  <a:pt x="384" y="256"/>
                  <a:pt x="384" y="256"/>
                  <a:pt x="384" y="256"/>
                </a:cubicBezTo>
                <a:cubicBezTo>
                  <a:pt x="313" y="256"/>
                  <a:pt x="256" y="333"/>
                  <a:pt x="256" y="427"/>
                </a:cubicBezTo>
                <a:close/>
              </a:path>
            </a:pathLst>
          </a:custGeom>
          <a:solidFill>
            <a:srgbClr val="FFB85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52" name="文本框 113"/>
          <p:cNvSpPr txBox="1">
            <a:spLocks noChangeArrowheads="1"/>
          </p:cNvSpPr>
          <p:nvPr/>
        </p:nvSpPr>
        <p:spPr bwMode="auto">
          <a:xfrm>
            <a:off x="4638675" y="1382713"/>
            <a:ext cx="70532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50000"/>
              </a:lnSpc>
              <a:buFont typeface="Wingdings" panose="05000000000000000000" pitchFamily="2" charset="2"/>
              <a:buChar char="l"/>
            </a:pPr>
            <a:r>
              <a:rPr lang="zh-CN" altLang="en-US" sz="1600">
                <a:solidFill>
                  <a:srgbClr val="02B8CB"/>
                </a:solidFill>
                <a:latin typeface="微软雅黑" panose="020B0503020204020204" pitchFamily="34" charset="-122"/>
                <a:ea typeface="微软雅黑" panose="020B0503020204020204" pitchFamily="34" charset="-122"/>
              </a:rPr>
              <a:t>在前往县级资助中心办理续贷手续前，请先登录学生在线服务系统更新个人基本信息，共同借款人信息，提出续贷申请，按系统提示填写续贷声明，在导出打印</a:t>
            </a:r>
            <a:r>
              <a:rPr lang="en-US" altLang="zh-CN" sz="1600">
                <a:solidFill>
                  <a:srgbClr val="02B8CB"/>
                </a:solidFill>
                <a:latin typeface="微软雅黑" panose="020B0503020204020204" pitchFamily="34" charset="-122"/>
                <a:ea typeface="微软雅黑" panose="020B0503020204020204" pitchFamily="34" charset="-122"/>
              </a:rPr>
              <a:t>《</a:t>
            </a:r>
            <a:r>
              <a:rPr lang="zh-CN" altLang="en-US" sz="1600">
                <a:solidFill>
                  <a:srgbClr val="02B8CB"/>
                </a:solidFill>
                <a:latin typeface="微软雅黑" panose="020B0503020204020204" pitchFamily="34" charset="-122"/>
                <a:ea typeface="微软雅黑" panose="020B0503020204020204" pitchFamily="34" charset="-122"/>
              </a:rPr>
              <a:t>申请表</a:t>
            </a:r>
            <a:r>
              <a:rPr lang="en-US" altLang="zh-CN" sz="1600">
                <a:solidFill>
                  <a:srgbClr val="02B8CB"/>
                </a:solidFill>
                <a:latin typeface="微软雅黑" panose="020B0503020204020204" pitchFamily="34" charset="-122"/>
                <a:ea typeface="微软雅黑" panose="020B0503020204020204" pitchFamily="34" charset="-122"/>
              </a:rPr>
              <a:t>》</a:t>
            </a:r>
            <a:endParaRPr lang="zh-CN" altLang="en-US" sz="1600">
              <a:solidFill>
                <a:srgbClr val="02B8CB"/>
              </a:solidFill>
              <a:latin typeface="微软雅黑" panose="020B0503020204020204" pitchFamily="34" charset="-122"/>
              <a:ea typeface="微软雅黑" panose="020B0503020204020204" pitchFamily="34" charset="-122"/>
            </a:endParaRPr>
          </a:p>
        </p:txBody>
      </p:sp>
      <p:sp>
        <p:nvSpPr>
          <p:cNvPr id="153" name="文本框 113"/>
          <p:cNvSpPr txBox="1">
            <a:spLocks noChangeArrowheads="1"/>
          </p:cNvSpPr>
          <p:nvPr/>
        </p:nvSpPr>
        <p:spPr bwMode="auto">
          <a:xfrm>
            <a:off x="5264150" y="2676525"/>
            <a:ext cx="6427788"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50000"/>
              </a:lnSpc>
              <a:buFont typeface="Wingdings" panose="05000000000000000000" pitchFamily="2" charset="2"/>
              <a:buChar char="l"/>
            </a:pPr>
            <a:r>
              <a:rPr lang="zh-CN" altLang="en-US" sz="1600">
                <a:solidFill>
                  <a:srgbClr val="E87071"/>
                </a:solidFill>
                <a:latin typeface="微软雅黑" panose="020B0503020204020204" pitchFamily="34" charset="-122"/>
                <a:ea typeface="微软雅黑" panose="020B0503020204020204" pitchFamily="34" charset="-122"/>
              </a:rPr>
              <a:t>续贷材料：</a:t>
            </a:r>
            <a:endParaRPr lang="en-US" altLang="zh-CN" sz="1600">
              <a:solidFill>
                <a:srgbClr val="E87071"/>
              </a:solidFill>
              <a:latin typeface="微软雅黑" panose="020B0503020204020204" pitchFamily="34" charset="-122"/>
              <a:ea typeface="微软雅黑" panose="020B0503020204020204" pitchFamily="34" charset="-122"/>
            </a:endParaRPr>
          </a:p>
          <a:p>
            <a:pPr algn="just">
              <a:lnSpc>
                <a:spcPct val="150000"/>
              </a:lnSpc>
              <a:buFont typeface="Arial" panose="020B0604020202020204" pitchFamily="34" charset="0"/>
              <a:buChar char="•"/>
            </a:pPr>
            <a:r>
              <a:rPr lang="zh-CN" altLang="en-US" sz="1400">
                <a:solidFill>
                  <a:schemeClr val="bg1"/>
                </a:solidFill>
                <a:latin typeface="微软雅黑" panose="020B0503020204020204" pitchFamily="34" charset="-122"/>
                <a:ea typeface="微软雅黑" panose="020B0503020204020204" pitchFamily="34" charset="-122"/>
              </a:rPr>
              <a:t>办理人本人的身份证原件</a:t>
            </a:r>
            <a:endParaRPr lang="en-US" altLang="zh-CN" sz="1400">
              <a:solidFill>
                <a:schemeClr val="bg1"/>
              </a:solidFill>
              <a:latin typeface="微软雅黑" panose="020B0503020204020204" pitchFamily="34" charset="-122"/>
              <a:ea typeface="微软雅黑" panose="020B0503020204020204" pitchFamily="34" charset="-122"/>
            </a:endParaRPr>
          </a:p>
          <a:p>
            <a:pPr algn="just">
              <a:lnSpc>
                <a:spcPct val="150000"/>
              </a:lnSpc>
              <a:buFont typeface="Arial" panose="020B0604020202020204" pitchFamily="34" charset="0"/>
              <a:buChar char="•"/>
            </a:pPr>
            <a:r>
              <a:rPr lang="zh-CN" altLang="en-US" sz="1400">
                <a:solidFill>
                  <a:schemeClr val="bg1"/>
                </a:solidFill>
                <a:latin typeface="微软雅黑" panose="020B0503020204020204" pitchFamily="34" charset="-122"/>
                <a:ea typeface="微软雅黑" panose="020B0503020204020204" pitchFamily="34" charset="-122"/>
              </a:rPr>
              <a:t>借款学生本人签字的</a:t>
            </a:r>
            <a:r>
              <a:rPr lang="en-US" altLang="zh-CN" sz="1400">
                <a:solidFill>
                  <a:schemeClr val="bg1"/>
                </a:solidFill>
                <a:latin typeface="微软雅黑" panose="020B0503020204020204" pitchFamily="34" charset="-122"/>
                <a:ea typeface="微软雅黑" panose="020B0503020204020204" pitchFamily="34" charset="-122"/>
              </a:rPr>
              <a:t>《</a:t>
            </a:r>
            <a:r>
              <a:rPr lang="zh-CN" altLang="en-US" sz="1400">
                <a:solidFill>
                  <a:schemeClr val="bg1"/>
                </a:solidFill>
                <a:latin typeface="微软雅黑" panose="020B0503020204020204" pitchFamily="34" charset="-122"/>
                <a:ea typeface="微软雅黑" panose="020B0503020204020204" pitchFamily="34" charset="-122"/>
              </a:rPr>
              <a:t>申请表</a:t>
            </a:r>
            <a:r>
              <a:rPr lang="en-US" altLang="zh-CN" sz="1400">
                <a:solidFill>
                  <a:schemeClr val="bg1"/>
                </a:solidFill>
                <a:latin typeface="微软雅黑" panose="020B0503020204020204" pitchFamily="34" charset="-122"/>
                <a:ea typeface="微软雅黑" panose="020B0503020204020204" pitchFamily="34" charset="-122"/>
              </a:rPr>
              <a:t>》</a:t>
            </a:r>
            <a:r>
              <a:rPr lang="zh-CN" altLang="en-US" sz="1400">
                <a:solidFill>
                  <a:schemeClr val="bg1"/>
                </a:solidFill>
                <a:latin typeface="微软雅黑" panose="020B0503020204020204" pitchFamily="34" charset="-122"/>
                <a:ea typeface="微软雅黑" panose="020B0503020204020204" pitchFamily="34" charset="-122"/>
              </a:rPr>
              <a:t>原件</a:t>
            </a:r>
            <a:endParaRPr lang="en-US" altLang="zh-CN" sz="1400">
              <a:solidFill>
                <a:schemeClr val="bg1"/>
              </a:solidFill>
              <a:latin typeface="微软雅黑" panose="020B0503020204020204" pitchFamily="34" charset="-122"/>
              <a:ea typeface="微软雅黑" panose="020B0503020204020204" pitchFamily="34" charset="-122"/>
            </a:endParaRPr>
          </a:p>
          <a:p>
            <a:pPr algn="just">
              <a:lnSpc>
                <a:spcPct val="150000"/>
              </a:lnSpc>
              <a:buFont typeface="Wingdings" panose="05000000000000000000" pitchFamily="2" charset="2"/>
              <a:buChar char="l"/>
            </a:pPr>
            <a:r>
              <a:rPr lang="zh-CN" altLang="en-US" sz="1600">
                <a:solidFill>
                  <a:srgbClr val="E87071"/>
                </a:solidFill>
                <a:latin typeface="微软雅黑" panose="020B0503020204020204" pitchFamily="34" charset="-122"/>
                <a:ea typeface="微软雅黑" panose="020B0503020204020204" pitchFamily="34" charset="-122"/>
              </a:rPr>
              <a:t>注意事项：</a:t>
            </a:r>
            <a:r>
              <a:rPr lang="zh-CN" altLang="en-US" sz="1400">
                <a:solidFill>
                  <a:schemeClr val="bg1"/>
                </a:solidFill>
                <a:latin typeface="微软雅黑" panose="020B0503020204020204" pitchFamily="34" charset="-122"/>
                <a:ea typeface="微软雅黑" panose="020B0503020204020204" pitchFamily="34" charset="-122"/>
              </a:rPr>
              <a:t>如果共同借款人发生变化，需要前往县级资助中心办理共同借款人变更手续，才能进行续贷申请。</a:t>
            </a:r>
            <a:endParaRPr lang="en-US" altLang="zh-CN" sz="1400">
              <a:solidFill>
                <a:schemeClr val="bg1"/>
              </a:solidFill>
              <a:latin typeface="微软雅黑" panose="020B0503020204020204" pitchFamily="34" charset="-122"/>
              <a:ea typeface="微软雅黑" panose="020B0503020204020204" pitchFamily="34" charset="-122"/>
            </a:endParaRPr>
          </a:p>
        </p:txBody>
      </p:sp>
      <p:sp>
        <p:nvSpPr>
          <p:cNvPr id="154" name="文本框 113"/>
          <p:cNvSpPr txBox="1">
            <a:spLocks noChangeArrowheads="1"/>
          </p:cNvSpPr>
          <p:nvPr/>
        </p:nvSpPr>
        <p:spPr bwMode="auto">
          <a:xfrm>
            <a:off x="6689725" y="4886325"/>
            <a:ext cx="50022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50000"/>
              </a:lnSpc>
              <a:buFont typeface="Wingdings" panose="05000000000000000000" pitchFamily="2" charset="2"/>
              <a:buChar char="l"/>
            </a:pPr>
            <a:r>
              <a:rPr lang="zh-CN" altLang="en-US" sz="1600">
                <a:solidFill>
                  <a:srgbClr val="FFA91F"/>
                </a:solidFill>
                <a:latin typeface="微软雅黑" panose="020B0503020204020204" pitchFamily="34" charset="-122"/>
                <a:ea typeface="微软雅黑" panose="020B0503020204020204" pitchFamily="34" charset="-122"/>
              </a:rPr>
              <a:t>持受理证明前往高校报到，并请高校老师于当年</a:t>
            </a:r>
            <a:r>
              <a:rPr lang="en-US" altLang="zh-CN" sz="1600">
                <a:solidFill>
                  <a:srgbClr val="FFA91F"/>
                </a:solidFill>
                <a:latin typeface="微软雅黑" panose="020B0503020204020204" pitchFamily="34" charset="-122"/>
                <a:ea typeface="微软雅黑" panose="020B0503020204020204" pitchFamily="34" charset="-122"/>
              </a:rPr>
              <a:t>10</a:t>
            </a:r>
            <a:r>
              <a:rPr lang="zh-CN" altLang="en-US" sz="1600">
                <a:solidFill>
                  <a:srgbClr val="FFA91F"/>
                </a:solidFill>
                <a:latin typeface="微软雅黑" panose="020B0503020204020204" pitchFamily="34" charset="-122"/>
                <a:ea typeface="微软雅黑" panose="020B0503020204020204" pitchFamily="34" charset="-122"/>
              </a:rPr>
              <a:t>月</a:t>
            </a:r>
            <a:r>
              <a:rPr lang="en-US" altLang="zh-CN" sz="1600">
                <a:solidFill>
                  <a:srgbClr val="FFA91F"/>
                </a:solidFill>
                <a:latin typeface="微软雅黑" panose="020B0503020204020204" pitchFamily="34" charset="-122"/>
                <a:ea typeface="微软雅黑" panose="020B0503020204020204" pitchFamily="34" charset="-122"/>
              </a:rPr>
              <a:t>10</a:t>
            </a:r>
            <a:r>
              <a:rPr lang="zh-CN" altLang="en-US" sz="1600">
                <a:solidFill>
                  <a:srgbClr val="FFA91F"/>
                </a:solidFill>
                <a:latin typeface="微软雅黑" panose="020B0503020204020204" pitchFamily="34" charset="-122"/>
                <a:ea typeface="微软雅黑" panose="020B0503020204020204" pitchFamily="34" charset="-122"/>
              </a:rPr>
              <a:t>日前录入电子回执。</a:t>
            </a:r>
            <a:endParaRPr lang="zh-CN" altLang="en-US" sz="1600">
              <a:solidFill>
                <a:srgbClr val="FFA91F"/>
              </a:solidFill>
              <a:latin typeface="微软雅黑" panose="020B0503020204020204" pitchFamily="34" charset="-122"/>
              <a:ea typeface="微软雅黑" panose="020B0503020204020204" pitchFamily="34" charset="-122"/>
            </a:endParaRPr>
          </a:p>
        </p:txBody>
      </p:sp>
      <p:sp>
        <p:nvSpPr>
          <p:cNvPr id="155" name="直接连接符 15"/>
          <p:cNvSpPr>
            <a:spLocks noChangeShapeType="1"/>
          </p:cNvSpPr>
          <p:nvPr/>
        </p:nvSpPr>
        <p:spPr bwMode="auto">
          <a:xfrm flipV="1">
            <a:off x="271479" y="1189609"/>
            <a:ext cx="10301287" cy="7937"/>
          </a:xfrm>
          <a:prstGeom prst="line">
            <a:avLst/>
          </a:prstGeom>
          <a:noFill/>
          <a:ln w="38100">
            <a:solidFill>
              <a:schemeClr val="bg1"/>
            </a:solidFill>
            <a:round/>
          </a:ln>
          <a:extLst>
            <a:ext uri="{909E8E84-426E-40DD-AFC4-6F175D3DCCD1}">
              <a14:hiddenFill xmlns:a14="http://schemas.microsoft.com/office/drawing/2010/main">
                <a:noFill/>
              </a14:hiddenFill>
            </a:ext>
          </a:extLst>
        </p:spPr>
        <p:txBody>
          <a:bodyPr/>
          <a:lstStyle/>
          <a:p>
            <a:endParaRPr lang="zh-CN" alt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decel="32000" fill="hold" nodeType="afterEffect">
                                  <p:stCondLst>
                                    <p:cond delay="0"/>
                                  </p:stCondLst>
                                  <p:childTnLst>
                                    <p:animMotion origin="layout" path="M -1.04167E-6 -4.44444E-6 L -0.59375 -4.44444E-6 " pathEditMode="relative" rAng="0" ptsTypes="AA">
                                      <p:cBhvr>
                                        <p:cTn id="6" dur="500" fill="hold"/>
                                        <p:tgtEl>
                                          <p:spTgt spid="91"/>
                                        </p:tgtEl>
                                        <p:attrNameLst>
                                          <p:attrName>ppt_x</p:attrName>
                                          <p:attrName>ppt_y</p:attrName>
                                        </p:attrNameLst>
                                      </p:cBhvr>
                                      <p:rCtr x="-29688" y="0"/>
                                    </p:animMotion>
                                  </p:childTnLst>
                                </p:cTn>
                              </p:par>
                            </p:childTnLst>
                          </p:cTn>
                        </p:par>
                        <p:par>
                          <p:cTn id="7" fill="hold">
                            <p:stCondLst>
                              <p:cond delay="500"/>
                            </p:stCondLst>
                            <p:childTnLst>
                              <p:par>
                                <p:cTn id="8" presetID="2" presetClass="exit" presetSubtype="6" fill="hold" nodeType="afterEffect">
                                  <p:stCondLst>
                                    <p:cond delay="0"/>
                                  </p:stCondLst>
                                  <p:childTnLst>
                                    <p:anim calcmode="lin" valueType="num">
                                      <p:cBhvr additive="base">
                                        <p:cTn id="9" dur="500"/>
                                        <p:tgtEl>
                                          <p:spTgt spid="91"/>
                                        </p:tgtEl>
                                        <p:attrNameLst>
                                          <p:attrName>ppt_x</p:attrName>
                                        </p:attrNameLst>
                                      </p:cBhvr>
                                      <p:tavLst>
                                        <p:tav tm="0">
                                          <p:val>
                                            <p:strVal val="ppt_x"/>
                                          </p:val>
                                        </p:tav>
                                        <p:tav tm="100000">
                                          <p:val>
                                            <p:strVal val="1+ppt_w/2"/>
                                          </p:val>
                                        </p:tav>
                                      </p:tavLst>
                                    </p:anim>
                                    <p:anim calcmode="lin" valueType="num">
                                      <p:cBhvr additive="base">
                                        <p:cTn id="10" dur="500"/>
                                        <p:tgtEl>
                                          <p:spTgt spid="91"/>
                                        </p:tgtEl>
                                        <p:attrNameLst>
                                          <p:attrName>ppt_y</p:attrName>
                                        </p:attrNameLst>
                                      </p:cBhvr>
                                      <p:tavLst>
                                        <p:tav tm="0">
                                          <p:val>
                                            <p:strVal val="ppt_y"/>
                                          </p:val>
                                        </p:tav>
                                        <p:tav tm="100000">
                                          <p:val>
                                            <p:strVal val="1+ppt_h/2"/>
                                          </p:val>
                                        </p:tav>
                                      </p:tavLst>
                                    </p:anim>
                                    <p:set>
                                      <p:cBhvr>
                                        <p:cTn id="11" dur="1" fill="hold">
                                          <p:stCondLst>
                                            <p:cond delay="499"/>
                                          </p:stCondLst>
                                        </p:cTn>
                                        <p:tgtEl>
                                          <p:spTgt spid="91"/>
                                        </p:tgtEl>
                                        <p:attrNameLst>
                                          <p:attrName>style.visibility</p:attrName>
                                        </p:attrNameLst>
                                      </p:cBhvr>
                                      <p:to>
                                        <p:strVal val="hidden"/>
                                      </p:to>
                                    </p:set>
                                  </p:childTnLst>
                                </p:cTn>
                              </p:par>
                            </p:childTnLst>
                          </p:cTn>
                        </p:par>
                        <p:par>
                          <p:cTn id="12" fill="hold">
                            <p:stCondLst>
                              <p:cond delay="1000"/>
                            </p:stCondLst>
                            <p:childTnLst>
                              <p:par>
                                <p:cTn id="13" presetID="2" presetClass="entr" presetSubtype="2" accel="40000" fill="hold" nodeType="afterEffect">
                                  <p:stCondLst>
                                    <p:cond delay="0"/>
                                  </p:stCondLst>
                                  <p:childTnLst>
                                    <p:set>
                                      <p:cBhvr>
                                        <p:cTn id="14" dur="1" fill="hold">
                                          <p:stCondLst>
                                            <p:cond delay="0"/>
                                          </p:stCondLst>
                                        </p:cTn>
                                        <p:tgtEl>
                                          <p:spTgt spid="70"/>
                                        </p:tgtEl>
                                        <p:attrNameLst>
                                          <p:attrName>style.visibility</p:attrName>
                                        </p:attrNameLst>
                                      </p:cBhvr>
                                      <p:to>
                                        <p:strVal val="visible"/>
                                      </p:to>
                                    </p:set>
                                    <p:anim calcmode="lin" valueType="num">
                                      <p:cBhvr additive="base">
                                        <p:cTn id="15" dur="750" fill="hold"/>
                                        <p:tgtEl>
                                          <p:spTgt spid="70"/>
                                        </p:tgtEl>
                                        <p:attrNameLst>
                                          <p:attrName>ppt_x</p:attrName>
                                        </p:attrNameLst>
                                      </p:cBhvr>
                                      <p:tavLst>
                                        <p:tav tm="0">
                                          <p:val>
                                            <p:strVal val="1+#ppt_w/2"/>
                                          </p:val>
                                        </p:tav>
                                        <p:tav tm="100000">
                                          <p:val>
                                            <p:strVal val="#ppt_x"/>
                                          </p:val>
                                        </p:tav>
                                      </p:tavLst>
                                    </p:anim>
                                    <p:anim calcmode="lin" valueType="num">
                                      <p:cBhvr additive="base">
                                        <p:cTn id="16" dur="750" fill="hold"/>
                                        <p:tgtEl>
                                          <p:spTgt spid="70"/>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2" presetClass="entr" presetSubtype="2" accel="40000" fill="hold" nodeType="afterEffect">
                                  <p:stCondLst>
                                    <p:cond delay="0"/>
                                  </p:stCondLst>
                                  <p:childTnLst>
                                    <p:set>
                                      <p:cBhvr>
                                        <p:cTn id="19" dur="1" fill="hold">
                                          <p:stCondLst>
                                            <p:cond delay="0"/>
                                          </p:stCondLst>
                                        </p:cTn>
                                        <p:tgtEl>
                                          <p:spTgt spid="75"/>
                                        </p:tgtEl>
                                        <p:attrNameLst>
                                          <p:attrName>style.visibility</p:attrName>
                                        </p:attrNameLst>
                                      </p:cBhvr>
                                      <p:to>
                                        <p:strVal val="visible"/>
                                      </p:to>
                                    </p:set>
                                    <p:anim calcmode="lin" valueType="num">
                                      <p:cBhvr additive="base">
                                        <p:cTn id="20" dur="750" fill="hold"/>
                                        <p:tgtEl>
                                          <p:spTgt spid="75"/>
                                        </p:tgtEl>
                                        <p:attrNameLst>
                                          <p:attrName>ppt_x</p:attrName>
                                        </p:attrNameLst>
                                      </p:cBhvr>
                                      <p:tavLst>
                                        <p:tav tm="0">
                                          <p:val>
                                            <p:strVal val="1+#ppt_w/2"/>
                                          </p:val>
                                        </p:tav>
                                        <p:tav tm="100000">
                                          <p:val>
                                            <p:strVal val="#ppt_x"/>
                                          </p:val>
                                        </p:tav>
                                      </p:tavLst>
                                    </p:anim>
                                    <p:anim calcmode="lin" valueType="num">
                                      <p:cBhvr additive="base">
                                        <p:cTn id="21" dur="750" fill="hold"/>
                                        <p:tgtEl>
                                          <p:spTgt spid="75"/>
                                        </p:tgtEl>
                                        <p:attrNameLst>
                                          <p:attrName>ppt_y</p:attrName>
                                        </p:attrNameLst>
                                      </p:cBhvr>
                                      <p:tavLst>
                                        <p:tav tm="0">
                                          <p:val>
                                            <p:strVal val="#ppt_y"/>
                                          </p:val>
                                        </p:tav>
                                        <p:tav tm="100000">
                                          <p:val>
                                            <p:strVal val="#ppt_y"/>
                                          </p:val>
                                        </p:tav>
                                      </p:tavLst>
                                    </p:anim>
                                  </p:childTnLst>
                                </p:cTn>
                              </p:par>
                            </p:childTnLst>
                          </p:cTn>
                        </p:par>
                        <p:par>
                          <p:cTn id="22" fill="hold">
                            <p:stCondLst>
                              <p:cond delay="3000"/>
                            </p:stCondLst>
                            <p:childTnLst>
                              <p:par>
                                <p:cTn id="23" presetID="2" presetClass="entr" presetSubtype="2" accel="40000" fill="hold" nodeType="afterEffect">
                                  <p:stCondLst>
                                    <p:cond delay="0"/>
                                  </p:stCondLst>
                                  <p:childTnLst>
                                    <p:set>
                                      <p:cBhvr>
                                        <p:cTn id="24" dur="1" fill="hold">
                                          <p:stCondLst>
                                            <p:cond delay="0"/>
                                          </p:stCondLst>
                                        </p:cTn>
                                        <p:tgtEl>
                                          <p:spTgt spid="82"/>
                                        </p:tgtEl>
                                        <p:attrNameLst>
                                          <p:attrName>style.visibility</p:attrName>
                                        </p:attrNameLst>
                                      </p:cBhvr>
                                      <p:to>
                                        <p:strVal val="visible"/>
                                      </p:to>
                                    </p:set>
                                    <p:anim calcmode="lin" valueType="num">
                                      <p:cBhvr additive="base">
                                        <p:cTn id="25" dur="750" fill="hold"/>
                                        <p:tgtEl>
                                          <p:spTgt spid="82"/>
                                        </p:tgtEl>
                                        <p:attrNameLst>
                                          <p:attrName>ppt_x</p:attrName>
                                        </p:attrNameLst>
                                      </p:cBhvr>
                                      <p:tavLst>
                                        <p:tav tm="0">
                                          <p:val>
                                            <p:strVal val="1+#ppt_w/2"/>
                                          </p:val>
                                        </p:tav>
                                        <p:tav tm="100000">
                                          <p:val>
                                            <p:strVal val="#ppt_x"/>
                                          </p:val>
                                        </p:tav>
                                      </p:tavLst>
                                    </p:anim>
                                    <p:anim calcmode="lin" valueType="num">
                                      <p:cBhvr additive="base">
                                        <p:cTn id="26" dur="750" fill="hold"/>
                                        <p:tgtEl>
                                          <p:spTgt spid="82"/>
                                        </p:tgtEl>
                                        <p:attrNameLst>
                                          <p:attrName>ppt_y</p:attrName>
                                        </p:attrNameLst>
                                      </p:cBhvr>
                                      <p:tavLst>
                                        <p:tav tm="0">
                                          <p:val>
                                            <p:strVal val="#ppt_y"/>
                                          </p:val>
                                        </p:tav>
                                        <p:tav tm="100000">
                                          <p:val>
                                            <p:strVal val="#ppt_y"/>
                                          </p:val>
                                        </p:tav>
                                      </p:tavLst>
                                    </p:anim>
                                  </p:childTnLst>
                                </p:cTn>
                              </p:par>
                            </p:childTnLst>
                          </p:cTn>
                        </p:par>
                        <p:par>
                          <p:cTn id="27" fill="hold">
                            <p:stCondLst>
                              <p:cond delay="4000"/>
                            </p:stCondLst>
                            <p:childTnLst>
                              <p:par>
                                <p:cTn id="28" presetID="22" presetClass="entr" presetSubtype="8" fill="hold" grpId="0" nodeType="afterEffect">
                                  <p:stCondLst>
                                    <p:cond delay="0"/>
                                  </p:stCondLst>
                                  <p:childTnLst>
                                    <p:set>
                                      <p:cBhvr>
                                        <p:cTn id="29" dur="1" fill="hold">
                                          <p:stCondLst>
                                            <p:cond delay="0"/>
                                          </p:stCondLst>
                                        </p:cTn>
                                        <p:tgtEl>
                                          <p:spTgt spid="149"/>
                                        </p:tgtEl>
                                        <p:attrNameLst>
                                          <p:attrName>style.visibility</p:attrName>
                                        </p:attrNameLst>
                                      </p:cBhvr>
                                      <p:to>
                                        <p:strVal val="visible"/>
                                      </p:to>
                                    </p:set>
                                    <p:animEffect transition="in" filter="wipe(left)">
                                      <p:cBhvr>
                                        <p:cTn id="30" dur="500"/>
                                        <p:tgtEl>
                                          <p:spTgt spid="149"/>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52"/>
                                        </p:tgtEl>
                                        <p:attrNameLst>
                                          <p:attrName>style.visibility</p:attrName>
                                        </p:attrNameLst>
                                      </p:cBhvr>
                                      <p:to>
                                        <p:strVal val="visible"/>
                                      </p:to>
                                    </p:set>
                                    <p:animEffect transition="in" filter="wipe(left)">
                                      <p:cBhvr>
                                        <p:cTn id="33" dur="500"/>
                                        <p:tgtEl>
                                          <p:spTgt spid="152"/>
                                        </p:tgtEl>
                                      </p:cBhvr>
                                    </p:animEffect>
                                  </p:childTnLst>
                                </p:cTn>
                              </p:par>
                            </p:childTnLst>
                          </p:cTn>
                        </p:par>
                        <p:par>
                          <p:cTn id="34" fill="hold">
                            <p:stCondLst>
                              <p:cond delay="4500"/>
                            </p:stCondLst>
                            <p:childTnLst>
                              <p:par>
                                <p:cTn id="35" presetID="22" presetClass="entr" presetSubtype="8" fill="hold" nodeType="afterEffect">
                                  <p:stCondLst>
                                    <p:cond delay="0"/>
                                  </p:stCondLst>
                                  <p:childTnLst>
                                    <p:set>
                                      <p:cBhvr>
                                        <p:cTn id="36" dur="1" fill="hold">
                                          <p:stCondLst>
                                            <p:cond delay="0"/>
                                          </p:stCondLst>
                                        </p:cTn>
                                        <p:tgtEl>
                                          <p:spTgt spid="148"/>
                                        </p:tgtEl>
                                        <p:attrNameLst>
                                          <p:attrName>style.visibility</p:attrName>
                                        </p:attrNameLst>
                                      </p:cBhvr>
                                      <p:to>
                                        <p:strVal val="visible"/>
                                      </p:to>
                                    </p:set>
                                    <p:animEffect transition="in" filter="wipe(left)">
                                      <p:cBhvr>
                                        <p:cTn id="37" dur="500"/>
                                        <p:tgtEl>
                                          <p:spTgt spid="148"/>
                                        </p:tgtEl>
                                      </p:cBhvr>
                                    </p:animEffect>
                                  </p:childTnLst>
                                </p:cTn>
                              </p:par>
                            </p:childTnLst>
                          </p:cTn>
                        </p:par>
                        <p:par>
                          <p:cTn id="38" fill="hold">
                            <p:stCondLst>
                              <p:cond delay="5000"/>
                            </p:stCondLst>
                            <p:childTnLst>
                              <p:par>
                                <p:cTn id="39" presetID="22" presetClass="entr" presetSubtype="8" fill="hold" grpId="0" nodeType="afterEffect">
                                  <p:stCondLst>
                                    <p:cond delay="0"/>
                                  </p:stCondLst>
                                  <p:childTnLst>
                                    <p:set>
                                      <p:cBhvr>
                                        <p:cTn id="40" dur="1" fill="hold">
                                          <p:stCondLst>
                                            <p:cond delay="0"/>
                                          </p:stCondLst>
                                        </p:cTn>
                                        <p:tgtEl>
                                          <p:spTgt spid="150"/>
                                        </p:tgtEl>
                                        <p:attrNameLst>
                                          <p:attrName>style.visibility</p:attrName>
                                        </p:attrNameLst>
                                      </p:cBhvr>
                                      <p:to>
                                        <p:strVal val="visible"/>
                                      </p:to>
                                    </p:set>
                                    <p:animEffect transition="in" filter="wipe(left)">
                                      <p:cBhvr>
                                        <p:cTn id="41" dur="500"/>
                                        <p:tgtEl>
                                          <p:spTgt spid="150"/>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53"/>
                                        </p:tgtEl>
                                        <p:attrNameLst>
                                          <p:attrName>style.visibility</p:attrName>
                                        </p:attrNameLst>
                                      </p:cBhvr>
                                      <p:to>
                                        <p:strVal val="visible"/>
                                      </p:to>
                                    </p:set>
                                    <p:animEffect transition="in" filter="wipe(left)">
                                      <p:cBhvr>
                                        <p:cTn id="44" dur="500"/>
                                        <p:tgtEl>
                                          <p:spTgt spid="153"/>
                                        </p:tgtEl>
                                      </p:cBhvr>
                                    </p:animEffect>
                                  </p:childTnLst>
                                </p:cTn>
                              </p:par>
                            </p:childTnLst>
                          </p:cTn>
                        </p:par>
                        <p:par>
                          <p:cTn id="45" fill="hold">
                            <p:stCondLst>
                              <p:cond delay="5500"/>
                            </p:stCondLst>
                            <p:childTnLst>
                              <p:par>
                                <p:cTn id="46" presetID="22" presetClass="entr" presetSubtype="8" fill="hold" grpId="0" nodeType="afterEffect">
                                  <p:stCondLst>
                                    <p:cond delay="0"/>
                                  </p:stCondLst>
                                  <p:childTnLst>
                                    <p:set>
                                      <p:cBhvr>
                                        <p:cTn id="47" dur="1" fill="hold">
                                          <p:stCondLst>
                                            <p:cond delay="0"/>
                                          </p:stCondLst>
                                        </p:cTn>
                                        <p:tgtEl>
                                          <p:spTgt spid="151"/>
                                        </p:tgtEl>
                                        <p:attrNameLst>
                                          <p:attrName>style.visibility</p:attrName>
                                        </p:attrNameLst>
                                      </p:cBhvr>
                                      <p:to>
                                        <p:strVal val="visible"/>
                                      </p:to>
                                    </p:set>
                                    <p:animEffect transition="in" filter="wipe(left)">
                                      <p:cBhvr>
                                        <p:cTn id="48" dur="500"/>
                                        <p:tgtEl>
                                          <p:spTgt spid="151"/>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154"/>
                                        </p:tgtEl>
                                        <p:attrNameLst>
                                          <p:attrName>style.visibility</p:attrName>
                                        </p:attrNameLst>
                                      </p:cBhvr>
                                      <p:to>
                                        <p:strVal val="visible"/>
                                      </p:to>
                                    </p:set>
                                    <p:animEffect transition="in" filter="wipe(left)">
                                      <p:cBhvr>
                                        <p:cTn id="51" dur="5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animBg="1"/>
      <p:bldP spid="150" grpId="0" animBg="1"/>
      <p:bldP spid="151" grpId="0" animBg="1"/>
      <p:bldP spid="152" grpId="0"/>
      <p:bldP spid="153" grpId="0"/>
      <p:bldP spid="15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7"/>
          <p:cNvSpPr>
            <a:spLocks noEditPoints="1"/>
          </p:cNvSpPr>
          <p:nvPr/>
        </p:nvSpPr>
        <p:spPr bwMode="auto">
          <a:xfrm>
            <a:off x="527313" y="673379"/>
            <a:ext cx="5525363" cy="5521302"/>
          </a:xfrm>
          <a:custGeom>
            <a:avLst/>
            <a:gdLst>
              <a:gd name="T0" fmla="*/ 643 w 769"/>
              <a:gd name="T1" fmla="*/ 96 h 768"/>
              <a:gd name="T2" fmla="*/ 486 w 769"/>
              <a:gd name="T3" fmla="*/ 14 h 768"/>
              <a:gd name="T4" fmla="*/ 378 w 769"/>
              <a:gd name="T5" fmla="*/ 6 h 768"/>
              <a:gd name="T6" fmla="*/ 252 w 769"/>
              <a:gd name="T7" fmla="*/ 23 h 768"/>
              <a:gd name="T8" fmla="*/ 39 w 769"/>
              <a:gd name="T9" fmla="*/ 222 h 768"/>
              <a:gd name="T10" fmla="*/ 33 w 769"/>
              <a:gd name="T11" fmla="*/ 539 h 768"/>
              <a:gd name="T12" fmla="*/ 246 w 769"/>
              <a:gd name="T13" fmla="*/ 748 h 768"/>
              <a:gd name="T14" fmla="*/ 335 w 769"/>
              <a:gd name="T15" fmla="*/ 759 h 768"/>
              <a:gd name="T16" fmla="*/ 486 w 769"/>
              <a:gd name="T17" fmla="*/ 753 h 768"/>
              <a:gd name="T18" fmla="*/ 643 w 769"/>
              <a:gd name="T19" fmla="*/ 672 h 768"/>
              <a:gd name="T20" fmla="*/ 769 w 769"/>
              <a:gd name="T21" fmla="*/ 384 h 768"/>
              <a:gd name="T22" fmla="*/ 676 w 769"/>
              <a:gd name="T23" fmla="*/ 220 h 768"/>
              <a:gd name="T24" fmla="*/ 447 w 769"/>
              <a:gd name="T25" fmla="*/ 757 h 768"/>
              <a:gd name="T26" fmla="*/ 496 w 769"/>
              <a:gd name="T27" fmla="*/ 748 h 768"/>
              <a:gd name="T28" fmla="*/ 541 w 769"/>
              <a:gd name="T29" fmla="*/ 566 h 768"/>
              <a:gd name="T30" fmla="*/ 271 w 769"/>
              <a:gd name="T31" fmla="*/ 680 h 768"/>
              <a:gd name="T32" fmla="*/ 384 w 769"/>
              <a:gd name="T33" fmla="*/ 683 h 768"/>
              <a:gd name="T34" fmla="*/ 227 w 769"/>
              <a:gd name="T35" fmla="*/ 567 h 768"/>
              <a:gd name="T36" fmla="*/ 184 w 769"/>
              <a:gd name="T37" fmla="*/ 88 h 768"/>
              <a:gd name="T38" fmla="*/ 106 w 769"/>
              <a:gd name="T39" fmla="*/ 210 h 768"/>
              <a:gd name="T40" fmla="*/ 228 w 769"/>
              <a:gd name="T41" fmla="*/ 201 h 768"/>
              <a:gd name="T42" fmla="*/ 499 w 769"/>
              <a:gd name="T43" fmla="*/ 87 h 768"/>
              <a:gd name="T44" fmla="*/ 394 w 769"/>
              <a:gd name="T45" fmla="*/ 76 h 768"/>
              <a:gd name="T46" fmla="*/ 501 w 769"/>
              <a:gd name="T47" fmla="*/ 86 h 768"/>
              <a:gd name="T48" fmla="*/ 561 w 769"/>
              <a:gd name="T49" fmla="*/ 372 h 768"/>
              <a:gd name="T50" fmla="*/ 546 w 769"/>
              <a:gd name="T51" fmla="*/ 542 h 768"/>
              <a:gd name="T52" fmla="*/ 560 w 769"/>
              <a:gd name="T53" fmla="*/ 396 h 768"/>
              <a:gd name="T54" fmla="*/ 209 w 769"/>
              <a:gd name="T55" fmla="*/ 396 h 768"/>
              <a:gd name="T56" fmla="*/ 333 w 769"/>
              <a:gd name="T57" fmla="*/ 210 h 768"/>
              <a:gd name="T58" fmla="*/ 397 w 769"/>
              <a:gd name="T59" fmla="*/ 208 h 768"/>
              <a:gd name="T60" fmla="*/ 385 w 769"/>
              <a:gd name="T61" fmla="*/ 367 h 768"/>
              <a:gd name="T62" fmla="*/ 208 w 769"/>
              <a:gd name="T63" fmla="*/ 371 h 768"/>
              <a:gd name="T64" fmla="*/ 207 w 769"/>
              <a:gd name="T65" fmla="*/ 396 h 768"/>
              <a:gd name="T66" fmla="*/ 83 w 769"/>
              <a:gd name="T67" fmla="*/ 384 h 768"/>
              <a:gd name="T68" fmla="*/ 559 w 769"/>
              <a:gd name="T69" fmla="*/ 555 h 768"/>
              <a:gd name="T70" fmla="*/ 575 w 769"/>
              <a:gd name="T71" fmla="*/ 553 h 768"/>
              <a:gd name="T72" fmla="*/ 669 w 769"/>
              <a:gd name="T73" fmla="*/ 541 h 768"/>
              <a:gd name="T74" fmla="*/ 633 w 769"/>
              <a:gd name="T75" fmla="*/ 155 h 768"/>
              <a:gd name="T76" fmla="*/ 517 w 769"/>
              <a:gd name="T77" fmla="*/ 25 h 768"/>
              <a:gd name="T78" fmla="*/ 496 w 769"/>
              <a:gd name="T79" fmla="*/ 18 h 768"/>
              <a:gd name="T80" fmla="*/ 576 w 769"/>
              <a:gd name="T81" fmla="*/ 86 h 768"/>
              <a:gd name="T82" fmla="*/ 440 w 769"/>
              <a:gd name="T83" fmla="*/ 15 h 768"/>
              <a:gd name="T84" fmla="*/ 434 w 769"/>
              <a:gd name="T85" fmla="*/ 9 h 768"/>
              <a:gd name="T86" fmla="*/ 378 w 769"/>
              <a:gd name="T87" fmla="*/ 7 h 768"/>
              <a:gd name="T88" fmla="*/ 182 w 769"/>
              <a:gd name="T89" fmla="*/ 84 h 768"/>
              <a:gd name="T90" fmla="*/ 252 w 769"/>
              <a:gd name="T91" fmla="*/ 24 h 768"/>
              <a:gd name="T92" fmla="*/ 242 w 769"/>
              <a:gd name="T93" fmla="*/ 29 h 768"/>
              <a:gd name="T94" fmla="*/ 102 w 769"/>
              <a:gd name="T95" fmla="*/ 209 h 768"/>
              <a:gd name="T96" fmla="*/ 45 w 769"/>
              <a:gd name="T97" fmla="*/ 227 h 768"/>
              <a:gd name="T98" fmla="*/ 39 w 769"/>
              <a:gd name="T99" fmla="*/ 234 h 768"/>
              <a:gd name="T100" fmla="*/ 90 w 769"/>
              <a:gd name="T101" fmla="*/ 547 h 768"/>
              <a:gd name="T102" fmla="*/ 93 w 769"/>
              <a:gd name="T103" fmla="*/ 548 h 768"/>
              <a:gd name="T104" fmla="*/ 126 w 769"/>
              <a:gd name="T105" fmla="*/ 660 h 768"/>
              <a:gd name="T106" fmla="*/ 148 w 769"/>
              <a:gd name="T107" fmla="*/ 672 h 768"/>
              <a:gd name="T108" fmla="*/ 284 w 769"/>
              <a:gd name="T109" fmla="*/ 752 h 768"/>
              <a:gd name="T110" fmla="*/ 271 w 769"/>
              <a:gd name="T111" fmla="*/ 697 h 768"/>
              <a:gd name="T112" fmla="*/ 277 w 769"/>
              <a:gd name="T113" fmla="*/ 695 h 768"/>
              <a:gd name="T114" fmla="*/ 385 w 769"/>
              <a:gd name="T115" fmla="*/ 700 h 768"/>
              <a:gd name="T116" fmla="*/ 527 w 769"/>
              <a:gd name="T117" fmla="*/ 739 h 768"/>
              <a:gd name="T118" fmla="*/ 602 w 769"/>
              <a:gd name="T119" fmla="*/ 677 h 768"/>
              <a:gd name="T120" fmla="*/ 602 w 769"/>
              <a:gd name="T121" fmla="*/ 676 h 768"/>
              <a:gd name="T122" fmla="*/ 645 w 769"/>
              <a:gd name="T123" fmla="*/ 661 h 768"/>
              <a:gd name="T124" fmla="*/ 695 w 769"/>
              <a:gd name="T125" fmla="*/ 393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9" h="768">
                <a:moveTo>
                  <a:pt x="763" y="378"/>
                </a:moveTo>
                <a:cubicBezTo>
                  <a:pt x="762" y="378"/>
                  <a:pt x="762" y="378"/>
                  <a:pt x="762" y="378"/>
                </a:cubicBezTo>
                <a:cubicBezTo>
                  <a:pt x="732" y="234"/>
                  <a:pt x="732" y="234"/>
                  <a:pt x="732" y="234"/>
                </a:cubicBezTo>
                <a:cubicBezTo>
                  <a:pt x="734" y="234"/>
                  <a:pt x="736" y="231"/>
                  <a:pt x="736" y="228"/>
                </a:cubicBezTo>
                <a:cubicBezTo>
                  <a:pt x="736" y="225"/>
                  <a:pt x="734" y="222"/>
                  <a:pt x="730" y="222"/>
                </a:cubicBezTo>
                <a:cubicBezTo>
                  <a:pt x="729" y="222"/>
                  <a:pt x="728" y="223"/>
                  <a:pt x="727" y="223"/>
                </a:cubicBezTo>
                <a:cubicBezTo>
                  <a:pt x="646" y="106"/>
                  <a:pt x="646" y="106"/>
                  <a:pt x="646" y="106"/>
                </a:cubicBezTo>
                <a:cubicBezTo>
                  <a:pt x="648" y="105"/>
                  <a:pt x="649" y="103"/>
                  <a:pt x="649" y="101"/>
                </a:cubicBezTo>
                <a:cubicBezTo>
                  <a:pt x="649" y="98"/>
                  <a:pt x="646" y="96"/>
                  <a:pt x="643" y="96"/>
                </a:cubicBezTo>
                <a:cubicBezTo>
                  <a:pt x="641" y="96"/>
                  <a:pt x="639" y="97"/>
                  <a:pt x="638" y="98"/>
                </a:cubicBezTo>
                <a:cubicBezTo>
                  <a:pt x="528" y="28"/>
                  <a:pt x="528" y="28"/>
                  <a:pt x="528" y="28"/>
                </a:cubicBezTo>
                <a:cubicBezTo>
                  <a:pt x="528" y="27"/>
                  <a:pt x="529" y="26"/>
                  <a:pt x="529" y="25"/>
                </a:cubicBezTo>
                <a:cubicBezTo>
                  <a:pt x="529" y="22"/>
                  <a:pt x="526" y="19"/>
                  <a:pt x="523" y="19"/>
                </a:cubicBezTo>
                <a:cubicBezTo>
                  <a:pt x="520" y="19"/>
                  <a:pt x="518" y="21"/>
                  <a:pt x="517" y="23"/>
                </a:cubicBezTo>
                <a:cubicBezTo>
                  <a:pt x="497" y="17"/>
                  <a:pt x="497" y="17"/>
                  <a:pt x="497" y="17"/>
                </a:cubicBezTo>
                <a:cubicBezTo>
                  <a:pt x="497" y="16"/>
                  <a:pt x="497" y="15"/>
                  <a:pt x="497" y="15"/>
                </a:cubicBezTo>
                <a:cubicBezTo>
                  <a:pt x="497" y="12"/>
                  <a:pt x="495" y="9"/>
                  <a:pt x="492" y="9"/>
                </a:cubicBezTo>
                <a:cubicBezTo>
                  <a:pt x="489" y="9"/>
                  <a:pt x="486" y="11"/>
                  <a:pt x="486" y="14"/>
                </a:cubicBezTo>
                <a:cubicBezTo>
                  <a:pt x="446" y="10"/>
                  <a:pt x="446" y="10"/>
                  <a:pt x="446" y="10"/>
                </a:cubicBezTo>
                <a:cubicBezTo>
                  <a:pt x="446" y="9"/>
                  <a:pt x="446" y="9"/>
                  <a:pt x="446" y="9"/>
                </a:cubicBezTo>
                <a:cubicBezTo>
                  <a:pt x="446" y="6"/>
                  <a:pt x="443" y="3"/>
                  <a:pt x="440" y="3"/>
                </a:cubicBezTo>
                <a:cubicBezTo>
                  <a:pt x="437" y="3"/>
                  <a:pt x="434" y="5"/>
                  <a:pt x="434" y="9"/>
                </a:cubicBezTo>
                <a:cubicBezTo>
                  <a:pt x="390" y="6"/>
                  <a:pt x="390" y="6"/>
                  <a:pt x="390" y="6"/>
                </a:cubicBezTo>
                <a:cubicBezTo>
                  <a:pt x="390" y="6"/>
                  <a:pt x="390" y="6"/>
                  <a:pt x="390" y="6"/>
                </a:cubicBezTo>
                <a:cubicBezTo>
                  <a:pt x="390" y="2"/>
                  <a:pt x="387" y="0"/>
                  <a:pt x="384" y="0"/>
                </a:cubicBezTo>
                <a:cubicBezTo>
                  <a:pt x="381" y="0"/>
                  <a:pt x="378" y="2"/>
                  <a:pt x="378" y="6"/>
                </a:cubicBezTo>
                <a:cubicBezTo>
                  <a:pt x="378" y="6"/>
                  <a:pt x="378" y="6"/>
                  <a:pt x="378" y="6"/>
                </a:cubicBezTo>
                <a:cubicBezTo>
                  <a:pt x="335" y="9"/>
                  <a:pt x="335" y="9"/>
                  <a:pt x="335" y="9"/>
                </a:cubicBezTo>
                <a:cubicBezTo>
                  <a:pt x="334" y="6"/>
                  <a:pt x="332" y="3"/>
                  <a:pt x="329" y="3"/>
                </a:cubicBezTo>
                <a:cubicBezTo>
                  <a:pt x="325" y="3"/>
                  <a:pt x="323" y="6"/>
                  <a:pt x="323" y="9"/>
                </a:cubicBezTo>
                <a:cubicBezTo>
                  <a:pt x="323" y="9"/>
                  <a:pt x="323" y="9"/>
                  <a:pt x="323" y="10"/>
                </a:cubicBezTo>
                <a:cubicBezTo>
                  <a:pt x="283" y="14"/>
                  <a:pt x="283" y="14"/>
                  <a:pt x="283" y="14"/>
                </a:cubicBezTo>
                <a:cubicBezTo>
                  <a:pt x="283" y="11"/>
                  <a:pt x="281" y="9"/>
                  <a:pt x="278" y="9"/>
                </a:cubicBezTo>
                <a:cubicBezTo>
                  <a:pt x="274" y="9"/>
                  <a:pt x="272" y="12"/>
                  <a:pt x="272" y="15"/>
                </a:cubicBezTo>
                <a:cubicBezTo>
                  <a:pt x="272" y="15"/>
                  <a:pt x="272" y="16"/>
                  <a:pt x="272" y="17"/>
                </a:cubicBezTo>
                <a:cubicBezTo>
                  <a:pt x="252" y="23"/>
                  <a:pt x="252" y="23"/>
                  <a:pt x="252" y="23"/>
                </a:cubicBezTo>
                <a:cubicBezTo>
                  <a:pt x="251" y="21"/>
                  <a:pt x="249" y="19"/>
                  <a:pt x="246" y="19"/>
                </a:cubicBezTo>
                <a:cubicBezTo>
                  <a:pt x="243" y="19"/>
                  <a:pt x="241" y="22"/>
                  <a:pt x="241" y="25"/>
                </a:cubicBezTo>
                <a:cubicBezTo>
                  <a:pt x="241" y="26"/>
                  <a:pt x="241" y="27"/>
                  <a:pt x="241" y="28"/>
                </a:cubicBezTo>
                <a:cubicBezTo>
                  <a:pt x="131" y="98"/>
                  <a:pt x="131" y="98"/>
                  <a:pt x="131" y="98"/>
                </a:cubicBezTo>
                <a:cubicBezTo>
                  <a:pt x="130" y="97"/>
                  <a:pt x="128" y="96"/>
                  <a:pt x="126" y="96"/>
                </a:cubicBezTo>
                <a:cubicBezTo>
                  <a:pt x="123" y="96"/>
                  <a:pt x="120" y="98"/>
                  <a:pt x="120" y="101"/>
                </a:cubicBezTo>
                <a:cubicBezTo>
                  <a:pt x="120" y="103"/>
                  <a:pt x="121" y="105"/>
                  <a:pt x="123" y="106"/>
                </a:cubicBezTo>
                <a:cubicBezTo>
                  <a:pt x="42" y="223"/>
                  <a:pt x="42" y="223"/>
                  <a:pt x="42" y="223"/>
                </a:cubicBezTo>
                <a:cubicBezTo>
                  <a:pt x="41" y="222"/>
                  <a:pt x="40" y="222"/>
                  <a:pt x="39" y="222"/>
                </a:cubicBezTo>
                <a:cubicBezTo>
                  <a:pt x="36" y="222"/>
                  <a:pt x="33" y="224"/>
                  <a:pt x="33" y="228"/>
                </a:cubicBezTo>
                <a:cubicBezTo>
                  <a:pt x="33" y="231"/>
                  <a:pt x="35" y="233"/>
                  <a:pt x="38" y="233"/>
                </a:cubicBezTo>
                <a:cubicBezTo>
                  <a:pt x="7" y="378"/>
                  <a:pt x="7" y="378"/>
                  <a:pt x="7" y="378"/>
                </a:cubicBezTo>
                <a:cubicBezTo>
                  <a:pt x="7" y="378"/>
                  <a:pt x="7" y="378"/>
                  <a:pt x="6" y="378"/>
                </a:cubicBezTo>
                <a:cubicBezTo>
                  <a:pt x="3" y="378"/>
                  <a:pt x="0" y="381"/>
                  <a:pt x="0" y="384"/>
                </a:cubicBezTo>
                <a:cubicBezTo>
                  <a:pt x="0" y="387"/>
                  <a:pt x="3" y="390"/>
                  <a:pt x="6" y="390"/>
                </a:cubicBezTo>
                <a:cubicBezTo>
                  <a:pt x="7" y="390"/>
                  <a:pt x="7" y="390"/>
                  <a:pt x="8" y="390"/>
                </a:cubicBezTo>
                <a:cubicBezTo>
                  <a:pt x="38" y="534"/>
                  <a:pt x="38" y="534"/>
                  <a:pt x="38" y="534"/>
                </a:cubicBezTo>
                <a:cubicBezTo>
                  <a:pt x="35" y="534"/>
                  <a:pt x="33" y="537"/>
                  <a:pt x="33" y="539"/>
                </a:cubicBezTo>
                <a:cubicBezTo>
                  <a:pt x="33" y="543"/>
                  <a:pt x="36" y="545"/>
                  <a:pt x="39" y="545"/>
                </a:cubicBezTo>
                <a:cubicBezTo>
                  <a:pt x="40" y="545"/>
                  <a:pt x="41" y="545"/>
                  <a:pt x="42" y="544"/>
                </a:cubicBezTo>
                <a:cubicBezTo>
                  <a:pt x="123" y="661"/>
                  <a:pt x="123" y="661"/>
                  <a:pt x="123" y="661"/>
                </a:cubicBezTo>
                <a:cubicBezTo>
                  <a:pt x="122" y="662"/>
                  <a:pt x="121" y="664"/>
                  <a:pt x="121" y="666"/>
                </a:cubicBezTo>
                <a:cubicBezTo>
                  <a:pt x="121" y="669"/>
                  <a:pt x="123" y="672"/>
                  <a:pt x="126" y="672"/>
                </a:cubicBezTo>
                <a:cubicBezTo>
                  <a:pt x="129" y="672"/>
                  <a:pt x="130" y="671"/>
                  <a:pt x="131" y="669"/>
                </a:cubicBezTo>
                <a:cubicBezTo>
                  <a:pt x="241" y="739"/>
                  <a:pt x="241" y="739"/>
                  <a:pt x="241" y="739"/>
                </a:cubicBezTo>
                <a:cubicBezTo>
                  <a:pt x="241" y="740"/>
                  <a:pt x="240" y="741"/>
                  <a:pt x="240" y="742"/>
                </a:cubicBezTo>
                <a:cubicBezTo>
                  <a:pt x="240" y="746"/>
                  <a:pt x="243" y="748"/>
                  <a:pt x="246" y="748"/>
                </a:cubicBezTo>
                <a:cubicBezTo>
                  <a:pt x="249" y="748"/>
                  <a:pt x="251" y="746"/>
                  <a:pt x="252" y="744"/>
                </a:cubicBezTo>
                <a:cubicBezTo>
                  <a:pt x="272" y="751"/>
                  <a:pt x="272" y="751"/>
                  <a:pt x="272" y="751"/>
                </a:cubicBezTo>
                <a:cubicBezTo>
                  <a:pt x="272" y="751"/>
                  <a:pt x="272" y="751"/>
                  <a:pt x="272" y="752"/>
                </a:cubicBezTo>
                <a:cubicBezTo>
                  <a:pt x="272" y="755"/>
                  <a:pt x="275" y="757"/>
                  <a:pt x="278" y="757"/>
                </a:cubicBezTo>
                <a:cubicBezTo>
                  <a:pt x="281" y="757"/>
                  <a:pt x="283" y="756"/>
                  <a:pt x="283" y="753"/>
                </a:cubicBezTo>
                <a:cubicBezTo>
                  <a:pt x="323" y="758"/>
                  <a:pt x="323" y="758"/>
                  <a:pt x="323" y="758"/>
                </a:cubicBezTo>
                <a:cubicBezTo>
                  <a:pt x="323" y="758"/>
                  <a:pt x="323" y="758"/>
                  <a:pt x="323" y="758"/>
                </a:cubicBezTo>
                <a:cubicBezTo>
                  <a:pt x="323" y="762"/>
                  <a:pt x="326" y="764"/>
                  <a:pt x="329" y="764"/>
                </a:cubicBezTo>
                <a:cubicBezTo>
                  <a:pt x="332" y="764"/>
                  <a:pt x="335" y="762"/>
                  <a:pt x="335" y="759"/>
                </a:cubicBezTo>
                <a:cubicBezTo>
                  <a:pt x="379" y="761"/>
                  <a:pt x="379" y="761"/>
                  <a:pt x="379" y="761"/>
                </a:cubicBezTo>
                <a:cubicBezTo>
                  <a:pt x="379" y="761"/>
                  <a:pt x="379" y="762"/>
                  <a:pt x="379" y="762"/>
                </a:cubicBezTo>
                <a:cubicBezTo>
                  <a:pt x="379" y="765"/>
                  <a:pt x="381" y="768"/>
                  <a:pt x="385" y="768"/>
                </a:cubicBezTo>
                <a:cubicBezTo>
                  <a:pt x="388" y="768"/>
                  <a:pt x="390" y="765"/>
                  <a:pt x="390" y="762"/>
                </a:cubicBezTo>
                <a:cubicBezTo>
                  <a:pt x="390" y="762"/>
                  <a:pt x="390" y="761"/>
                  <a:pt x="390" y="761"/>
                </a:cubicBezTo>
                <a:cubicBezTo>
                  <a:pt x="435" y="759"/>
                  <a:pt x="435" y="759"/>
                  <a:pt x="435" y="759"/>
                </a:cubicBezTo>
                <a:cubicBezTo>
                  <a:pt x="436" y="761"/>
                  <a:pt x="438" y="763"/>
                  <a:pt x="441" y="763"/>
                </a:cubicBezTo>
                <a:cubicBezTo>
                  <a:pt x="444" y="763"/>
                  <a:pt x="447" y="761"/>
                  <a:pt x="447" y="758"/>
                </a:cubicBezTo>
                <a:cubicBezTo>
                  <a:pt x="486" y="753"/>
                  <a:pt x="486" y="753"/>
                  <a:pt x="486" y="753"/>
                </a:cubicBezTo>
                <a:cubicBezTo>
                  <a:pt x="486" y="756"/>
                  <a:pt x="489" y="758"/>
                  <a:pt x="492" y="758"/>
                </a:cubicBezTo>
                <a:cubicBezTo>
                  <a:pt x="495" y="758"/>
                  <a:pt x="497" y="756"/>
                  <a:pt x="497" y="752"/>
                </a:cubicBezTo>
                <a:cubicBezTo>
                  <a:pt x="497" y="752"/>
                  <a:pt x="497" y="751"/>
                  <a:pt x="497" y="751"/>
                </a:cubicBezTo>
                <a:cubicBezTo>
                  <a:pt x="517" y="744"/>
                  <a:pt x="517" y="744"/>
                  <a:pt x="517" y="744"/>
                </a:cubicBezTo>
                <a:cubicBezTo>
                  <a:pt x="518" y="747"/>
                  <a:pt x="520" y="748"/>
                  <a:pt x="523" y="748"/>
                </a:cubicBezTo>
                <a:cubicBezTo>
                  <a:pt x="526" y="748"/>
                  <a:pt x="529" y="746"/>
                  <a:pt x="529" y="742"/>
                </a:cubicBezTo>
                <a:cubicBezTo>
                  <a:pt x="529" y="741"/>
                  <a:pt x="528" y="740"/>
                  <a:pt x="528" y="739"/>
                </a:cubicBezTo>
                <a:cubicBezTo>
                  <a:pt x="638" y="669"/>
                  <a:pt x="638" y="669"/>
                  <a:pt x="638" y="669"/>
                </a:cubicBezTo>
                <a:cubicBezTo>
                  <a:pt x="639" y="671"/>
                  <a:pt x="641" y="672"/>
                  <a:pt x="643" y="672"/>
                </a:cubicBezTo>
                <a:cubicBezTo>
                  <a:pt x="646" y="672"/>
                  <a:pt x="649" y="669"/>
                  <a:pt x="649" y="666"/>
                </a:cubicBezTo>
                <a:cubicBezTo>
                  <a:pt x="649" y="664"/>
                  <a:pt x="648" y="662"/>
                  <a:pt x="646" y="661"/>
                </a:cubicBezTo>
                <a:cubicBezTo>
                  <a:pt x="726" y="545"/>
                  <a:pt x="726" y="545"/>
                  <a:pt x="726" y="545"/>
                </a:cubicBezTo>
                <a:cubicBezTo>
                  <a:pt x="727" y="546"/>
                  <a:pt x="728" y="546"/>
                  <a:pt x="729" y="546"/>
                </a:cubicBezTo>
                <a:cubicBezTo>
                  <a:pt x="732" y="546"/>
                  <a:pt x="735" y="543"/>
                  <a:pt x="735" y="540"/>
                </a:cubicBezTo>
                <a:cubicBezTo>
                  <a:pt x="735" y="537"/>
                  <a:pt x="733" y="535"/>
                  <a:pt x="731" y="535"/>
                </a:cubicBezTo>
                <a:cubicBezTo>
                  <a:pt x="762" y="390"/>
                  <a:pt x="762" y="390"/>
                  <a:pt x="762" y="390"/>
                </a:cubicBezTo>
                <a:cubicBezTo>
                  <a:pt x="762" y="390"/>
                  <a:pt x="762" y="390"/>
                  <a:pt x="763" y="390"/>
                </a:cubicBezTo>
                <a:cubicBezTo>
                  <a:pt x="766" y="390"/>
                  <a:pt x="769" y="387"/>
                  <a:pt x="769" y="384"/>
                </a:cubicBezTo>
                <a:cubicBezTo>
                  <a:pt x="769" y="381"/>
                  <a:pt x="766" y="378"/>
                  <a:pt x="763" y="378"/>
                </a:cubicBezTo>
                <a:close/>
                <a:moveTo>
                  <a:pt x="761" y="378"/>
                </a:moveTo>
                <a:cubicBezTo>
                  <a:pt x="759" y="379"/>
                  <a:pt x="757" y="381"/>
                  <a:pt x="757" y="383"/>
                </a:cubicBezTo>
                <a:cubicBezTo>
                  <a:pt x="703" y="383"/>
                  <a:pt x="703" y="383"/>
                  <a:pt x="703" y="383"/>
                </a:cubicBezTo>
                <a:cubicBezTo>
                  <a:pt x="703" y="379"/>
                  <a:pt x="699" y="375"/>
                  <a:pt x="695" y="375"/>
                </a:cubicBezTo>
                <a:cubicBezTo>
                  <a:pt x="695" y="375"/>
                  <a:pt x="694" y="376"/>
                  <a:pt x="694" y="376"/>
                </a:cubicBezTo>
                <a:cubicBezTo>
                  <a:pt x="690" y="349"/>
                  <a:pt x="690" y="349"/>
                  <a:pt x="690" y="349"/>
                </a:cubicBezTo>
                <a:cubicBezTo>
                  <a:pt x="670" y="226"/>
                  <a:pt x="670" y="226"/>
                  <a:pt x="670" y="226"/>
                </a:cubicBezTo>
                <a:cubicBezTo>
                  <a:pt x="673" y="226"/>
                  <a:pt x="676" y="223"/>
                  <a:pt x="676" y="220"/>
                </a:cubicBezTo>
                <a:cubicBezTo>
                  <a:pt x="680" y="220"/>
                  <a:pt x="680" y="220"/>
                  <a:pt x="680" y="220"/>
                </a:cubicBezTo>
                <a:cubicBezTo>
                  <a:pt x="725" y="227"/>
                  <a:pt x="725" y="227"/>
                  <a:pt x="725" y="227"/>
                </a:cubicBezTo>
                <a:cubicBezTo>
                  <a:pt x="724" y="228"/>
                  <a:pt x="724" y="228"/>
                  <a:pt x="724" y="228"/>
                </a:cubicBezTo>
                <a:cubicBezTo>
                  <a:pt x="724" y="232"/>
                  <a:pt x="727" y="234"/>
                  <a:pt x="730" y="234"/>
                </a:cubicBezTo>
                <a:cubicBezTo>
                  <a:pt x="730" y="234"/>
                  <a:pt x="731" y="234"/>
                  <a:pt x="731" y="234"/>
                </a:cubicBezTo>
                <a:lnTo>
                  <a:pt x="761" y="378"/>
                </a:lnTo>
                <a:close/>
                <a:moveTo>
                  <a:pt x="492" y="747"/>
                </a:moveTo>
                <a:cubicBezTo>
                  <a:pt x="488" y="747"/>
                  <a:pt x="486" y="749"/>
                  <a:pt x="486" y="752"/>
                </a:cubicBezTo>
                <a:cubicBezTo>
                  <a:pt x="447" y="757"/>
                  <a:pt x="447" y="757"/>
                  <a:pt x="447" y="757"/>
                </a:cubicBezTo>
                <a:cubicBezTo>
                  <a:pt x="446" y="755"/>
                  <a:pt x="446" y="754"/>
                  <a:pt x="445" y="753"/>
                </a:cubicBezTo>
                <a:cubicBezTo>
                  <a:pt x="494" y="695"/>
                  <a:pt x="494" y="695"/>
                  <a:pt x="494" y="695"/>
                </a:cubicBezTo>
                <a:cubicBezTo>
                  <a:pt x="495" y="696"/>
                  <a:pt x="497" y="696"/>
                  <a:pt x="499" y="696"/>
                </a:cubicBezTo>
                <a:cubicBezTo>
                  <a:pt x="504" y="696"/>
                  <a:pt x="507" y="693"/>
                  <a:pt x="507" y="688"/>
                </a:cubicBezTo>
                <a:cubicBezTo>
                  <a:pt x="507" y="688"/>
                  <a:pt x="507" y="688"/>
                  <a:pt x="507" y="688"/>
                </a:cubicBezTo>
                <a:cubicBezTo>
                  <a:pt x="584" y="680"/>
                  <a:pt x="584" y="680"/>
                  <a:pt x="584" y="680"/>
                </a:cubicBezTo>
                <a:cubicBezTo>
                  <a:pt x="586" y="680"/>
                  <a:pt x="586" y="680"/>
                  <a:pt x="586" y="680"/>
                </a:cubicBezTo>
                <a:cubicBezTo>
                  <a:pt x="586" y="681"/>
                  <a:pt x="586" y="682"/>
                  <a:pt x="587" y="683"/>
                </a:cubicBezTo>
                <a:cubicBezTo>
                  <a:pt x="496" y="748"/>
                  <a:pt x="496" y="748"/>
                  <a:pt x="496" y="748"/>
                </a:cubicBezTo>
                <a:cubicBezTo>
                  <a:pt x="495" y="747"/>
                  <a:pt x="493" y="747"/>
                  <a:pt x="492" y="747"/>
                </a:cubicBezTo>
                <a:close/>
                <a:moveTo>
                  <a:pt x="393" y="691"/>
                </a:moveTo>
                <a:cubicBezTo>
                  <a:pt x="393" y="687"/>
                  <a:pt x="389" y="683"/>
                  <a:pt x="385" y="683"/>
                </a:cubicBezTo>
                <a:cubicBezTo>
                  <a:pt x="385" y="572"/>
                  <a:pt x="385" y="572"/>
                  <a:pt x="385" y="572"/>
                </a:cubicBezTo>
                <a:cubicBezTo>
                  <a:pt x="392" y="572"/>
                  <a:pt x="397" y="567"/>
                  <a:pt x="397" y="560"/>
                </a:cubicBezTo>
                <a:cubicBezTo>
                  <a:pt x="397" y="560"/>
                  <a:pt x="397" y="560"/>
                  <a:pt x="397" y="560"/>
                </a:cubicBezTo>
                <a:cubicBezTo>
                  <a:pt x="493" y="557"/>
                  <a:pt x="493" y="557"/>
                  <a:pt x="493" y="557"/>
                </a:cubicBezTo>
                <a:cubicBezTo>
                  <a:pt x="534" y="556"/>
                  <a:pt x="534" y="556"/>
                  <a:pt x="534" y="556"/>
                </a:cubicBezTo>
                <a:cubicBezTo>
                  <a:pt x="534" y="561"/>
                  <a:pt x="537" y="565"/>
                  <a:pt x="541" y="566"/>
                </a:cubicBezTo>
                <a:cubicBezTo>
                  <a:pt x="501" y="680"/>
                  <a:pt x="501" y="680"/>
                  <a:pt x="501" y="680"/>
                </a:cubicBezTo>
                <a:cubicBezTo>
                  <a:pt x="500" y="679"/>
                  <a:pt x="500" y="679"/>
                  <a:pt x="499" y="679"/>
                </a:cubicBezTo>
                <a:cubicBezTo>
                  <a:pt x="494" y="679"/>
                  <a:pt x="490" y="683"/>
                  <a:pt x="490" y="688"/>
                </a:cubicBezTo>
                <a:cubicBezTo>
                  <a:pt x="490" y="688"/>
                  <a:pt x="490" y="688"/>
                  <a:pt x="490" y="688"/>
                </a:cubicBezTo>
                <a:cubicBezTo>
                  <a:pt x="486" y="688"/>
                  <a:pt x="486" y="688"/>
                  <a:pt x="486" y="688"/>
                </a:cubicBezTo>
                <a:lnTo>
                  <a:pt x="393" y="691"/>
                </a:lnTo>
                <a:close/>
                <a:moveTo>
                  <a:pt x="376" y="691"/>
                </a:moveTo>
                <a:cubicBezTo>
                  <a:pt x="279" y="688"/>
                  <a:pt x="279" y="688"/>
                  <a:pt x="279" y="688"/>
                </a:cubicBezTo>
                <a:cubicBezTo>
                  <a:pt x="279" y="684"/>
                  <a:pt x="275" y="680"/>
                  <a:pt x="271" y="680"/>
                </a:cubicBezTo>
                <a:cubicBezTo>
                  <a:pt x="270" y="680"/>
                  <a:pt x="269" y="680"/>
                  <a:pt x="269" y="681"/>
                </a:cubicBezTo>
                <a:cubicBezTo>
                  <a:pt x="255" y="642"/>
                  <a:pt x="255" y="642"/>
                  <a:pt x="255" y="642"/>
                </a:cubicBezTo>
                <a:cubicBezTo>
                  <a:pt x="228" y="567"/>
                  <a:pt x="228" y="567"/>
                  <a:pt x="228" y="567"/>
                </a:cubicBezTo>
                <a:cubicBezTo>
                  <a:pt x="232" y="565"/>
                  <a:pt x="236" y="561"/>
                  <a:pt x="236" y="556"/>
                </a:cubicBezTo>
                <a:cubicBezTo>
                  <a:pt x="296" y="558"/>
                  <a:pt x="296" y="558"/>
                  <a:pt x="296" y="558"/>
                </a:cubicBezTo>
                <a:cubicBezTo>
                  <a:pt x="372" y="560"/>
                  <a:pt x="372" y="560"/>
                  <a:pt x="372" y="560"/>
                </a:cubicBezTo>
                <a:cubicBezTo>
                  <a:pt x="372" y="560"/>
                  <a:pt x="372" y="560"/>
                  <a:pt x="372" y="560"/>
                </a:cubicBezTo>
                <a:cubicBezTo>
                  <a:pt x="372" y="567"/>
                  <a:pt x="377" y="572"/>
                  <a:pt x="384" y="572"/>
                </a:cubicBezTo>
                <a:cubicBezTo>
                  <a:pt x="384" y="683"/>
                  <a:pt x="384" y="683"/>
                  <a:pt x="384" y="683"/>
                </a:cubicBezTo>
                <a:cubicBezTo>
                  <a:pt x="380" y="683"/>
                  <a:pt x="376" y="686"/>
                  <a:pt x="376" y="691"/>
                </a:cubicBezTo>
                <a:close/>
                <a:moveTo>
                  <a:pt x="175" y="671"/>
                </a:moveTo>
                <a:cubicBezTo>
                  <a:pt x="174" y="671"/>
                  <a:pt x="173" y="671"/>
                  <a:pt x="172" y="672"/>
                </a:cubicBezTo>
                <a:cubicBezTo>
                  <a:pt x="106" y="556"/>
                  <a:pt x="106" y="556"/>
                  <a:pt x="106" y="556"/>
                </a:cubicBezTo>
                <a:cubicBezTo>
                  <a:pt x="108" y="555"/>
                  <a:pt x="110" y="553"/>
                  <a:pt x="110" y="550"/>
                </a:cubicBezTo>
                <a:cubicBezTo>
                  <a:pt x="160" y="553"/>
                  <a:pt x="160" y="553"/>
                  <a:pt x="160" y="553"/>
                </a:cubicBezTo>
                <a:cubicBezTo>
                  <a:pt x="211" y="555"/>
                  <a:pt x="211" y="555"/>
                  <a:pt x="211" y="555"/>
                </a:cubicBezTo>
                <a:cubicBezTo>
                  <a:pt x="211" y="562"/>
                  <a:pt x="217" y="567"/>
                  <a:pt x="224" y="567"/>
                </a:cubicBezTo>
                <a:cubicBezTo>
                  <a:pt x="225" y="567"/>
                  <a:pt x="226" y="567"/>
                  <a:pt x="227" y="567"/>
                </a:cubicBezTo>
                <a:cubicBezTo>
                  <a:pt x="268" y="681"/>
                  <a:pt x="268" y="681"/>
                  <a:pt x="268" y="681"/>
                </a:cubicBezTo>
                <a:cubicBezTo>
                  <a:pt x="265" y="682"/>
                  <a:pt x="263" y="684"/>
                  <a:pt x="262" y="687"/>
                </a:cubicBezTo>
                <a:cubicBezTo>
                  <a:pt x="193" y="680"/>
                  <a:pt x="193" y="680"/>
                  <a:pt x="193" y="680"/>
                </a:cubicBezTo>
                <a:cubicBezTo>
                  <a:pt x="184" y="679"/>
                  <a:pt x="184" y="679"/>
                  <a:pt x="184" y="679"/>
                </a:cubicBezTo>
                <a:cubicBezTo>
                  <a:pt x="184" y="679"/>
                  <a:pt x="184" y="679"/>
                  <a:pt x="184" y="679"/>
                </a:cubicBezTo>
                <a:cubicBezTo>
                  <a:pt x="184" y="675"/>
                  <a:pt x="180" y="671"/>
                  <a:pt x="175" y="671"/>
                </a:cubicBezTo>
                <a:close/>
                <a:moveTo>
                  <a:pt x="176" y="97"/>
                </a:moveTo>
                <a:cubicBezTo>
                  <a:pt x="180" y="97"/>
                  <a:pt x="184" y="93"/>
                  <a:pt x="184" y="89"/>
                </a:cubicBezTo>
                <a:cubicBezTo>
                  <a:pt x="184" y="88"/>
                  <a:pt x="184" y="88"/>
                  <a:pt x="184" y="88"/>
                </a:cubicBezTo>
                <a:cubicBezTo>
                  <a:pt x="262" y="80"/>
                  <a:pt x="262" y="80"/>
                  <a:pt x="262" y="80"/>
                </a:cubicBezTo>
                <a:cubicBezTo>
                  <a:pt x="262" y="83"/>
                  <a:pt x="264" y="86"/>
                  <a:pt x="267" y="87"/>
                </a:cubicBezTo>
                <a:cubicBezTo>
                  <a:pt x="229" y="194"/>
                  <a:pt x="229" y="194"/>
                  <a:pt x="229" y="194"/>
                </a:cubicBezTo>
                <a:cubicBezTo>
                  <a:pt x="227" y="201"/>
                  <a:pt x="227" y="201"/>
                  <a:pt x="227" y="201"/>
                </a:cubicBezTo>
                <a:cubicBezTo>
                  <a:pt x="226" y="200"/>
                  <a:pt x="224" y="200"/>
                  <a:pt x="223" y="200"/>
                </a:cubicBezTo>
                <a:cubicBezTo>
                  <a:pt x="216" y="200"/>
                  <a:pt x="210" y="205"/>
                  <a:pt x="210" y="212"/>
                </a:cubicBezTo>
                <a:cubicBezTo>
                  <a:pt x="160" y="215"/>
                  <a:pt x="160" y="215"/>
                  <a:pt x="160" y="215"/>
                </a:cubicBezTo>
                <a:cubicBezTo>
                  <a:pt x="110" y="217"/>
                  <a:pt x="110" y="217"/>
                  <a:pt x="110" y="217"/>
                </a:cubicBezTo>
                <a:cubicBezTo>
                  <a:pt x="110" y="214"/>
                  <a:pt x="109" y="211"/>
                  <a:pt x="106" y="210"/>
                </a:cubicBezTo>
                <a:cubicBezTo>
                  <a:pt x="171" y="96"/>
                  <a:pt x="171" y="96"/>
                  <a:pt x="171" y="96"/>
                </a:cubicBezTo>
                <a:cubicBezTo>
                  <a:pt x="173" y="97"/>
                  <a:pt x="174" y="97"/>
                  <a:pt x="176" y="97"/>
                </a:cubicBezTo>
                <a:close/>
                <a:moveTo>
                  <a:pt x="376" y="76"/>
                </a:moveTo>
                <a:cubicBezTo>
                  <a:pt x="377" y="80"/>
                  <a:pt x="380" y="84"/>
                  <a:pt x="384" y="84"/>
                </a:cubicBezTo>
                <a:cubicBezTo>
                  <a:pt x="384" y="196"/>
                  <a:pt x="384" y="196"/>
                  <a:pt x="384" y="196"/>
                </a:cubicBezTo>
                <a:cubicBezTo>
                  <a:pt x="377" y="196"/>
                  <a:pt x="372" y="201"/>
                  <a:pt x="372" y="208"/>
                </a:cubicBezTo>
                <a:cubicBezTo>
                  <a:pt x="276" y="210"/>
                  <a:pt x="276" y="210"/>
                  <a:pt x="276" y="210"/>
                </a:cubicBezTo>
                <a:cubicBezTo>
                  <a:pt x="235" y="211"/>
                  <a:pt x="235" y="211"/>
                  <a:pt x="235" y="211"/>
                </a:cubicBezTo>
                <a:cubicBezTo>
                  <a:pt x="235" y="207"/>
                  <a:pt x="232" y="203"/>
                  <a:pt x="228" y="201"/>
                </a:cubicBezTo>
                <a:cubicBezTo>
                  <a:pt x="268" y="88"/>
                  <a:pt x="268" y="88"/>
                  <a:pt x="268" y="88"/>
                </a:cubicBezTo>
                <a:cubicBezTo>
                  <a:pt x="269" y="88"/>
                  <a:pt x="270" y="88"/>
                  <a:pt x="270" y="88"/>
                </a:cubicBezTo>
                <a:cubicBezTo>
                  <a:pt x="275" y="88"/>
                  <a:pt x="279" y="84"/>
                  <a:pt x="279" y="79"/>
                </a:cubicBezTo>
                <a:cubicBezTo>
                  <a:pt x="279" y="79"/>
                  <a:pt x="279" y="79"/>
                  <a:pt x="279" y="79"/>
                </a:cubicBezTo>
                <a:cubicBezTo>
                  <a:pt x="283" y="79"/>
                  <a:pt x="283" y="79"/>
                  <a:pt x="283" y="79"/>
                </a:cubicBezTo>
                <a:lnTo>
                  <a:pt x="376" y="76"/>
                </a:lnTo>
                <a:close/>
                <a:moveTo>
                  <a:pt x="394" y="76"/>
                </a:moveTo>
                <a:cubicBezTo>
                  <a:pt x="490" y="79"/>
                  <a:pt x="490" y="79"/>
                  <a:pt x="490" y="79"/>
                </a:cubicBezTo>
                <a:cubicBezTo>
                  <a:pt x="490" y="83"/>
                  <a:pt x="494" y="87"/>
                  <a:pt x="499" y="87"/>
                </a:cubicBezTo>
                <a:cubicBezTo>
                  <a:pt x="499" y="87"/>
                  <a:pt x="500" y="87"/>
                  <a:pt x="501" y="87"/>
                </a:cubicBezTo>
                <a:cubicBezTo>
                  <a:pt x="514" y="125"/>
                  <a:pt x="514" y="125"/>
                  <a:pt x="514" y="125"/>
                </a:cubicBezTo>
                <a:cubicBezTo>
                  <a:pt x="541" y="201"/>
                  <a:pt x="541" y="201"/>
                  <a:pt x="541" y="201"/>
                </a:cubicBezTo>
                <a:cubicBezTo>
                  <a:pt x="537" y="202"/>
                  <a:pt x="533" y="206"/>
                  <a:pt x="533" y="211"/>
                </a:cubicBezTo>
                <a:cubicBezTo>
                  <a:pt x="473" y="210"/>
                  <a:pt x="473" y="210"/>
                  <a:pt x="473" y="210"/>
                </a:cubicBezTo>
                <a:cubicBezTo>
                  <a:pt x="397" y="208"/>
                  <a:pt x="397" y="208"/>
                  <a:pt x="397" y="208"/>
                </a:cubicBezTo>
                <a:cubicBezTo>
                  <a:pt x="396" y="201"/>
                  <a:pt x="391" y="196"/>
                  <a:pt x="385" y="196"/>
                </a:cubicBezTo>
                <a:cubicBezTo>
                  <a:pt x="385" y="84"/>
                  <a:pt x="385" y="84"/>
                  <a:pt x="385" y="84"/>
                </a:cubicBezTo>
                <a:cubicBezTo>
                  <a:pt x="390" y="84"/>
                  <a:pt x="393" y="81"/>
                  <a:pt x="394" y="76"/>
                </a:cubicBezTo>
                <a:close/>
                <a:moveTo>
                  <a:pt x="594" y="97"/>
                </a:moveTo>
                <a:cubicBezTo>
                  <a:pt x="595" y="97"/>
                  <a:pt x="597" y="97"/>
                  <a:pt x="598" y="96"/>
                </a:cubicBezTo>
                <a:cubicBezTo>
                  <a:pt x="664" y="211"/>
                  <a:pt x="664" y="211"/>
                  <a:pt x="664" y="211"/>
                </a:cubicBezTo>
                <a:cubicBezTo>
                  <a:pt x="661" y="212"/>
                  <a:pt x="660" y="214"/>
                  <a:pt x="659" y="217"/>
                </a:cubicBezTo>
                <a:cubicBezTo>
                  <a:pt x="609" y="215"/>
                  <a:pt x="609" y="215"/>
                  <a:pt x="609" y="215"/>
                </a:cubicBezTo>
                <a:cubicBezTo>
                  <a:pt x="558" y="212"/>
                  <a:pt x="558" y="212"/>
                  <a:pt x="558" y="212"/>
                </a:cubicBezTo>
                <a:cubicBezTo>
                  <a:pt x="558" y="205"/>
                  <a:pt x="552" y="200"/>
                  <a:pt x="545" y="200"/>
                </a:cubicBezTo>
                <a:cubicBezTo>
                  <a:pt x="544" y="200"/>
                  <a:pt x="543" y="200"/>
                  <a:pt x="542" y="200"/>
                </a:cubicBezTo>
                <a:cubicBezTo>
                  <a:pt x="501" y="86"/>
                  <a:pt x="501" y="86"/>
                  <a:pt x="501" y="86"/>
                </a:cubicBezTo>
                <a:cubicBezTo>
                  <a:pt x="504" y="85"/>
                  <a:pt x="506" y="83"/>
                  <a:pt x="507" y="80"/>
                </a:cubicBezTo>
                <a:cubicBezTo>
                  <a:pt x="575" y="87"/>
                  <a:pt x="575" y="87"/>
                  <a:pt x="575" y="87"/>
                </a:cubicBezTo>
                <a:cubicBezTo>
                  <a:pt x="585" y="88"/>
                  <a:pt x="585" y="88"/>
                  <a:pt x="585" y="88"/>
                </a:cubicBezTo>
                <a:cubicBezTo>
                  <a:pt x="585" y="88"/>
                  <a:pt x="585" y="88"/>
                  <a:pt x="585" y="89"/>
                </a:cubicBezTo>
                <a:cubicBezTo>
                  <a:pt x="585" y="93"/>
                  <a:pt x="589" y="97"/>
                  <a:pt x="594" y="97"/>
                </a:cubicBezTo>
                <a:close/>
                <a:moveTo>
                  <a:pt x="686" y="383"/>
                </a:moveTo>
                <a:cubicBezTo>
                  <a:pt x="575" y="383"/>
                  <a:pt x="575" y="383"/>
                  <a:pt x="575" y="383"/>
                </a:cubicBezTo>
                <a:cubicBezTo>
                  <a:pt x="574" y="377"/>
                  <a:pt x="569" y="371"/>
                  <a:pt x="562" y="371"/>
                </a:cubicBezTo>
                <a:cubicBezTo>
                  <a:pt x="562" y="371"/>
                  <a:pt x="562" y="372"/>
                  <a:pt x="561" y="372"/>
                </a:cubicBezTo>
                <a:cubicBezTo>
                  <a:pt x="547" y="225"/>
                  <a:pt x="547" y="225"/>
                  <a:pt x="547" y="225"/>
                </a:cubicBezTo>
                <a:cubicBezTo>
                  <a:pt x="553" y="224"/>
                  <a:pt x="558" y="219"/>
                  <a:pt x="558" y="213"/>
                </a:cubicBezTo>
                <a:cubicBezTo>
                  <a:pt x="659" y="218"/>
                  <a:pt x="659" y="218"/>
                  <a:pt x="659" y="218"/>
                </a:cubicBezTo>
                <a:cubicBezTo>
                  <a:pt x="659" y="218"/>
                  <a:pt x="659" y="218"/>
                  <a:pt x="659" y="218"/>
                </a:cubicBezTo>
                <a:cubicBezTo>
                  <a:pt x="659" y="223"/>
                  <a:pt x="663" y="227"/>
                  <a:pt x="668" y="227"/>
                </a:cubicBezTo>
                <a:cubicBezTo>
                  <a:pt x="668" y="227"/>
                  <a:pt x="669" y="227"/>
                  <a:pt x="669" y="227"/>
                </a:cubicBezTo>
                <a:cubicBezTo>
                  <a:pt x="693" y="376"/>
                  <a:pt x="693" y="376"/>
                  <a:pt x="693" y="376"/>
                </a:cubicBezTo>
                <a:cubicBezTo>
                  <a:pt x="690" y="376"/>
                  <a:pt x="687" y="379"/>
                  <a:pt x="686" y="383"/>
                </a:cubicBezTo>
                <a:close/>
                <a:moveTo>
                  <a:pt x="546" y="542"/>
                </a:moveTo>
                <a:cubicBezTo>
                  <a:pt x="539" y="542"/>
                  <a:pt x="534" y="548"/>
                  <a:pt x="534" y="555"/>
                </a:cubicBezTo>
                <a:cubicBezTo>
                  <a:pt x="534" y="555"/>
                  <a:pt x="534" y="555"/>
                  <a:pt x="534" y="555"/>
                </a:cubicBezTo>
                <a:cubicBezTo>
                  <a:pt x="436" y="558"/>
                  <a:pt x="436" y="558"/>
                  <a:pt x="436" y="558"/>
                </a:cubicBezTo>
                <a:cubicBezTo>
                  <a:pt x="397" y="559"/>
                  <a:pt x="397" y="559"/>
                  <a:pt x="397" y="559"/>
                </a:cubicBezTo>
                <a:cubicBezTo>
                  <a:pt x="396" y="553"/>
                  <a:pt x="391" y="548"/>
                  <a:pt x="385" y="547"/>
                </a:cubicBezTo>
                <a:cubicBezTo>
                  <a:pt x="385" y="401"/>
                  <a:pt x="385" y="401"/>
                  <a:pt x="385" y="401"/>
                </a:cubicBezTo>
                <a:cubicBezTo>
                  <a:pt x="395" y="401"/>
                  <a:pt x="402" y="394"/>
                  <a:pt x="402" y="384"/>
                </a:cubicBezTo>
                <a:cubicBezTo>
                  <a:pt x="550" y="384"/>
                  <a:pt x="550" y="384"/>
                  <a:pt x="550" y="384"/>
                </a:cubicBezTo>
                <a:cubicBezTo>
                  <a:pt x="550" y="390"/>
                  <a:pt x="554" y="395"/>
                  <a:pt x="560" y="396"/>
                </a:cubicBezTo>
                <a:cubicBezTo>
                  <a:pt x="547" y="542"/>
                  <a:pt x="547" y="542"/>
                  <a:pt x="547" y="542"/>
                </a:cubicBezTo>
                <a:cubicBezTo>
                  <a:pt x="546" y="542"/>
                  <a:pt x="546" y="542"/>
                  <a:pt x="546" y="542"/>
                </a:cubicBezTo>
                <a:close/>
                <a:moveTo>
                  <a:pt x="372" y="559"/>
                </a:moveTo>
                <a:cubicBezTo>
                  <a:pt x="240" y="555"/>
                  <a:pt x="240" y="555"/>
                  <a:pt x="240" y="555"/>
                </a:cubicBezTo>
                <a:cubicBezTo>
                  <a:pt x="236" y="555"/>
                  <a:pt x="236" y="555"/>
                  <a:pt x="236" y="555"/>
                </a:cubicBezTo>
                <a:cubicBezTo>
                  <a:pt x="236" y="555"/>
                  <a:pt x="236" y="555"/>
                  <a:pt x="236" y="555"/>
                </a:cubicBezTo>
                <a:cubicBezTo>
                  <a:pt x="236" y="548"/>
                  <a:pt x="231" y="542"/>
                  <a:pt x="224" y="542"/>
                </a:cubicBezTo>
                <a:cubicBezTo>
                  <a:pt x="223" y="542"/>
                  <a:pt x="223" y="542"/>
                  <a:pt x="223" y="542"/>
                </a:cubicBezTo>
                <a:cubicBezTo>
                  <a:pt x="209" y="396"/>
                  <a:pt x="209" y="396"/>
                  <a:pt x="209" y="396"/>
                </a:cubicBezTo>
                <a:cubicBezTo>
                  <a:pt x="215" y="395"/>
                  <a:pt x="219" y="390"/>
                  <a:pt x="219" y="384"/>
                </a:cubicBezTo>
                <a:cubicBezTo>
                  <a:pt x="368" y="384"/>
                  <a:pt x="368" y="384"/>
                  <a:pt x="368" y="384"/>
                </a:cubicBezTo>
                <a:cubicBezTo>
                  <a:pt x="368" y="393"/>
                  <a:pt x="375" y="401"/>
                  <a:pt x="384" y="401"/>
                </a:cubicBezTo>
                <a:cubicBezTo>
                  <a:pt x="384" y="547"/>
                  <a:pt x="384" y="547"/>
                  <a:pt x="384" y="547"/>
                </a:cubicBezTo>
                <a:cubicBezTo>
                  <a:pt x="378" y="547"/>
                  <a:pt x="372" y="552"/>
                  <a:pt x="372" y="559"/>
                </a:cubicBezTo>
                <a:close/>
                <a:moveTo>
                  <a:pt x="223" y="225"/>
                </a:moveTo>
                <a:cubicBezTo>
                  <a:pt x="230" y="225"/>
                  <a:pt x="235" y="219"/>
                  <a:pt x="235" y="212"/>
                </a:cubicBezTo>
                <a:cubicBezTo>
                  <a:pt x="235" y="212"/>
                  <a:pt x="235" y="212"/>
                  <a:pt x="235" y="212"/>
                </a:cubicBezTo>
                <a:cubicBezTo>
                  <a:pt x="333" y="210"/>
                  <a:pt x="333" y="210"/>
                  <a:pt x="333" y="210"/>
                </a:cubicBezTo>
                <a:cubicBezTo>
                  <a:pt x="372" y="209"/>
                  <a:pt x="372" y="209"/>
                  <a:pt x="372" y="209"/>
                </a:cubicBezTo>
                <a:cubicBezTo>
                  <a:pt x="372" y="215"/>
                  <a:pt x="377" y="221"/>
                  <a:pt x="384" y="221"/>
                </a:cubicBezTo>
                <a:cubicBezTo>
                  <a:pt x="384" y="367"/>
                  <a:pt x="384" y="367"/>
                  <a:pt x="384" y="367"/>
                </a:cubicBezTo>
                <a:cubicBezTo>
                  <a:pt x="375" y="367"/>
                  <a:pt x="368" y="374"/>
                  <a:pt x="368" y="383"/>
                </a:cubicBezTo>
                <a:cubicBezTo>
                  <a:pt x="219" y="383"/>
                  <a:pt x="219" y="383"/>
                  <a:pt x="219" y="383"/>
                </a:cubicBezTo>
                <a:cubicBezTo>
                  <a:pt x="219" y="377"/>
                  <a:pt x="215" y="372"/>
                  <a:pt x="209" y="371"/>
                </a:cubicBezTo>
                <a:cubicBezTo>
                  <a:pt x="223" y="225"/>
                  <a:pt x="223" y="225"/>
                  <a:pt x="223" y="225"/>
                </a:cubicBezTo>
                <a:cubicBezTo>
                  <a:pt x="223" y="225"/>
                  <a:pt x="223" y="225"/>
                  <a:pt x="223" y="225"/>
                </a:cubicBezTo>
                <a:close/>
                <a:moveTo>
                  <a:pt x="397" y="208"/>
                </a:moveTo>
                <a:cubicBezTo>
                  <a:pt x="529" y="212"/>
                  <a:pt x="529" y="212"/>
                  <a:pt x="529" y="212"/>
                </a:cubicBezTo>
                <a:cubicBezTo>
                  <a:pt x="533" y="212"/>
                  <a:pt x="533" y="212"/>
                  <a:pt x="533" y="212"/>
                </a:cubicBezTo>
                <a:cubicBezTo>
                  <a:pt x="533" y="212"/>
                  <a:pt x="533" y="212"/>
                  <a:pt x="533" y="212"/>
                </a:cubicBezTo>
                <a:cubicBezTo>
                  <a:pt x="533" y="219"/>
                  <a:pt x="538" y="225"/>
                  <a:pt x="545" y="225"/>
                </a:cubicBezTo>
                <a:cubicBezTo>
                  <a:pt x="546" y="225"/>
                  <a:pt x="546" y="225"/>
                  <a:pt x="547" y="225"/>
                </a:cubicBezTo>
                <a:cubicBezTo>
                  <a:pt x="560" y="372"/>
                  <a:pt x="560" y="372"/>
                  <a:pt x="560" y="372"/>
                </a:cubicBezTo>
                <a:cubicBezTo>
                  <a:pt x="555" y="373"/>
                  <a:pt x="550" y="377"/>
                  <a:pt x="550" y="383"/>
                </a:cubicBezTo>
                <a:cubicBezTo>
                  <a:pt x="402" y="383"/>
                  <a:pt x="402" y="383"/>
                  <a:pt x="402" y="383"/>
                </a:cubicBezTo>
                <a:cubicBezTo>
                  <a:pt x="402" y="374"/>
                  <a:pt x="394" y="367"/>
                  <a:pt x="385" y="367"/>
                </a:cubicBezTo>
                <a:cubicBezTo>
                  <a:pt x="385" y="221"/>
                  <a:pt x="385" y="221"/>
                  <a:pt x="385" y="221"/>
                </a:cubicBezTo>
                <a:cubicBezTo>
                  <a:pt x="391" y="220"/>
                  <a:pt x="397" y="215"/>
                  <a:pt x="397" y="208"/>
                </a:cubicBezTo>
                <a:close/>
                <a:moveTo>
                  <a:pt x="102" y="226"/>
                </a:moveTo>
                <a:cubicBezTo>
                  <a:pt x="106" y="226"/>
                  <a:pt x="110" y="222"/>
                  <a:pt x="110" y="218"/>
                </a:cubicBezTo>
                <a:cubicBezTo>
                  <a:pt x="194" y="214"/>
                  <a:pt x="194" y="214"/>
                  <a:pt x="194" y="214"/>
                </a:cubicBezTo>
                <a:cubicBezTo>
                  <a:pt x="210" y="213"/>
                  <a:pt x="210" y="213"/>
                  <a:pt x="210" y="213"/>
                </a:cubicBezTo>
                <a:cubicBezTo>
                  <a:pt x="211" y="219"/>
                  <a:pt x="216" y="224"/>
                  <a:pt x="222" y="225"/>
                </a:cubicBezTo>
                <a:cubicBezTo>
                  <a:pt x="218" y="267"/>
                  <a:pt x="218" y="267"/>
                  <a:pt x="218" y="267"/>
                </a:cubicBezTo>
                <a:cubicBezTo>
                  <a:pt x="208" y="371"/>
                  <a:pt x="208" y="371"/>
                  <a:pt x="208" y="371"/>
                </a:cubicBezTo>
                <a:cubicBezTo>
                  <a:pt x="208" y="371"/>
                  <a:pt x="207" y="371"/>
                  <a:pt x="207" y="371"/>
                </a:cubicBezTo>
                <a:cubicBezTo>
                  <a:pt x="200" y="371"/>
                  <a:pt x="194" y="376"/>
                  <a:pt x="194" y="383"/>
                </a:cubicBezTo>
                <a:cubicBezTo>
                  <a:pt x="83" y="383"/>
                  <a:pt x="83" y="383"/>
                  <a:pt x="83" y="383"/>
                </a:cubicBezTo>
                <a:cubicBezTo>
                  <a:pt x="83" y="379"/>
                  <a:pt x="80" y="375"/>
                  <a:pt x="76" y="375"/>
                </a:cubicBezTo>
                <a:cubicBezTo>
                  <a:pt x="100" y="226"/>
                  <a:pt x="100" y="226"/>
                  <a:pt x="100" y="226"/>
                </a:cubicBezTo>
                <a:cubicBezTo>
                  <a:pt x="101" y="226"/>
                  <a:pt x="101" y="226"/>
                  <a:pt x="102" y="226"/>
                </a:cubicBezTo>
                <a:close/>
                <a:moveTo>
                  <a:pt x="83" y="384"/>
                </a:moveTo>
                <a:cubicBezTo>
                  <a:pt x="194" y="384"/>
                  <a:pt x="194" y="384"/>
                  <a:pt x="194" y="384"/>
                </a:cubicBezTo>
                <a:cubicBezTo>
                  <a:pt x="195" y="391"/>
                  <a:pt x="200" y="396"/>
                  <a:pt x="207" y="396"/>
                </a:cubicBezTo>
                <a:cubicBezTo>
                  <a:pt x="207" y="396"/>
                  <a:pt x="208" y="396"/>
                  <a:pt x="208" y="396"/>
                </a:cubicBezTo>
                <a:cubicBezTo>
                  <a:pt x="222" y="542"/>
                  <a:pt x="222" y="542"/>
                  <a:pt x="222" y="542"/>
                </a:cubicBezTo>
                <a:cubicBezTo>
                  <a:pt x="216" y="543"/>
                  <a:pt x="212" y="548"/>
                  <a:pt x="211" y="554"/>
                </a:cubicBezTo>
                <a:cubicBezTo>
                  <a:pt x="110" y="549"/>
                  <a:pt x="110" y="549"/>
                  <a:pt x="110" y="549"/>
                </a:cubicBezTo>
                <a:cubicBezTo>
                  <a:pt x="110" y="549"/>
                  <a:pt x="110" y="549"/>
                  <a:pt x="110" y="549"/>
                </a:cubicBezTo>
                <a:cubicBezTo>
                  <a:pt x="110" y="544"/>
                  <a:pt x="106" y="540"/>
                  <a:pt x="102" y="540"/>
                </a:cubicBezTo>
                <a:cubicBezTo>
                  <a:pt x="101" y="540"/>
                  <a:pt x="101" y="540"/>
                  <a:pt x="100" y="541"/>
                </a:cubicBezTo>
                <a:cubicBezTo>
                  <a:pt x="76" y="392"/>
                  <a:pt x="76" y="392"/>
                  <a:pt x="76" y="392"/>
                </a:cubicBezTo>
                <a:cubicBezTo>
                  <a:pt x="80" y="391"/>
                  <a:pt x="83" y="388"/>
                  <a:pt x="83" y="384"/>
                </a:cubicBezTo>
                <a:close/>
                <a:moveTo>
                  <a:pt x="594" y="671"/>
                </a:moveTo>
                <a:cubicBezTo>
                  <a:pt x="589" y="671"/>
                  <a:pt x="586" y="675"/>
                  <a:pt x="586" y="679"/>
                </a:cubicBezTo>
                <a:cubicBezTo>
                  <a:pt x="586" y="679"/>
                  <a:pt x="586" y="679"/>
                  <a:pt x="586" y="679"/>
                </a:cubicBezTo>
                <a:cubicBezTo>
                  <a:pt x="507" y="687"/>
                  <a:pt x="507" y="687"/>
                  <a:pt x="507" y="687"/>
                </a:cubicBezTo>
                <a:cubicBezTo>
                  <a:pt x="507" y="684"/>
                  <a:pt x="505" y="681"/>
                  <a:pt x="502" y="680"/>
                </a:cubicBezTo>
                <a:cubicBezTo>
                  <a:pt x="540" y="574"/>
                  <a:pt x="540" y="574"/>
                  <a:pt x="540" y="574"/>
                </a:cubicBezTo>
                <a:cubicBezTo>
                  <a:pt x="542" y="567"/>
                  <a:pt x="542" y="567"/>
                  <a:pt x="542" y="567"/>
                </a:cubicBezTo>
                <a:cubicBezTo>
                  <a:pt x="543" y="567"/>
                  <a:pt x="545" y="567"/>
                  <a:pt x="546" y="567"/>
                </a:cubicBezTo>
                <a:cubicBezTo>
                  <a:pt x="553" y="567"/>
                  <a:pt x="559" y="562"/>
                  <a:pt x="559" y="555"/>
                </a:cubicBezTo>
                <a:cubicBezTo>
                  <a:pt x="609" y="553"/>
                  <a:pt x="609" y="553"/>
                  <a:pt x="609" y="553"/>
                </a:cubicBezTo>
                <a:cubicBezTo>
                  <a:pt x="659" y="550"/>
                  <a:pt x="659" y="550"/>
                  <a:pt x="659" y="550"/>
                </a:cubicBezTo>
                <a:cubicBezTo>
                  <a:pt x="660" y="553"/>
                  <a:pt x="661" y="555"/>
                  <a:pt x="664" y="556"/>
                </a:cubicBezTo>
                <a:cubicBezTo>
                  <a:pt x="598" y="671"/>
                  <a:pt x="598" y="671"/>
                  <a:pt x="598" y="671"/>
                </a:cubicBezTo>
                <a:cubicBezTo>
                  <a:pt x="597" y="671"/>
                  <a:pt x="595" y="671"/>
                  <a:pt x="594" y="671"/>
                </a:cubicBezTo>
                <a:close/>
                <a:moveTo>
                  <a:pt x="668" y="540"/>
                </a:moveTo>
                <a:cubicBezTo>
                  <a:pt x="663" y="540"/>
                  <a:pt x="659" y="544"/>
                  <a:pt x="659" y="549"/>
                </a:cubicBezTo>
                <a:cubicBezTo>
                  <a:pt x="659" y="549"/>
                  <a:pt x="659" y="549"/>
                  <a:pt x="659" y="549"/>
                </a:cubicBezTo>
                <a:cubicBezTo>
                  <a:pt x="575" y="553"/>
                  <a:pt x="575" y="553"/>
                  <a:pt x="575" y="553"/>
                </a:cubicBezTo>
                <a:cubicBezTo>
                  <a:pt x="559" y="554"/>
                  <a:pt x="559" y="554"/>
                  <a:pt x="559" y="554"/>
                </a:cubicBezTo>
                <a:cubicBezTo>
                  <a:pt x="558" y="548"/>
                  <a:pt x="554" y="543"/>
                  <a:pt x="547" y="542"/>
                </a:cubicBezTo>
                <a:cubicBezTo>
                  <a:pt x="551" y="500"/>
                  <a:pt x="551" y="500"/>
                  <a:pt x="551" y="500"/>
                </a:cubicBezTo>
                <a:cubicBezTo>
                  <a:pt x="561" y="396"/>
                  <a:pt x="561" y="396"/>
                  <a:pt x="561" y="396"/>
                </a:cubicBezTo>
                <a:cubicBezTo>
                  <a:pt x="562" y="396"/>
                  <a:pt x="562" y="397"/>
                  <a:pt x="562" y="397"/>
                </a:cubicBezTo>
                <a:cubicBezTo>
                  <a:pt x="569" y="397"/>
                  <a:pt x="575" y="391"/>
                  <a:pt x="575" y="384"/>
                </a:cubicBezTo>
                <a:cubicBezTo>
                  <a:pt x="686" y="384"/>
                  <a:pt x="686" y="384"/>
                  <a:pt x="686" y="384"/>
                </a:cubicBezTo>
                <a:cubicBezTo>
                  <a:pt x="686" y="388"/>
                  <a:pt x="689" y="392"/>
                  <a:pt x="693" y="392"/>
                </a:cubicBezTo>
                <a:cubicBezTo>
                  <a:pt x="669" y="541"/>
                  <a:pt x="669" y="541"/>
                  <a:pt x="669" y="541"/>
                </a:cubicBezTo>
                <a:cubicBezTo>
                  <a:pt x="669" y="540"/>
                  <a:pt x="668" y="540"/>
                  <a:pt x="668" y="540"/>
                </a:cubicBezTo>
                <a:close/>
                <a:moveTo>
                  <a:pt x="727" y="224"/>
                </a:moveTo>
                <a:cubicBezTo>
                  <a:pt x="726" y="225"/>
                  <a:pt x="725" y="226"/>
                  <a:pt x="725" y="227"/>
                </a:cubicBezTo>
                <a:cubicBezTo>
                  <a:pt x="690" y="221"/>
                  <a:pt x="690" y="221"/>
                  <a:pt x="690" y="221"/>
                </a:cubicBezTo>
                <a:cubicBezTo>
                  <a:pt x="676" y="219"/>
                  <a:pt x="676" y="219"/>
                  <a:pt x="676" y="219"/>
                </a:cubicBezTo>
                <a:cubicBezTo>
                  <a:pt x="676" y="219"/>
                  <a:pt x="676" y="218"/>
                  <a:pt x="676" y="218"/>
                </a:cubicBezTo>
                <a:cubicBezTo>
                  <a:pt x="676" y="213"/>
                  <a:pt x="672" y="210"/>
                  <a:pt x="668" y="210"/>
                </a:cubicBezTo>
                <a:cubicBezTo>
                  <a:pt x="666" y="210"/>
                  <a:pt x="665" y="210"/>
                  <a:pt x="664" y="210"/>
                </a:cubicBezTo>
                <a:cubicBezTo>
                  <a:pt x="633" y="155"/>
                  <a:pt x="633" y="155"/>
                  <a:pt x="633" y="155"/>
                </a:cubicBezTo>
                <a:cubicBezTo>
                  <a:pt x="599" y="96"/>
                  <a:pt x="599" y="96"/>
                  <a:pt x="599" y="96"/>
                </a:cubicBezTo>
                <a:cubicBezTo>
                  <a:pt x="600" y="95"/>
                  <a:pt x="601" y="93"/>
                  <a:pt x="602" y="91"/>
                </a:cubicBezTo>
                <a:cubicBezTo>
                  <a:pt x="637" y="101"/>
                  <a:pt x="637" y="101"/>
                  <a:pt x="637" y="101"/>
                </a:cubicBezTo>
                <a:cubicBezTo>
                  <a:pt x="637" y="101"/>
                  <a:pt x="637" y="101"/>
                  <a:pt x="637" y="101"/>
                </a:cubicBezTo>
                <a:cubicBezTo>
                  <a:pt x="637" y="105"/>
                  <a:pt x="640" y="107"/>
                  <a:pt x="643" y="107"/>
                </a:cubicBezTo>
                <a:cubicBezTo>
                  <a:pt x="644" y="107"/>
                  <a:pt x="645" y="107"/>
                  <a:pt x="645" y="107"/>
                </a:cubicBezTo>
                <a:lnTo>
                  <a:pt x="727" y="224"/>
                </a:lnTo>
                <a:close/>
                <a:moveTo>
                  <a:pt x="517" y="24"/>
                </a:moveTo>
                <a:cubicBezTo>
                  <a:pt x="517" y="24"/>
                  <a:pt x="517" y="25"/>
                  <a:pt x="517" y="25"/>
                </a:cubicBezTo>
                <a:cubicBezTo>
                  <a:pt x="517" y="28"/>
                  <a:pt x="520" y="31"/>
                  <a:pt x="523" y="31"/>
                </a:cubicBezTo>
                <a:cubicBezTo>
                  <a:pt x="525" y="31"/>
                  <a:pt x="526" y="30"/>
                  <a:pt x="527" y="29"/>
                </a:cubicBezTo>
                <a:cubicBezTo>
                  <a:pt x="638" y="99"/>
                  <a:pt x="638" y="99"/>
                  <a:pt x="638" y="99"/>
                </a:cubicBezTo>
                <a:cubicBezTo>
                  <a:pt x="637" y="99"/>
                  <a:pt x="637" y="100"/>
                  <a:pt x="637" y="100"/>
                </a:cubicBezTo>
                <a:cubicBezTo>
                  <a:pt x="602" y="90"/>
                  <a:pt x="602" y="90"/>
                  <a:pt x="602" y="90"/>
                </a:cubicBezTo>
                <a:cubicBezTo>
                  <a:pt x="602" y="90"/>
                  <a:pt x="602" y="89"/>
                  <a:pt x="602" y="89"/>
                </a:cubicBezTo>
                <a:cubicBezTo>
                  <a:pt x="602" y="84"/>
                  <a:pt x="598" y="80"/>
                  <a:pt x="594" y="80"/>
                </a:cubicBezTo>
                <a:cubicBezTo>
                  <a:pt x="591" y="80"/>
                  <a:pt x="589" y="81"/>
                  <a:pt x="587" y="83"/>
                </a:cubicBezTo>
                <a:cubicBezTo>
                  <a:pt x="496" y="18"/>
                  <a:pt x="496" y="18"/>
                  <a:pt x="496" y="18"/>
                </a:cubicBezTo>
                <a:cubicBezTo>
                  <a:pt x="497" y="18"/>
                  <a:pt x="497" y="18"/>
                  <a:pt x="497" y="17"/>
                </a:cubicBezTo>
                <a:lnTo>
                  <a:pt x="517" y="24"/>
                </a:lnTo>
                <a:close/>
                <a:moveTo>
                  <a:pt x="486" y="15"/>
                </a:moveTo>
                <a:cubicBezTo>
                  <a:pt x="486" y="18"/>
                  <a:pt x="488" y="21"/>
                  <a:pt x="492" y="21"/>
                </a:cubicBezTo>
                <a:cubicBezTo>
                  <a:pt x="493" y="21"/>
                  <a:pt x="495" y="20"/>
                  <a:pt x="496" y="19"/>
                </a:cubicBezTo>
                <a:cubicBezTo>
                  <a:pt x="536" y="47"/>
                  <a:pt x="536" y="47"/>
                  <a:pt x="536" y="47"/>
                </a:cubicBezTo>
                <a:cubicBezTo>
                  <a:pt x="587" y="84"/>
                  <a:pt x="587" y="84"/>
                  <a:pt x="587" y="84"/>
                </a:cubicBezTo>
                <a:cubicBezTo>
                  <a:pt x="586" y="85"/>
                  <a:pt x="586" y="86"/>
                  <a:pt x="585" y="87"/>
                </a:cubicBezTo>
                <a:cubicBezTo>
                  <a:pt x="576" y="86"/>
                  <a:pt x="576" y="86"/>
                  <a:pt x="576" y="86"/>
                </a:cubicBezTo>
                <a:cubicBezTo>
                  <a:pt x="507" y="79"/>
                  <a:pt x="507" y="79"/>
                  <a:pt x="507" y="79"/>
                </a:cubicBezTo>
                <a:cubicBezTo>
                  <a:pt x="507" y="79"/>
                  <a:pt x="507" y="79"/>
                  <a:pt x="507" y="78"/>
                </a:cubicBezTo>
                <a:cubicBezTo>
                  <a:pt x="507" y="74"/>
                  <a:pt x="503" y="70"/>
                  <a:pt x="499" y="70"/>
                </a:cubicBezTo>
                <a:cubicBezTo>
                  <a:pt x="496" y="70"/>
                  <a:pt x="495" y="71"/>
                  <a:pt x="493" y="72"/>
                </a:cubicBezTo>
                <a:cubicBezTo>
                  <a:pt x="444" y="13"/>
                  <a:pt x="444" y="13"/>
                  <a:pt x="444" y="13"/>
                </a:cubicBezTo>
                <a:cubicBezTo>
                  <a:pt x="445" y="13"/>
                  <a:pt x="445" y="12"/>
                  <a:pt x="446" y="10"/>
                </a:cubicBezTo>
                <a:lnTo>
                  <a:pt x="486" y="15"/>
                </a:lnTo>
                <a:close/>
                <a:moveTo>
                  <a:pt x="434" y="9"/>
                </a:moveTo>
                <a:cubicBezTo>
                  <a:pt x="434" y="12"/>
                  <a:pt x="437" y="15"/>
                  <a:pt x="440" y="15"/>
                </a:cubicBezTo>
                <a:cubicBezTo>
                  <a:pt x="441" y="15"/>
                  <a:pt x="442" y="14"/>
                  <a:pt x="443" y="14"/>
                </a:cubicBezTo>
                <a:cubicBezTo>
                  <a:pt x="472" y="48"/>
                  <a:pt x="472" y="48"/>
                  <a:pt x="472" y="48"/>
                </a:cubicBezTo>
                <a:cubicBezTo>
                  <a:pt x="492" y="73"/>
                  <a:pt x="492" y="73"/>
                  <a:pt x="492" y="73"/>
                </a:cubicBezTo>
                <a:cubicBezTo>
                  <a:pt x="491" y="74"/>
                  <a:pt x="490" y="76"/>
                  <a:pt x="490" y="78"/>
                </a:cubicBezTo>
                <a:cubicBezTo>
                  <a:pt x="393" y="75"/>
                  <a:pt x="393" y="75"/>
                  <a:pt x="393" y="75"/>
                </a:cubicBezTo>
                <a:cubicBezTo>
                  <a:pt x="393" y="71"/>
                  <a:pt x="390" y="67"/>
                  <a:pt x="385" y="67"/>
                </a:cubicBezTo>
                <a:cubicBezTo>
                  <a:pt x="385" y="11"/>
                  <a:pt x="385" y="11"/>
                  <a:pt x="385" y="11"/>
                </a:cubicBezTo>
                <a:cubicBezTo>
                  <a:pt x="387" y="11"/>
                  <a:pt x="389" y="9"/>
                  <a:pt x="390" y="7"/>
                </a:cubicBezTo>
                <a:lnTo>
                  <a:pt x="434" y="9"/>
                </a:lnTo>
                <a:close/>
                <a:moveTo>
                  <a:pt x="384" y="11"/>
                </a:moveTo>
                <a:cubicBezTo>
                  <a:pt x="384" y="67"/>
                  <a:pt x="384" y="67"/>
                  <a:pt x="384" y="67"/>
                </a:cubicBezTo>
                <a:cubicBezTo>
                  <a:pt x="380" y="68"/>
                  <a:pt x="377" y="71"/>
                  <a:pt x="377" y="75"/>
                </a:cubicBezTo>
                <a:cubicBezTo>
                  <a:pt x="279" y="78"/>
                  <a:pt x="279" y="78"/>
                  <a:pt x="279" y="78"/>
                </a:cubicBezTo>
                <a:cubicBezTo>
                  <a:pt x="278" y="76"/>
                  <a:pt x="278" y="74"/>
                  <a:pt x="276" y="73"/>
                </a:cubicBezTo>
                <a:cubicBezTo>
                  <a:pt x="326" y="14"/>
                  <a:pt x="326" y="14"/>
                  <a:pt x="326" y="14"/>
                </a:cubicBezTo>
                <a:cubicBezTo>
                  <a:pt x="327" y="15"/>
                  <a:pt x="328" y="15"/>
                  <a:pt x="329" y="15"/>
                </a:cubicBezTo>
                <a:cubicBezTo>
                  <a:pt x="332" y="15"/>
                  <a:pt x="334" y="12"/>
                  <a:pt x="335" y="9"/>
                </a:cubicBezTo>
                <a:cubicBezTo>
                  <a:pt x="378" y="7"/>
                  <a:pt x="378" y="7"/>
                  <a:pt x="378" y="7"/>
                </a:cubicBezTo>
                <a:cubicBezTo>
                  <a:pt x="379" y="9"/>
                  <a:pt x="381" y="11"/>
                  <a:pt x="384" y="11"/>
                </a:cubicBezTo>
                <a:close/>
                <a:moveTo>
                  <a:pt x="325" y="14"/>
                </a:moveTo>
                <a:cubicBezTo>
                  <a:pt x="276" y="73"/>
                  <a:pt x="276" y="73"/>
                  <a:pt x="276" y="73"/>
                </a:cubicBezTo>
                <a:cubicBezTo>
                  <a:pt x="274" y="71"/>
                  <a:pt x="272" y="71"/>
                  <a:pt x="270" y="71"/>
                </a:cubicBezTo>
                <a:cubicBezTo>
                  <a:pt x="266" y="71"/>
                  <a:pt x="262" y="75"/>
                  <a:pt x="262" y="79"/>
                </a:cubicBezTo>
                <a:cubicBezTo>
                  <a:pt x="262" y="79"/>
                  <a:pt x="262" y="79"/>
                  <a:pt x="262" y="79"/>
                </a:cubicBezTo>
                <a:cubicBezTo>
                  <a:pt x="186" y="87"/>
                  <a:pt x="186" y="87"/>
                  <a:pt x="186" y="87"/>
                </a:cubicBezTo>
                <a:cubicBezTo>
                  <a:pt x="184" y="87"/>
                  <a:pt x="184" y="87"/>
                  <a:pt x="184" y="87"/>
                </a:cubicBezTo>
                <a:cubicBezTo>
                  <a:pt x="184" y="86"/>
                  <a:pt x="183" y="85"/>
                  <a:pt x="182" y="84"/>
                </a:cubicBezTo>
                <a:cubicBezTo>
                  <a:pt x="273" y="19"/>
                  <a:pt x="273" y="19"/>
                  <a:pt x="273" y="19"/>
                </a:cubicBezTo>
                <a:cubicBezTo>
                  <a:pt x="274" y="20"/>
                  <a:pt x="276" y="21"/>
                  <a:pt x="278" y="21"/>
                </a:cubicBezTo>
                <a:cubicBezTo>
                  <a:pt x="281" y="21"/>
                  <a:pt x="283" y="18"/>
                  <a:pt x="283" y="15"/>
                </a:cubicBezTo>
                <a:cubicBezTo>
                  <a:pt x="323" y="10"/>
                  <a:pt x="323" y="10"/>
                  <a:pt x="323" y="10"/>
                </a:cubicBezTo>
                <a:cubicBezTo>
                  <a:pt x="323" y="12"/>
                  <a:pt x="324" y="13"/>
                  <a:pt x="325" y="14"/>
                </a:cubicBezTo>
                <a:close/>
                <a:moveTo>
                  <a:pt x="242" y="29"/>
                </a:moveTo>
                <a:cubicBezTo>
                  <a:pt x="243" y="30"/>
                  <a:pt x="245" y="31"/>
                  <a:pt x="246" y="31"/>
                </a:cubicBezTo>
                <a:cubicBezTo>
                  <a:pt x="250" y="31"/>
                  <a:pt x="252" y="28"/>
                  <a:pt x="252" y="25"/>
                </a:cubicBezTo>
                <a:cubicBezTo>
                  <a:pt x="252" y="24"/>
                  <a:pt x="252" y="24"/>
                  <a:pt x="252" y="24"/>
                </a:cubicBezTo>
                <a:cubicBezTo>
                  <a:pt x="272" y="17"/>
                  <a:pt x="272" y="17"/>
                  <a:pt x="272" y="17"/>
                </a:cubicBezTo>
                <a:cubicBezTo>
                  <a:pt x="272" y="18"/>
                  <a:pt x="273" y="18"/>
                  <a:pt x="273" y="18"/>
                </a:cubicBezTo>
                <a:cubicBezTo>
                  <a:pt x="182" y="83"/>
                  <a:pt x="182" y="83"/>
                  <a:pt x="182" y="83"/>
                </a:cubicBezTo>
                <a:cubicBezTo>
                  <a:pt x="180" y="81"/>
                  <a:pt x="178" y="80"/>
                  <a:pt x="176" y="80"/>
                </a:cubicBezTo>
                <a:cubicBezTo>
                  <a:pt x="171" y="80"/>
                  <a:pt x="167" y="84"/>
                  <a:pt x="167" y="89"/>
                </a:cubicBezTo>
                <a:cubicBezTo>
                  <a:pt x="167" y="89"/>
                  <a:pt x="167" y="90"/>
                  <a:pt x="167" y="90"/>
                </a:cubicBezTo>
                <a:cubicBezTo>
                  <a:pt x="132" y="100"/>
                  <a:pt x="132" y="100"/>
                  <a:pt x="132" y="100"/>
                </a:cubicBezTo>
                <a:cubicBezTo>
                  <a:pt x="132" y="100"/>
                  <a:pt x="132" y="99"/>
                  <a:pt x="132" y="99"/>
                </a:cubicBezTo>
                <a:lnTo>
                  <a:pt x="242" y="29"/>
                </a:lnTo>
                <a:close/>
                <a:moveTo>
                  <a:pt x="124" y="107"/>
                </a:moveTo>
                <a:cubicBezTo>
                  <a:pt x="124" y="107"/>
                  <a:pt x="125" y="107"/>
                  <a:pt x="126" y="107"/>
                </a:cubicBezTo>
                <a:cubicBezTo>
                  <a:pt x="130" y="107"/>
                  <a:pt x="132" y="105"/>
                  <a:pt x="132" y="101"/>
                </a:cubicBezTo>
                <a:cubicBezTo>
                  <a:pt x="132" y="101"/>
                  <a:pt x="132" y="101"/>
                  <a:pt x="132" y="101"/>
                </a:cubicBezTo>
                <a:cubicBezTo>
                  <a:pt x="167" y="91"/>
                  <a:pt x="167" y="91"/>
                  <a:pt x="167" y="91"/>
                </a:cubicBezTo>
                <a:cubicBezTo>
                  <a:pt x="168" y="93"/>
                  <a:pt x="169" y="95"/>
                  <a:pt x="171" y="96"/>
                </a:cubicBezTo>
                <a:cubicBezTo>
                  <a:pt x="154" y="125"/>
                  <a:pt x="154" y="125"/>
                  <a:pt x="154" y="125"/>
                </a:cubicBezTo>
                <a:cubicBezTo>
                  <a:pt x="105" y="210"/>
                  <a:pt x="105" y="210"/>
                  <a:pt x="105" y="210"/>
                </a:cubicBezTo>
                <a:cubicBezTo>
                  <a:pt x="104" y="209"/>
                  <a:pt x="103" y="209"/>
                  <a:pt x="102" y="209"/>
                </a:cubicBezTo>
                <a:cubicBezTo>
                  <a:pt x="97" y="209"/>
                  <a:pt x="93" y="213"/>
                  <a:pt x="93" y="217"/>
                </a:cubicBezTo>
                <a:cubicBezTo>
                  <a:pt x="93" y="218"/>
                  <a:pt x="93" y="218"/>
                  <a:pt x="93" y="219"/>
                </a:cubicBezTo>
                <a:cubicBezTo>
                  <a:pt x="45" y="227"/>
                  <a:pt x="45" y="227"/>
                  <a:pt x="45" y="227"/>
                </a:cubicBezTo>
                <a:cubicBezTo>
                  <a:pt x="45" y="225"/>
                  <a:pt x="44" y="224"/>
                  <a:pt x="43" y="223"/>
                </a:cubicBezTo>
                <a:lnTo>
                  <a:pt x="124" y="107"/>
                </a:lnTo>
                <a:close/>
                <a:moveTo>
                  <a:pt x="39" y="234"/>
                </a:moveTo>
                <a:cubicBezTo>
                  <a:pt x="39" y="234"/>
                  <a:pt x="39" y="234"/>
                  <a:pt x="39" y="234"/>
                </a:cubicBezTo>
                <a:cubicBezTo>
                  <a:pt x="42" y="234"/>
                  <a:pt x="45" y="231"/>
                  <a:pt x="45" y="228"/>
                </a:cubicBezTo>
                <a:cubicBezTo>
                  <a:pt x="45" y="228"/>
                  <a:pt x="45" y="227"/>
                  <a:pt x="45" y="227"/>
                </a:cubicBezTo>
                <a:cubicBezTo>
                  <a:pt x="94" y="219"/>
                  <a:pt x="94" y="219"/>
                  <a:pt x="94" y="219"/>
                </a:cubicBezTo>
                <a:cubicBezTo>
                  <a:pt x="94" y="222"/>
                  <a:pt x="97" y="225"/>
                  <a:pt x="99" y="226"/>
                </a:cubicBezTo>
                <a:cubicBezTo>
                  <a:pt x="88" y="295"/>
                  <a:pt x="88" y="295"/>
                  <a:pt x="88" y="295"/>
                </a:cubicBezTo>
                <a:cubicBezTo>
                  <a:pt x="75" y="375"/>
                  <a:pt x="75" y="375"/>
                  <a:pt x="75" y="375"/>
                </a:cubicBezTo>
                <a:cubicBezTo>
                  <a:pt x="75" y="375"/>
                  <a:pt x="75" y="375"/>
                  <a:pt x="74" y="375"/>
                </a:cubicBezTo>
                <a:cubicBezTo>
                  <a:pt x="70" y="375"/>
                  <a:pt x="66" y="378"/>
                  <a:pt x="66" y="383"/>
                </a:cubicBezTo>
                <a:cubicBezTo>
                  <a:pt x="12" y="383"/>
                  <a:pt x="12" y="383"/>
                  <a:pt x="12" y="383"/>
                </a:cubicBezTo>
                <a:cubicBezTo>
                  <a:pt x="12" y="381"/>
                  <a:pt x="10" y="379"/>
                  <a:pt x="8" y="378"/>
                </a:cubicBezTo>
                <a:lnTo>
                  <a:pt x="39" y="234"/>
                </a:lnTo>
                <a:close/>
                <a:moveTo>
                  <a:pt x="8" y="390"/>
                </a:moveTo>
                <a:cubicBezTo>
                  <a:pt x="11" y="389"/>
                  <a:pt x="12" y="387"/>
                  <a:pt x="12" y="384"/>
                </a:cubicBezTo>
                <a:cubicBezTo>
                  <a:pt x="66" y="384"/>
                  <a:pt x="66" y="384"/>
                  <a:pt x="66" y="384"/>
                </a:cubicBezTo>
                <a:cubicBezTo>
                  <a:pt x="66" y="388"/>
                  <a:pt x="70" y="392"/>
                  <a:pt x="74" y="392"/>
                </a:cubicBezTo>
                <a:cubicBezTo>
                  <a:pt x="75" y="392"/>
                  <a:pt x="75" y="392"/>
                  <a:pt x="75" y="392"/>
                </a:cubicBezTo>
                <a:cubicBezTo>
                  <a:pt x="79" y="419"/>
                  <a:pt x="79" y="419"/>
                  <a:pt x="79" y="419"/>
                </a:cubicBezTo>
                <a:cubicBezTo>
                  <a:pt x="99" y="541"/>
                  <a:pt x="99" y="541"/>
                  <a:pt x="99" y="541"/>
                </a:cubicBezTo>
                <a:cubicBezTo>
                  <a:pt x="96" y="542"/>
                  <a:pt x="94" y="544"/>
                  <a:pt x="93" y="548"/>
                </a:cubicBezTo>
                <a:cubicBezTo>
                  <a:pt x="90" y="547"/>
                  <a:pt x="90" y="547"/>
                  <a:pt x="90" y="547"/>
                </a:cubicBezTo>
                <a:cubicBezTo>
                  <a:pt x="45" y="540"/>
                  <a:pt x="45" y="540"/>
                  <a:pt x="45" y="540"/>
                </a:cubicBezTo>
                <a:cubicBezTo>
                  <a:pt x="45" y="540"/>
                  <a:pt x="45" y="540"/>
                  <a:pt x="45" y="539"/>
                </a:cubicBezTo>
                <a:cubicBezTo>
                  <a:pt x="45" y="536"/>
                  <a:pt x="42" y="534"/>
                  <a:pt x="39" y="534"/>
                </a:cubicBezTo>
                <a:cubicBezTo>
                  <a:pt x="39" y="534"/>
                  <a:pt x="39" y="534"/>
                  <a:pt x="39" y="534"/>
                </a:cubicBezTo>
                <a:lnTo>
                  <a:pt x="8" y="390"/>
                </a:lnTo>
                <a:close/>
                <a:moveTo>
                  <a:pt x="43" y="544"/>
                </a:moveTo>
                <a:cubicBezTo>
                  <a:pt x="44" y="543"/>
                  <a:pt x="45" y="542"/>
                  <a:pt x="45" y="541"/>
                </a:cubicBezTo>
                <a:cubicBezTo>
                  <a:pt x="79" y="546"/>
                  <a:pt x="79" y="546"/>
                  <a:pt x="79" y="546"/>
                </a:cubicBezTo>
                <a:cubicBezTo>
                  <a:pt x="93" y="548"/>
                  <a:pt x="93" y="548"/>
                  <a:pt x="93" y="548"/>
                </a:cubicBezTo>
                <a:cubicBezTo>
                  <a:pt x="93" y="549"/>
                  <a:pt x="93" y="549"/>
                  <a:pt x="93" y="549"/>
                </a:cubicBezTo>
                <a:cubicBezTo>
                  <a:pt x="93" y="554"/>
                  <a:pt x="97" y="558"/>
                  <a:pt x="102" y="558"/>
                </a:cubicBezTo>
                <a:cubicBezTo>
                  <a:pt x="103" y="558"/>
                  <a:pt x="104" y="557"/>
                  <a:pt x="105" y="557"/>
                </a:cubicBezTo>
                <a:cubicBezTo>
                  <a:pt x="137" y="612"/>
                  <a:pt x="137" y="612"/>
                  <a:pt x="137" y="612"/>
                </a:cubicBezTo>
                <a:cubicBezTo>
                  <a:pt x="171" y="672"/>
                  <a:pt x="171" y="672"/>
                  <a:pt x="171" y="672"/>
                </a:cubicBezTo>
                <a:cubicBezTo>
                  <a:pt x="169" y="673"/>
                  <a:pt x="168" y="674"/>
                  <a:pt x="167" y="676"/>
                </a:cubicBezTo>
                <a:cubicBezTo>
                  <a:pt x="132" y="667"/>
                  <a:pt x="132" y="667"/>
                  <a:pt x="132" y="667"/>
                </a:cubicBezTo>
                <a:cubicBezTo>
                  <a:pt x="132" y="666"/>
                  <a:pt x="132" y="666"/>
                  <a:pt x="132" y="666"/>
                </a:cubicBezTo>
                <a:cubicBezTo>
                  <a:pt x="132" y="663"/>
                  <a:pt x="130" y="660"/>
                  <a:pt x="126" y="660"/>
                </a:cubicBezTo>
                <a:cubicBezTo>
                  <a:pt x="125" y="660"/>
                  <a:pt x="125" y="660"/>
                  <a:pt x="124" y="661"/>
                </a:cubicBezTo>
                <a:lnTo>
                  <a:pt x="43" y="544"/>
                </a:lnTo>
                <a:close/>
                <a:moveTo>
                  <a:pt x="252" y="743"/>
                </a:moveTo>
                <a:cubicBezTo>
                  <a:pt x="252" y="743"/>
                  <a:pt x="252" y="743"/>
                  <a:pt x="252" y="742"/>
                </a:cubicBezTo>
                <a:cubicBezTo>
                  <a:pt x="252" y="739"/>
                  <a:pt x="250" y="736"/>
                  <a:pt x="246" y="736"/>
                </a:cubicBezTo>
                <a:cubicBezTo>
                  <a:pt x="245" y="736"/>
                  <a:pt x="243" y="737"/>
                  <a:pt x="242" y="738"/>
                </a:cubicBezTo>
                <a:cubicBezTo>
                  <a:pt x="132" y="668"/>
                  <a:pt x="132" y="668"/>
                  <a:pt x="132" y="668"/>
                </a:cubicBezTo>
                <a:cubicBezTo>
                  <a:pt x="132" y="668"/>
                  <a:pt x="132" y="668"/>
                  <a:pt x="132" y="667"/>
                </a:cubicBezTo>
                <a:cubicBezTo>
                  <a:pt x="148" y="672"/>
                  <a:pt x="148" y="672"/>
                  <a:pt x="148" y="672"/>
                </a:cubicBezTo>
                <a:cubicBezTo>
                  <a:pt x="167" y="677"/>
                  <a:pt x="167" y="677"/>
                  <a:pt x="167" y="677"/>
                </a:cubicBezTo>
                <a:cubicBezTo>
                  <a:pt x="167" y="678"/>
                  <a:pt x="167" y="678"/>
                  <a:pt x="167" y="679"/>
                </a:cubicBezTo>
                <a:cubicBezTo>
                  <a:pt x="167" y="684"/>
                  <a:pt x="170" y="688"/>
                  <a:pt x="175" y="688"/>
                </a:cubicBezTo>
                <a:cubicBezTo>
                  <a:pt x="178" y="688"/>
                  <a:pt x="180" y="686"/>
                  <a:pt x="182" y="684"/>
                </a:cubicBezTo>
                <a:cubicBezTo>
                  <a:pt x="273" y="749"/>
                  <a:pt x="273" y="749"/>
                  <a:pt x="273" y="749"/>
                </a:cubicBezTo>
                <a:cubicBezTo>
                  <a:pt x="272" y="749"/>
                  <a:pt x="272" y="750"/>
                  <a:pt x="272" y="750"/>
                </a:cubicBezTo>
                <a:lnTo>
                  <a:pt x="252" y="743"/>
                </a:lnTo>
                <a:close/>
                <a:moveTo>
                  <a:pt x="284" y="752"/>
                </a:moveTo>
                <a:cubicBezTo>
                  <a:pt x="284" y="752"/>
                  <a:pt x="284" y="752"/>
                  <a:pt x="284" y="752"/>
                </a:cubicBezTo>
                <a:cubicBezTo>
                  <a:pt x="284" y="748"/>
                  <a:pt x="281" y="746"/>
                  <a:pt x="278" y="746"/>
                </a:cubicBezTo>
                <a:cubicBezTo>
                  <a:pt x="276" y="746"/>
                  <a:pt x="274" y="747"/>
                  <a:pt x="273" y="748"/>
                </a:cubicBezTo>
                <a:cubicBezTo>
                  <a:pt x="233" y="719"/>
                  <a:pt x="233" y="719"/>
                  <a:pt x="233" y="719"/>
                </a:cubicBezTo>
                <a:cubicBezTo>
                  <a:pt x="182" y="684"/>
                  <a:pt x="182" y="684"/>
                  <a:pt x="182" y="684"/>
                </a:cubicBezTo>
                <a:cubicBezTo>
                  <a:pt x="183" y="683"/>
                  <a:pt x="183" y="681"/>
                  <a:pt x="184" y="680"/>
                </a:cubicBezTo>
                <a:cubicBezTo>
                  <a:pt x="192" y="681"/>
                  <a:pt x="192" y="681"/>
                  <a:pt x="192" y="681"/>
                </a:cubicBezTo>
                <a:cubicBezTo>
                  <a:pt x="262" y="688"/>
                  <a:pt x="262" y="688"/>
                  <a:pt x="262" y="688"/>
                </a:cubicBezTo>
                <a:cubicBezTo>
                  <a:pt x="262" y="688"/>
                  <a:pt x="262" y="688"/>
                  <a:pt x="262" y="689"/>
                </a:cubicBezTo>
                <a:cubicBezTo>
                  <a:pt x="262" y="694"/>
                  <a:pt x="266" y="697"/>
                  <a:pt x="271" y="697"/>
                </a:cubicBezTo>
                <a:cubicBezTo>
                  <a:pt x="273" y="697"/>
                  <a:pt x="275" y="697"/>
                  <a:pt x="276" y="695"/>
                </a:cubicBezTo>
                <a:cubicBezTo>
                  <a:pt x="325" y="754"/>
                  <a:pt x="325" y="754"/>
                  <a:pt x="325" y="754"/>
                </a:cubicBezTo>
                <a:cubicBezTo>
                  <a:pt x="325" y="755"/>
                  <a:pt x="324" y="756"/>
                  <a:pt x="324" y="757"/>
                </a:cubicBezTo>
                <a:lnTo>
                  <a:pt x="284" y="752"/>
                </a:lnTo>
                <a:close/>
                <a:moveTo>
                  <a:pt x="335" y="758"/>
                </a:moveTo>
                <a:cubicBezTo>
                  <a:pt x="335" y="755"/>
                  <a:pt x="332" y="752"/>
                  <a:pt x="329" y="752"/>
                </a:cubicBezTo>
                <a:cubicBezTo>
                  <a:pt x="328" y="752"/>
                  <a:pt x="327" y="753"/>
                  <a:pt x="326" y="753"/>
                </a:cubicBezTo>
                <a:cubicBezTo>
                  <a:pt x="297" y="719"/>
                  <a:pt x="297" y="719"/>
                  <a:pt x="297" y="719"/>
                </a:cubicBezTo>
                <a:cubicBezTo>
                  <a:pt x="277" y="695"/>
                  <a:pt x="277" y="695"/>
                  <a:pt x="277" y="695"/>
                </a:cubicBezTo>
                <a:cubicBezTo>
                  <a:pt x="278" y="693"/>
                  <a:pt x="279" y="691"/>
                  <a:pt x="279" y="689"/>
                </a:cubicBezTo>
                <a:cubicBezTo>
                  <a:pt x="376" y="692"/>
                  <a:pt x="376" y="692"/>
                  <a:pt x="376" y="692"/>
                </a:cubicBezTo>
                <a:cubicBezTo>
                  <a:pt x="376" y="696"/>
                  <a:pt x="380" y="700"/>
                  <a:pt x="384" y="700"/>
                </a:cubicBezTo>
                <a:cubicBezTo>
                  <a:pt x="384" y="756"/>
                  <a:pt x="384" y="756"/>
                  <a:pt x="384" y="756"/>
                </a:cubicBezTo>
                <a:cubicBezTo>
                  <a:pt x="382" y="756"/>
                  <a:pt x="379" y="758"/>
                  <a:pt x="379" y="760"/>
                </a:cubicBezTo>
                <a:lnTo>
                  <a:pt x="335" y="758"/>
                </a:lnTo>
                <a:close/>
                <a:moveTo>
                  <a:pt x="390" y="760"/>
                </a:moveTo>
                <a:cubicBezTo>
                  <a:pt x="390" y="758"/>
                  <a:pt x="388" y="756"/>
                  <a:pt x="385" y="756"/>
                </a:cubicBezTo>
                <a:cubicBezTo>
                  <a:pt x="385" y="700"/>
                  <a:pt x="385" y="700"/>
                  <a:pt x="385" y="700"/>
                </a:cubicBezTo>
                <a:cubicBezTo>
                  <a:pt x="389" y="699"/>
                  <a:pt x="392" y="696"/>
                  <a:pt x="393" y="692"/>
                </a:cubicBezTo>
                <a:cubicBezTo>
                  <a:pt x="490" y="689"/>
                  <a:pt x="490" y="689"/>
                  <a:pt x="490" y="689"/>
                </a:cubicBezTo>
                <a:cubicBezTo>
                  <a:pt x="491" y="691"/>
                  <a:pt x="492" y="693"/>
                  <a:pt x="493" y="694"/>
                </a:cubicBezTo>
                <a:cubicBezTo>
                  <a:pt x="444" y="752"/>
                  <a:pt x="444" y="752"/>
                  <a:pt x="444" y="752"/>
                </a:cubicBezTo>
                <a:cubicBezTo>
                  <a:pt x="443" y="752"/>
                  <a:pt x="442" y="751"/>
                  <a:pt x="441" y="751"/>
                </a:cubicBezTo>
                <a:cubicBezTo>
                  <a:pt x="437" y="751"/>
                  <a:pt x="435" y="754"/>
                  <a:pt x="435" y="757"/>
                </a:cubicBezTo>
                <a:cubicBezTo>
                  <a:pt x="435" y="757"/>
                  <a:pt x="435" y="758"/>
                  <a:pt x="435" y="758"/>
                </a:cubicBezTo>
                <a:lnTo>
                  <a:pt x="390" y="760"/>
                </a:lnTo>
                <a:close/>
                <a:moveTo>
                  <a:pt x="527" y="739"/>
                </a:moveTo>
                <a:cubicBezTo>
                  <a:pt x="526" y="737"/>
                  <a:pt x="525" y="736"/>
                  <a:pt x="523" y="736"/>
                </a:cubicBezTo>
                <a:cubicBezTo>
                  <a:pt x="520" y="736"/>
                  <a:pt x="517" y="739"/>
                  <a:pt x="517" y="742"/>
                </a:cubicBezTo>
                <a:cubicBezTo>
                  <a:pt x="517" y="743"/>
                  <a:pt x="517" y="743"/>
                  <a:pt x="517" y="743"/>
                </a:cubicBezTo>
                <a:cubicBezTo>
                  <a:pt x="497" y="750"/>
                  <a:pt x="497" y="750"/>
                  <a:pt x="497" y="750"/>
                </a:cubicBezTo>
                <a:cubicBezTo>
                  <a:pt x="497" y="750"/>
                  <a:pt x="497" y="749"/>
                  <a:pt x="496" y="749"/>
                </a:cubicBezTo>
                <a:cubicBezTo>
                  <a:pt x="587" y="684"/>
                  <a:pt x="587" y="684"/>
                  <a:pt x="587" y="684"/>
                </a:cubicBezTo>
                <a:cubicBezTo>
                  <a:pt x="589" y="686"/>
                  <a:pt x="591" y="688"/>
                  <a:pt x="594" y="688"/>
                </a:cubicBezTo>
                <a:cubicBezTo>
                  <a:pt x="599" y="688"/>
                  <a:pt x="603" y="684"/>
                  <a:pt x="603" y="679"/>
                </a:cubicBezTo>
                <a:cubicBezTo>
                  <a:pt x="603" y="678"/>
                  <a:pt x="603" y="678"/>
                  <a:pt x="602" y="677"/>
                </a:cubicBezTo>
                <a:cubicBezTo>
                  <a:pt x="637" y="667"/>
                  <a:pt x="637" y="667"/>
                  <a:pt x="637" y="667"/>
                </a:cubicBezTo>
                <a:cubicBezTo>
                  <a:pt x="637" y="668"/>
                  <a:pt x="637" y="668"/>
                  <a:pt x="637" y="668"/>
                </a:cubicBezTo>
                <a:lnTo>
                  <a:pt x="527" y="739"/>
                </a:lnTo>
                <a:close/>
                <a:moveTo>
                  <a:pt x="645" y="661"/>
                </a:moveTo>
                <a:cubicBezTo>
                  <a:pt x="645" y="660"/>
                  <a:pt x="644" y="660"/>
                  <a:pt x="643" y="660"/>
                </a:cubicBezTo>
                <a:cubicBezTo>
                  <a:pt x="639" y="660"/>
                  <a:pt x="637" y="663"/>
                  <a:pt x="637" y="666"/>
                </a:cubicBezTo>
                <a:cubicBezTo>
                  <a:pt x="637" y="666"/>
                  <a:pt x="637" y="666"/>
                  <a:pt x="637" y="667"/>
                </a:cubicBezTo>
                <a:cubicBezTo>
                  <a:pt x="626" y="670"/>
                  <a:pt x="626" y="670"/>
                  <a:pt x="626" y="670"/>
                </a:cubicBezTo>
                <a:cubicBezTo>
                  <a:pt x="602" y="676"/>
                  <a:pt x="602" y="676"/>
                  <a:pt x="602" y="676"/>
                </a:cubicBezTo>
                <a:cubicBezTo>
                  <a:pt x="601" y="674"/>
                  <a:pt x="600" y="673"/>
                  <a:pt x="598" y="672"/>
                </a:cubicBezTo>
                <a:cubicBezTo>
                  <a:pt x="615" y="642"/>
                  <a:pt x="615" y="642"/>
                  <a:pt x="615" y="642"/>
                </a:cubicBezTo>
                <a:cubicBezTo>
                  <a:pt x="664" y="557"/>
                  <a:pt x="664" y="557"/>
                  <a:pt x="664" y="557"/>
                </a:cubicBezTo>
                <a:cubicBezTo>
                  <a:pt x="665" y="557"/>
                  <a:pt x="666" y="558"/>
                  <a:pt x="668" y="558"/>
                </a:cubicBezTo>
                <a:cubicBezTo>
                  <a:pt x="672" y="558"/>
                  <a:pt x="676" y="554"/>
                  <a:pt x="676" y="549"/>
                </a:cubicBezTo>
                <a:cubicBezTo>
                  <a:pt x="676" y="549"/>
                  <a:pt x="676" y="549"/>
                  <a:pt x="676" y="548"/>
                </a:cubicBezTo>
                <a:cubicBezTo>
                  <a:pt x="723" y="541"/>
                  <a:pt x="723" y="541"/>
                  <a:pt x="723" y="541"/>
                </a:cubicBezTo>
                <a:cubicBezTo>
                  <a:pt x="723" y="542"/>
                  <a:pt x="724" y="544"/>
                  <a:pt x="726" y="545"/>
                </a:cubicBezTo>
                <a:lnTo>
                  <a:pt x="645" y="661"/>
                </a:lnTo>
                <a:close/>
                <a:moveTo>
                  <a:pt x="730" y="534"/>
                </a:moveTo>
                <a:cubicBezTo>
                  <a:pt x="730" y="534"/>
                  <a:pt x="729" y="534"/>
                  <a:pt x="729" y="534"/>
                </a:cubicBezTo>
                <a:cubicBezTo>
                  <a:pt x="726" y="534"/>
                  <a:pt x="723" y="537"/>
                  <a:pt x="723" y="540"/>
                </a:cubicBezTo>
                <a:cubicBezTo>
                  <a:pt x="723" y="540"/>
                  <a:pt x="723" y="540"/>
                  <a:pt x="723" y="540"/>
                </a:cubicBezTo>
                <a:cubicBezTo>
                  <a:pt x="676" y="548"/>
                  <a:pt x="676" y="548"/>
                  <a:pt x="676" y="548"/>
                </a:cubicBezTo>
                <a:cubicBezTo>
                  <a:pt x="676" y="544"/>
                  <a:pt x="673" y="542"/>
                  <a:pt x="670" y="541"/>
                </a:cubicBezTo>
                <a:cubicBezTo>
                  <a:pt x="681" y="472"/>
                  <a:pt x="681" y="472"/>
                  <a:pt x="681" y="472"/>
                </a:cubicBezTo>
                <a:cubicBezTo>
                  <a:pt x="694" y="393"/>
                  <a:pt x="694" y="393"/>
                  <a:pt x="694" y="393"/>
                </a:cubicBezTo>
                <a:cubicBezTo>
                  <a:pt x="694" y="393"/>
                  <a:pt x="694" y="393"/>
                  <a:pt x="695" y="393"/>
                </a:cubicBezTo>
                <a:cubicBezTo>
                  <a:pt x="699" y="393"/>
                  <a:pt x="703" y="389"/>
                  <a:pt x="703" y="384"/>
                </a:cubicBezTo>
                <a:cubicBezTo>
                  <a:pt x="757" y="384"/>
                  <a:pt x="757" y="384"/>
                  <a:pt x="757" y="384"/>
                </a:cubicBezTo>
                <a:cubicBezTo>
                  <a:pt x="757" y="387"/>
                  <a:pt x="759" y="389"/>
                  <a:pt x="761" y="390"/>
                </a:cubicBezTo>
                <a:lnTo>
                  <a:pt x="730" y="534"/>
                </a:lnTo>
                <a:close/>
              </a:path>
            </a:pathLst>
          </a:custGeom>
          <a:gradFill>
            <a:gsLst>
              <a:gs pos="100000">
                <a:srgbClr val="153B6A"/>
              </a:gs>
              <a:gs pos="0">
                <a:srgbClr val="17D5F7"/>
              </a:gs>
            </a:gsLst>
            <a:path path="shape">
              <a:fillToRect l="50000" t="50000" r="50000" b="50000"/>
            </a:path>
          </a:gradFill>
          <a:ln>
            <a:noFill/>
          </a:ln>
        </p:spPr>
        <p:txBody>
          <a:bodyPr vert="horz" wrap="square" lIns="121917" tIns="60958" rIns="121917" bIns="60958" numCol="1" anchor="t" anchorCtr="0" compatLnSpc="1"/>
          <a:lstStyle/>
          <a:p>
            <a:endParaRPr lang="zh-CN" altLang="en-US"/>
          </a:p>
        </p:txBody>
      </p:sp>
      <p:sp>
        <p:nvSpPr>
          <p:cNvPr id="3" name="文本框 6"/>
          <p:cNvSpPr txBox="1">
            <a:spLocks noChangeArrowheads="1"/>
          </p:cNvSpPr>
          <p:nvPr/>
        </p:nvSpPr>
        <p:spPr bwMode="auto">
          <a:xfrm>
            <a:off x="1633067" y="1365176"/>
            <a:ext cx="3870605" cy="4201146"/>
          </a:xfrm>
          <a:prstGeom prst="rect">
            <a:avLst/>
          </a:prstGeom>
          <a:noFill/>
        </p:spPr>
        <p:txBody>
          <a:bodyPr wrap="none" lIns="121917" tIns="60958" rIns="121917" bIns="60958">
            <a:spAutoFit/>
          </a:bodyPr>
          <a:lstStyle>
            <a:defPPr>
              <a:defRPr lang="zh-CN"/>
            </a:defPPr>
            <a:lvl1pPr>
              <a:defRPr sz="16600">
                <a:ln w="38100">
                  <a:noFill/>
                </a:ln>
                <a:solidFill>
                  <a:schemeClr val="bg1"/>
                </a:solidFill>
                <a:latin typeface="Impact" panose="020B0806030902050204" pitchFamily="34" charset="0"/>
                <a:ea typeface="微软雅黑" panose="020B0503020204020204" pitchFamily="34" charset="-122"/>
              </a:defRPr>
            </a:lvl1pPr>
          </a:lstStyle>
          <a:p>
            <a:r>
              <a:rPr lang="en-US" altLang="zh-CN" sz="26500" dirty="0" smtClean="0"/>
              <a:t>03</a:t>
            </a:r>
            <a:endParaRPr lang="zh-CN" altLang="en-US" sz="26500" dirty="0"/>
          </a:p>
        </p:txBody>
      </p:sp>
      <p:sp>
        <p:nvSpPr>
          <p:cNvPr id="4" name="文本框 66"/>
          <p:cNvSpPr txBox="1">
            <a:spLocks noChangeArrowheads="1"/>
          </p:cNvSpPr>
          <p:nvPr/>
        </p:nvSpPr>
        <p:spPr bwMode="auto">
          <a:xfrm>
            <a:off x="6703774" y="3483834"/>
            <a:ext cx="5006848" cy="936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defPPr>
              <a:defRPr lang="zh-CN"/>
            </a:defPPr>
            <a:lvl1pPr algn="ctr" eaLnBrk="1" hangingPunct="1">
              <a:lnSpc>
                <a:spcPts val="900"/>
              </a:lnSpc>
              <a:defRPr sz="600">
                <a:solidFill>
                  <a:schemeClr val="bg1"/>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lgn="l">
              <a:lnSpc>
                <a:spcPct val="130000"/>
              </a:lnSpc>
            </a:pPr>
            <a:r>
              <a:rPr lang="zh-CN" altLang="en-US" sz="1400" dirty="0">
                <a:latin typeface="微软雅黑" panose="020B0503020204020204" pitchFamily="34" charset="-122"/>
              </a:rPr>
              <a:t>政策介绍</a:t>
            </a:r>
            <a:endParaRPr lang="zh-CN" altLang="en-US" sz="1400" dirty="0">
              <a:latin typeface="微软雅黑" panose="020B0503020204020204" pitchFamily="34" charset="-122"/>
            </a:endParaRPr>
          </a:p>
          <a:p>
            <a:pPr algn="l">
              <a:lnSpc>
                <a:spcPct val="130000"/>
              </a:lnSpc>
            </a:pPr>
            <a:r>
              <a:rPr lang="zh-CN" altLang="en-US" sz="1400" dirty="0">
                <a:latin typeface="微软雅黑" panose="020B0503020204020204" pitchFamily="34" charset="-122"/>
              </a:rPr>
              <a:t>还贷流程及还款方式</a:t>
            </a:r>
            <a:endParaRPr lang="zh-CN" altLang="en-US" sz="1400" dirty="0">
              <a:latin typeface="微软雅黑" panose="020B0503020204020204" pitchFamily="34" charset="-122"/>
            </a:endParaRPr>
          </a:p>
          <a:p>
            <a:pPr algn="l">
              <a:lnSpc>
                <a:spcPct val="130000"/>
              </a:lnSpc>
            </a:pPr>
            <a:r>
              <a:rPr lang="zh-CN" altLang="en-US" sz="1400" dirty="0" smtClean="0">
                <a:latin typeface="微软雅黑" panose="020B0503020204020204" pitchFamily="34" charset="-122"/>
              </a:rPr>
              <a:t>毕业确认</a:t>
            </a:r>
            <a:endParaRPr lang="zh-CN" altLang="en-US" sz="1400" dirty="0">
              <a:latin typeface="微软雅黑" panose="020B0503020204020204" pitchFamily="34" charset="-122"/>
            </a:endParaRPr>
          </a:p>
        </p:txBody>
      </p:sp>
      <p:sp>
        <p:nvSpPr>
          <p:cNvPr id="5" name="文本框 8"/>
          <p:cNvSpPr txBox="1">
            <a:spLocks noChangeArrowheads="1"/>
          </p:cNvSpPr>
          <p:nvPr/>
        </p:nvSpPr>
        <p:spPr bwMode="auto">
          <a:xfrm>
            <a:off x="6386094" y="2750931"/>
            <a:ext cx="5324528" cy="677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zh-CN" altLang="en-US" sz="3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生源地助学贷款还款须知</a:t>
            </a:r>
            <a:endParaRPr lang="zh-CN" altLang="zh-CN" sz="3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6" name="组合 5"/>
          <p:cNvGrpSpPr/>
          <p:nvPr/>
        </p:nvGrpSpPr>
        <p:grpSpPr>
          <a:xfrm>
            <a:off x="6462402" y="1505673"/>
            <a:ext cx="1183063" cy="1094569"/>
            <a:chOff x="4427538" y="566738"/>
            <a:chExt cx="887413" cy="820737"/>
          </a:xfrm>
        </p:grpSpPr>
        <p:sp>
          <p:nvSpPr>
            <p:cNvPr id="7" name="Freeform 8"/>
            <p:cNvSpPr>
              <a:spLocks noEditPoints="1"/>
            </p:cNvSpPr>
            <p:nvPr/>
          </p:nvSpPr>
          <p:spPr bwMode="auto">
            <a:xfrm>
              <a:off x="4429126" y="566738"/>
              <a:ext cx="885825" cy="815975"/>
            </a:xfrm>
            <a:custGeom>
              <a:avLst/>
              <a:gdLst>
                <a:gd name="T0" fmla="*/ 132 w 558"/>
                <a:gd name="T1" fmla="*/ 514 h 514"/>
                <a:gd name="T2" fmla="*/ 556 w 558"/>
                <a:gd name="T3" fmla="*/ 317 h 514"/>
                <a:gd name="T4" fmla="*/ 558 w 558"/>
                <a:gd name="T5" fmla="*/ 316 h 514"/>
                <a:gd name="T6" fmla="*/ 0 w 558"/>
                <a:gd name="T7" fmla="*/ 0 h 514"/>
                <a:gd name="T8" fmla="*/ 132 w 558"/>
                <a:gd name="T9" fmla="*/ 514 h 514"/>
                <a:gd name="T10" fmla="*/ 134 w 558"/>
                <a:gd name="T11" fmla="*/ 511 h 514"/>
                <a:gd name="T12" fmla="*/ 3 w 558"/>
                <a:gd name="T13" fmla="*/ 4 h 514"/>
                <a:gd name="T14" fmla="*/ 553 w 558"/>
                <a:gd name="T15" fmla="*/ 316 h 514"/>
                <a:gd name="T16" fmla="*/ 134 w 558"/>
                <a:gd name="T17" fmla="*/ 511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8" h="514">
                  <a:moveTo>
                    <a:pt x="132" y="514"/>
                  </a:moveTo>
                  <a:lnTo>
                    <a:pt x="556" y="317"/>
                  </a:lnTo>
                  <a:lnTo>
                    <a:pt x="558" y="316"/>
                  </a:lnTo>
                  <a:lnTo>
                    <a:pt x="0" y="0"/>
                  </a:lnTo>
                  <a:lnTo>
                    <a:pt x="132" y="514"/>
                  </a:lnTo>
                  <a:close/>
                  <a:moveTo>
                    <a:pt x="134" y="511"/>
                  </a:moveTo>
                  <a:lnTo>
                    <a:pt x="3" y="4"/>
                  </a:lnTo>
                  <a:lnTo>
                    <a:pt x="553" y="316"/>
                  </a:lnTo>
                  <a:lnTo>
                    <a:pt x="134" y="511"/>
                  </a:ln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p>
          </p:txBody>
        </p:sp>
        <p:sp>
          <p:nvSpPr>
            <p:cNvPr id="8" name="Freeform 9"/>
            <p:cNvSpPr>
              <a:spLocks noEditPoints="1"/>
            </p:cNvSpPr>
            <p:nvPr/>
          </p:nvSpPr>
          <p:spPr bwMode="auto">
            <a:xfrm>
              <a:off x="4629151" y="1066800"/>
              <a:ext cx="682625" cy="320675"/>
            </a:xfrm>
            <a:custGeom>
              <a:avLst/>
              <a:gdLst>
                <a:gd name="T0" fmla="*/ 111 w 430"/>
                <a:gd name="T1" fmla="*/ 110 h 202"/>
                <a:gd name="T2" fmla="*/ 111 w 430"/>
                <a:gd name="T3" fmla="*/ 110 h 202"/>
                <a:gd name="T4" fmla="*/ 0 w 430"/>
                <a:gd name="T5" fmla="*/ 202 h 202"/>
                <a:gd name="T6" fmla="*/ 430 w 430"/>
                <a:gd name="T7" fmla="*/ 2 h 202"/>
                <a:gd name="T8" fmla="*/ 429 w 430"/>
                <a:gd name="T9" fmla="*/ 0 h 202"/>
                <a:gd name="T10" fmla="*/ 111 w 430"/>
                <a:gd name="T11" fmla="*/ 110 h 202"/>
                <a:gd name="T12" fmla="*/ 14 w 430"/>
                <a:gd name="T13" fmla="*/ 193 h 202"/>
                <a:gd name="T14" fmla="*/ 112 w 430"/>
                <a:gd name="T15" fmla="*/ 112 h 202"/>
                <a:gd name="T16" fmla="*/ 409 w 430"/>
                <a:gd name="T17" fmla="*/ 9 h 202"/>
                <a:gd name="T18" fmla="*/ 14 w 430"/>
                <a:gd name="T19" fmla="*/ 193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0" h="202">
                  <a:moveTo>
                    <a:pt x="111" y="110"/>
                  </a:moveTo>
                  <a:lnTo>
                    <a:pt x="111" y="110"/>
                  </a:lnTo>
                  <a:lnTo>
                    <a:pt x="0" y="202"/>
                  </a:lnTo>
                  <a:lnTo>
                    <a:pt x="430" y="2"/>
                  </a:lnTo>
                  <a:lnTo>
                    <a:pt x="429" y="0"/>
                  </a:lnTo>
                  <a:lnTo>
                    <a:pt x="111" y="110"/>
                  </a:lnTo>
                  <a:close/>
                  <a:moveTo>
                    <a:pt x="14" y="193"/>
                  </a:moveTo>
                  <a:lnTo>
                    <a:pt x="112" y="112"/>
                  </a:lnTo>
                  <a:lnTo>
                    <a:pt x="409" y="9"/>
                  </a:lnTo>
                  <a:lnTo>
                    <a:pt x="14" y="193"/>
                  </a:ln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p>
          </p:txBody>
        </p:sp>
        <p:sp>
          <p:nvSpPr>
            <p:cNvPr id="9" name="Freeform 10"/>
            <p:cNvSpPr>
              <a:spLocks noEditPoints="1"/>
            </p:cNvSpPr>
            <p:nvPr/>
          </p:nvSpPr>
          <p:spPr bwMode="auto">
            <a:xfrm>
              <a:off x="4427538" y="566738"/>
              <a:ext cx="887413" cy="677863"/>
            </a:xfrm>
            <a:custGeom>
              <a:avLst/>
              <a:gdLst>
                <a:gd name="T0" fmla="*/ 237 w 559"/>
                <a:gd name="T1" fmla="*/ 427 h 427"/>
                <a:gd name="T2" fmla="*/ 238 w 559"/>
                <a:gd name="T3" fmla="*/ 427 h 427"/>
                <a:gd name="T4" fmla="*/ 559 w 559"/>
                <a:gd name="T5" fmla="*/ 317 h 427"/>
                <a:gd name="T6" fmla="*/ 0 w 559"/>
                <a:gd name="T7" fmla="*/ 0 h 427"/>
                <a:gd name="T8" fmla="*/ 237 w 559"/>
                <a:gd name="T9" fmla="*/ 427 h 427"/>
                <a:gd name="T10" fmla="*/ 239 w 559"/>
                <a:gd name="T11" fmla="*/ 425 h 427"/>
                <a:gd name="T12" fmla="*/ 5 w 559"/>
                <a:gd name="T13" fmla="*/ 5 h 427"/>
                <a:gd name="T14" fmla="*/ 554 w 559"/>
                <a:gd name="T15" fmla="*/ 316 h 427"/>
                <a:gd name="T16" fmla="*/ 239 w 559"/>
                <a:gd name="T17" fmla="*/ 425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9" h="427">
                  <a:moveTo>
                    <a:pt x="237" y="427"/>
                  </a:moveTo>
                  <a:lnTo>
                    <a:pt x="238" y="427"/>
                  </a:lnTo>
                  <a:lnTo>
                    <a:pt x="559" y="317"/>
                  </a:lnTo>
                  <a:lnTo>
                    <a:pt x="0" y="0"/>
                  </a:lnTo>
                  <a:lnTo>
                    <a:pt x="237" y="427"/>
                  </a:lnTo>
                  <a:close/>
                  <a:moveTo>
                    <a:pt x="239" y="425"/>
                  </a:moveTo>
                  <a:lnTo>
                    <a:pt x="5" y="5"/>
                  </a:lnTo>
                  <a:lnTo>
                    <a:pt x="554" y="316"/>
                  </a:lnTo>
                  <a:lnTo>
                    <a:pt x="239" y="425"/>
                  </a:ln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p>
          </p:txBody>
        </p:sp>
      </p:grpSp>
      <p:grpSp>
        <p:nvGrpSpPr>
          <p:cNvPr id="10" name="组合 9"/>
          <p:cNvGrpSpPr/>
          <p:nvPr/>
        </p:nvGrpSpPr>
        <p:grpSpPr>
          <a:xfrm>
            <a:off x="6495205" y="4757294"/>
            <a:ext cx="1007402" cy="702897"/>
            <a:chOff x="4672013" y="2482850"/>
            <a:chExt cx="755650" cy="527051"/>
          </a:xfrm>
        </p:grpSpPr>
        <p:sp>
          <p:nvSpPr>
            <p:cNvPr id="11" name="Freeform 17"/>
            <p:cNvSpPr>
              <a:spLocks noEditPoints="1"/>
            </p:cNvSpPr>
            <p:nvPr/>
          </p:nvSpPr>
          <p:spPr bwMode="auto">
            <a:xfrm>
              <a:off x="4672013" y="2484438"/>
              <a:ext cx="493713" cy="525463"/>
            </a:xfrm>
            <a:custGeom>
              <a:avLst/>
              <a:gdLst>
                <a:gd name="T0" fmla="*/ 0 w 311"/>
                <a:gd name="T1" fmla="*/ 331 h 331"/>
                <a:gd name="T2" fmla="*/ 311 w 311"/>
                <a:gd name="T3" fmla="*/ 95 h 331"/>
                <a:gd name="T4" fmla="*/ 183 w 311"/>
                <a:gd name="T5" fmla="*/ 0 h 331"/>
                <a:gd name="T6" fmla="*/ 0 w 311"/>
                <a:gd name="T7" fmla="*/ 331 h 331"/>
                <a:gd name="T8" fmla="*/ 308 w 311"/>
                <a:gd name="T9" fmla="*/ 95 h 331"/>
                <a:gd name="T10" fmla="*/ 7 w 311"/>
                <a:gd name="T11" fmla="*/ 323 h 331"/>
                <a:gd name="T12" fmla="*/ 183 w 311"/>
                <a:gd name="T13" fmla="*/ 3 h 331"/>
                <a:gd name="T14" fmla="*/ 308 w 311"/>
                <a:gd name="T15" fmla="*/ 95 h 3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1" h="331">
                  <a:moveTo>
                    <a:pt x="0" y="331"/>
                  </a:moveTo>
                  <a:lnTo>
                    <a:pt x="311" y="95"/>
                  </a:lnTo>
                  <a:lnTo>
                    <a:pt x="183" y="0"/>
                  </a:lnTo>
                  <a:lnTo>
                    <a:pt x="0" y="331"/>
                  </a:lnTo>
                  <a:close/>
                  <a:moveTo>
                    <a:pt x="308" y="95"/>
                  </a:moveTo>
                  <a:lnTo>
                    <a:pt x="7" y="323"/>
                  </a:lnTo>
                  <a:lnTo>
                    <a:pt x="183" y="3"/>
                  </a:lnTo>
                  <a:lnTo>
                    <a:pt x="308" y="95"/>
                  </a:ln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p>
          </p:txBody>
        </p:sp>
        <p:sp>
          <p:nvSpPr>
            <p:cNvPr id="12" name="Freeform 18"/>
            <p:cNvSpPr>
              <a:spLocks noEditPoints="1"/>
            </p:cNvSpPr>
            <p:nvPr/>
          </p:nvSpPr>
          <p:spPr bwMode="auto">
            <a:xfrm>
              <a:off x="4954588" y="2482850"/>
              <a:ext cx="473075" cy="153988"/>
            </a:xfrm>
            <a:custGeom>
              <a:avLst/>
              <a:gdLst>
                <a:gd name="T0" fmla="*/ 131 w 298"/>
                <a:gd name="T1" fmla="*/ 97 h 97"/>
                <a:gd name="T2" fmla="*/ 131 w 298"/>
                <a:gd name="T3" fmla="*/ 97 h 97"/>
                <a:gd name="T4" fmla="*/ 298 w 298"/>
                <a:gd name="T5" fmla="*/ 85 h 97"/>
                <a:gd name="T6" fmla="*/ 0 w 298"/>
                <a:gd name="T7" fmla="*/ 0 h 97"/>
                <a:gd name="T8" fmla="*/ 131 w 298"/>
                <a:gd name="T9" fmla="*/ 97 h 97"/>
                <a:gd name="T10" fmla="*/ 132 w 298"/>
                <a:gd name="T11" fmla="*/ 95 h 97"/>
                <a:gd name="T12" fmla="*/ 11 w 298"/>
                <a:gd name="T13" fmla="*/ 5 h 97"/>
                <a:gd name="T14" fmla="*/ 286 w 298"/>
                <a:gd name="T15" fmla="*/ 84 h 97"/>
                <a:gd name="T16" fmla="*/ 132 w 298"/>
                <a:gd name="T17" fmla="*/ 95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8" h="97">
                  <a:moveTo>
                    <a:pt x="131" y="97"/>
                  </a:moveTo>
                  <a:lnTo>
                    <a:pt x="131" y="97"/>
                  </a:lnTo>
                  <a:lnTo>
                    <a:pt x="298" y="85"/>
                  </a:lnTo>
                  <a:lnTo>
                    <a:pt x="0" y="0"/>
                  </a:lnTo>
                  <a:lnTo>
                    <a:pt x="131" y="97"/>
                  </a:lnTo>
                  <a:close/>
                  <a:moveTo>
                    <a:pt x="132" y="95"/>
                  </a:moveTo>
                  <a:lnTo>
                    <a:pt x="11" y="5"/>
                  </a:lnTo>
                  <a:lnTo>
                    <a:pt x="286" y="84"/>
                  </a:lnTo>
                  <a:lnTo>
                    <a:pt x="132" y="95"/>
                  </a:ln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p>
          </p:txBody>
        </p:sp>
        <p:sp>
          <p:nvSpPr>
            <p:cNvPr id="13" name="Freeform 19"/>
            <p:cNvSpPr>
              <a:spLocks noEditPoints="1"/>
            </p:cNvSpPr>
            <p:nvPr/>
          </p:nvSpPr>
          <p:spPr bwMode="auto">
            <a:xfrm>
              <a:off x="4676776" y="2614613"/>
              <a:ext cx="749300" cy="390525"/>
            </a:xfrm>
            <a:custGeom>
              <a:avLst/>
              <a:gdLst>
                <a:gd name="T0" fmla="*/ 306 w 472"/>
                <a:gd name="T1" fmla="*/ 12 h 246"/>
                <a:gd name="T2" fmla="*/ 0 w 472"/>
                <a:gd name="T3" fmla="*/ 244 h 246"/>
                <a:gd name="T4" fmla="*/ 1 w 472"/>
                <a:gd name="T5" fmla="*/ 246 h 246"/>
                <a:gd name="T6" fmla="*/ 472 w 472"/>
                <a:gd name="T7" fmla="*/ 0 h 246"/>
                <a:gd name="T8" fmla="*/ 307 w 472"/>
                <a:gd name="T9" fmla="*/ 12 h 246"/>
                <a:gd name="T10" fmla="*/ 306 w 472"/>
                <a:gd name="T11" fmla="*/ 12 h 246"/>
                <a:gd name="T12" fmla="*/ 462 w 472"/>
                <a:gd name="T13" fmla="*/ 3 h 246"/>
                <a:gd name="T14" fmla="*/ 12 w 472"/>
                <a:gd name="T15" fmla="*/ 238 h 246"/>
                <a:gd name="T16" fmla="*/ 307 w 472"/>
                <a:gd name="T17" fmla="*/ 14 h 246"/>
                <a:gd name="T18" fmla="*/ 462 w 472"/>
                <a:gd name="T19" fmla="*/ 3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 h="246">
                  <a:moveTo>
                    <a:pt x="306" y="12"/>
                  </a:moveTo>
                  <a:lnTo>
                    <a:pt x="0" y="244"/>
                  </a:lnTo>
                  <a:lnTo>
                    <a:pt x="1" y="246"/>
                  </a:lnTo>
                  <a:lnTo>
                    <a:pt x="472" y="0"/>
                  </a:lnTo>
                  <a:lnTo>
                    <a:pt x="307" y="12"/>
                  </a:lnTo>
                  <a:lnTo>
                    <a:pt x="306" y="12"/>
                  </a:lnTo>
                  <a:close/>
                  <a:moveTo>
                    <a:pt x="462" y="3"/>
                  </a:moveTo>
                  <a:lnTo>
                    <a:pt x="12" y="238"/>
                  </a:lnTo>
                  <a:lnTo>
                    <a:pt x="307" y="14"/>
                  </a:lnTo>
                  <a:lnTo>
                    <a:pt x="462" y="3"/>
                  </a:ln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p>
          </p:txBody>
        </p:sp>
      </p:grpSp>
      <p:grpSp>
        <p:nvGrpSpPr>
          <p:cNvPr id="14" name="组合 13"/>
          <p:cNvGrpSpPr/>
          <p:nvPr/>
        </p:nvGrpSpPr>
        <p:grpSpPr>
          <a:xfrm rot="3681175">
            <a:off x="9263793" y="5007890"/>
            <a:ext cx="1087434" cy="959340"/>
            <a:chOff x="5651501" y="654050"/>
            <a:chExt cx="1182688" cy="512763"/>
          </a:xfrm>
        </p:grpSpPr>
        <p:sp>
          <p:nvSpPr>
            <p:cNvPr id="15" name="Freeform 14"/>
            <p:cNvSpPr>
              <a:spLocks noEditPoints="1"/>
            </p:cNvSpPr>
            <p:nvPr/>
          </p:nvSpPr>
          <p:spPr bwMode="auto">
            <a:xfrm>
              <a:off x="5659438" y="655638"/>
              <a:ext cx="1173163" cy="511175"/>
            </a:xfrm>
            <a:custGeom>
              <a:avLst/>
              <a:gdLst>
                <a:gd name="T0" fmla="*/ 0 w 739"/>
                <a:gd name="T1" fmla="*/ 211 h 322"/>
                <a:gd name="T2" fmla="*/ 549 w 739"/>
                <a:gd name="T3" fmla="*/ 322 h 322"/>
                <a:gd name="T4" fmla="*/ 738 w 739"/>
                <a:gd name="T5" fmla="*/ 2 h 322"/>
                <a:gd name="T6" fmla="*/ 739 w 739"/>
                <a:gd name="T7" fmla="*/ 0 h 322"/>
                <a:gd name="T8" fmla="*/ 4 w 739"/>
                <a:gd name="T9" fmla="*/ 209 h 322"/>
                <a:gd name="T10" fmla="*/ 0 w 739"/>
                <a:gd name="T11" fmla="*/ 211 h 322"/>
                <a:gd name="T12" fmla="*/ 734 w 739"/>
                <a:gd name="T13" fmla="*/ 3 h 322"/>
                <a:gd name="T14" fmla="*/ 548 w 739"/>
                <a:gd name="T15" fmla="*/ 319 h 322"/>
                <a:gd name="T16" fmla="*/ 9 w 739"/>
                <a:gd name="T17" fmla="*/ 210 h 322"/>
                <a:gd name="T18" fmla="*/ 734 w 739"/>
                <a:gd name="T19" fmla="*/ 3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9" h="322">
                  <a:moveTo>
                    <a:pt x="0" y="211"/>
                  </a:moveTo>
                  <a:lnTo>
                    <a:pt x="549" y="322"/>
                  </a:lnTo>
                  <a:lnTo>
                    <a:pt x="738" y="2"/>
                  </a:lnTo>
                  <a:lnTo>
                    <a:pt x="739" y="0"/>
                  </a:lnTo>
                  <a:lnTo>
                    <a:pt x="4" y="209"/>
                  </a:lnTo>
                  <a:lnTo>
                    <a:pt x="0" y="211"/>
                  </a:lnTo>
                  <a:close/>
                  <a:moveTo>
                    <a:pt x="734" y="3"/>
                  </a:moveTo>
                  <a:lnTo>
                    <a:pt x="548" y="319"/>
                  </a:lnTo>
                  <a:lnTo>
                    <a:pt x="9" y="210"/>
                  </a:lnTo>
                  <a:lnTo>
                    <a:pt x="734" y="3"/>
                  </a:ln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p>
          </p:txBody>
        </p:sp>
        <p:sp>
          <p:nvSpPr>
            <p:cNvPr id="16" name="Freeform 15"/>
            <p:cNvSpPr>
              <a:spLocks noEditPoints="1"/>
            </p:cNvSpPr>
            <p:nvPr/>
          </p:nvSpPr>
          <p:spPr bwMode="auto">
            <a:xfrm>
              <a:off x="5651501" y="657225"/>
              <a:ext cx="1177925" cy="334963"/>
            </a:xfrm>
            <a:custGeom>
              <a:avLst/>
              <a:gdLst>
                <a:gd name="T0" fmla="*/ 0 w 742"/>
                <a:gd name="T1" fmla="*/ 211 h 211"/>
                <a:gd name="T2" fmla="*/ 311 w 742"/>
                <a:gd name="T3" fmla="*/ 197 h 211"/>
                <a:gd name="T4" fmla="*/ 311 w 742"/>
                <a:gd name="T5" fmla="*/ 197 h 211"/>
                <a:gd name="T6" fmla="*/ 742 w 742"/>
                <a:gd name="T7" fmla="*/ 2 h 211"/>
                <a:gd name="T8" fmla="*/ 742 w 742"/>
                <a:gd name="T9" fmla="*/ 0 h 211"/>
                <a:gd name="T10" fmla="*/ 0 w 742"/>
                <a:gd name="T11" fmla="*/ 211 h 211"/>
                <a:gd name="T12" fmla="*/ 311 w 742"/>
                <a:gd name="T13" fmla="*/ 195 h 211"/>
                <a:gd name="T14" fmla="*/ 19 w 742"/>
                <a:gd name="T15" fmla="*/ 208 h 211"/>
                <a:gd name="T16" fmla="*/ 728 w 742"/>
                <a:gd name="T17" fmla="*/ 6 h 211"/>
                <a:gd name="T18" fmla="*/ 311 w 742"/>
                <a:gd name="T19" fmla="*/ 195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2" h="211">
                  <a:moveTo>
                    <a:pt x="0" y="211"/>
                  </a:moveTo>
                  <a:lnTo>
                    <a:pt x="311" y="197"/>
                  </a:lnTo>
                  <a:lnTo>
                    <a:pt x="311" y="197"/>
                  </a:lnTo>
                  <a:lnTo>
                    <a:pt x="742" y="2"/>
                  </a:lnTo>
                  <a:lnTo>
                    <a:pt x="742" y="0"/>
                  </a:lnTo>
                  <a:lnTo>
                    <a:pt x="0" y="211"/>
                  </a:lnTo>
                  <a:close/>
                  <a:moveTo>
                    <a:pt x="311" y="195"/>
                  </a:moveTo>
                  <a:lnTo>
                    <a:pt x="19" y="208"/>
                  </a:lnTo>
                  <a:lnTo>
                    <a:pt x="728" y="6"/>
                  </a:lnTo>
                  <a:lnTo>
                    <a:pt x="311" y="195"/>
                  </a:ln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p>
          </p:txBody>
        </p:sp>
        <p:sp>
          <p:nvSpPr>
            <p:cNvPr id="17" name="Freeform 16"/>
            <p:cNvSpPr>
              <a:spLocks noEditPoints="1"/>
            </p:cNvSpPr>
            <p:nvPr/>
          </p:nvSpPr>
          <p:spPr bwMode="auto">
            <a:xfrm>
              <a:off x="6140451" y="654050"/>
              <a:ext cx="693738" cy="512763"/>
            </a:xfrm>
            <a:custGeom>
              <a:avLst/>
              <a:gdLst>
                <a:gd name="T0" fmla="*/ 0 w 437"/>
                <a:gd name="T1" fmla="*/ 198 h 323"/>
                <a:gd name="T2" fmla="*/ 246 w 437"/>
                <a:gd name="T3" fmla="*/ 323 h 323"/>
                <a:gd name="T4" fmla="*/ 437 w 437"/>
                <a:gd name="T5" fmla="*/ 0 h 323"/>
                <a:gd name="T6" fmla="*/ 2 w 437"/>
                <a:gd name="T7" fmla="*/ 197 h 323"/>
                <a:gd name="T8" fmla="*/ 0 w 437"/>
                <a:gd name="T9" fmla="*/ 198 h 323"/>
                <a:gd name="T10" fmla="*/ 431 w 437"/>
                <a:gd name="T11" fmla="*/ 5 h 323"/>
                <a:gd name="T12" fmla="*/ 245 w 437"/>
                <a:gd name="T13" fmla="*/ 320 h 323"/>
                <a:gd name="T14" fmla="*/ 5 w 437"/>
                <a:gd name="T15" fmla="*/ 198 h 323"/>
                <a:gd name="T16" fmla="*/ 431 w 437"/>
                <a:gd name="T17" fmla="*/ 5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7" h="323">
                  <a:moveTo>
                    <a:pt x="0" y="198"/>
                  </a:moveTo>
                  <a:lnTo>
                    <a:pt x="246" y="323"/>
                  </a:lnTo>
                  <a:lnTo>
                    <a:pt x="437" y="0"/>
                  </a:lnTo>
                  <a:lnTo>
                    <a:pt x="2" y="197"/>
                  </a:lnTo>
                  <a:lnTo>
                    <a:pt x="0" y="198"/>
                  </a:lnTo>
                  <a:close/>
                  <a:moveTo>
                    <a:pt x="431" y="5"/>
                  </a:moveTo>
                  <a:lnTo>
                    <a:pt x="245" y="320"/>
                  </a:lnTo>
                  <a:lnTo>
                    <a:pt x="5" y="198"/>
                  </a:lnTo>
                  <a:lnTo>
                    <a:pt x="431" y="5"/>
                  </a:ln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p>
          </p:txBody>
        </p:sp>
      </p:grpSp>
      <p:pic>
        <p:nvPicPr>
          <p:cNvPr id="18" name="Picture 3" descr="D:\360data\重要数据\桌面\未标题-1.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316214" y="2555791"/>
            <a:ext cx="3301025" cy="443674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D:\360data\重要数据\桌面\未标题2-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032" y="2517692"/>
            <a:ext cx="3407167" cy="44792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63" presetClass="path" presetSubtype="0" fill="hold" nodeType="withEffect">
                                  <p:stCondLst>
                                    <p:cond delay="500"/>
                                  </p:stCondLst>
                                  <p:childTnLst>
                                    <p:animMotion origin="layout" path="M 0 0 L 0.25 0 E" pathEditMode="relative" ptsTypes="">
                                      <p:cBhvr>
                                        <p:cTn id="14" dur="500" fill="hold"/>
                                        <p:tgtEl>
                                          <p:spTgt spid="18"/>
                                        </p:tgtEl>
                                        <p:attrNameLst>
                                          <p:attrName>ppt_x</p:attrName>
                                          <p:attrName>ppt_y</p:attrName>
                                        </p:attrNameLst>
                                      </p:cBhvr>
                                    </p:animMotion>
                                  </p:childTnLst>
                                </p:cTn>
                              </p:par>
                              <p:par>
                                <p:cTn id="15" presetID="35" presetClass="path" presetSubtype="0" fill="hold" nodeType="withEffect">
                                  <p:stCondLst>
                                    <p:cond delay="500"/>
                                  </p:stCondLst>
                                  <p:childTnLst>
                                    <p:animMotion origin="layout" path="M 0 0 L -0.25 0 E" pathEditMode="relative" ptsTypes="">
                                      <p:cBhvr>
                                        <p:cTn id="16" dur="500" fill="hold"/>
                                        <p:tgtEl>
                                          <p:spTgt spid="19"/>
                                        </p:tgtEl>
                                        <p:attrNameLst>
                                          <p:attrName>ppt_x</p:attrName>
                                          <p:attrName>ppt_y</p:attrName>
                                        </p:attrNameLst>
                                      </p:cBhvr>
                                    </p:animMotion>
                                  </p:childTnLst>
                                </p:cTn>
                              </p:par>
                              <p:par>
                                <p:cTn id="17" presetID="10" presetClass="exit" presetSubtype="0" fill="hold" nodeType="withEffect">
                                  <p:stCondLst>
                                    <p:cond delay="700"/>
                                  </p:stCondLst>
                                  <p:childTnLst>
                                    <p:animEffect transition="out" filter="fade">
                                      <p:cBhvr>
                                        <p:cTn id="18" dur="300"/>
                                        <p:tgtEl>
                                          <p:spTgt spid="19"/>
                                        </p:tgtEl>
                                      </p:cBhvr>
                                    </p:animEffect>
                                    <p:set>
                                      <p:cBhvr>
                                        <p:cTn id="19" dur="1" fill="hold">
                                          <p:stCondLst>
                                            <p:cond delay="299"/>
                                          </p:stCondLst>
                                        </p:cTn>
                                        <p:tgtEl>
                                          <p:spTgt spid="19"/>
                                        </p:tgtEl>
                                        <p:attrNameLst>
                                          <p:attrName>style.visibility</p:attrName>
                                        </p:attrNameLst>
                                      </p:cBhvr>
                                      <p:to>
                                        <p:strVal val="hidden"/>
                                      </p:to>
                                    </p:set>
                                  </p:childTnLst>
                                </p:cTn>
                              </p:par>
                              <p:par>
                                <p:cTn id="20" presetID="10" presetClass="exit" presetSubtype="0" fill="hold" nodeType="withEffect">
                                  <p:stCondLst>
                                    <p:cond delay="700"/>
                                  </p:stCondLst>
                                  <p:childTnLst>
                                    <p:animEffect transition="out" filter="fade">
                                      <p:cBhvr>
                                        <p:cTn id="21" dur="300"/>
                                        <p:tgtEl>
                                          <p:spTgt spid="18"/>
                                        </p:tgtEl>
                                      </p:cBhvr>
                                    </p:animEffect>
                                    <p:set>
                                      <p:cBhvr>
                                        <p:cTn id="22" dur="1" fill="hold">
                                          <p:stCondLst>
                                            <p:cond delay="299"/>
                                          </p:stCondLst>
                                        </p:cTn>
                                        <p:tgtEl>
                                          <p:spTgt spid="18"/>
                                        </p:tgtEl>
                                        <p:attrNameLst>
                                          <p:attrName>style.visibility</p:attrName>
                                        </p:attrNameLst>
                                      </p:cBhvr>
                                      <p:to>
                                        <p:strVal val="hidden"/>
                                      </p:to>
                                    </p:set>
                                  </p:childTnLst>
                                </p:cTn>
                              </p:par>
                              <p:par>
                                <p:cTn id="23" presetID="53" presetClass="entr" presetSubtype="16"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500" fill="hold"/>
                                        <p:tgtEl>
                                          <p:spTgt spid="2"/>
                                        </p:tgtEl>
                                        <p:attrNameLst>
                                          <p:attrName>ppt_w</p:attrName>
                                        </p:attrNameLst>
                                      </p:cBhvr>
                                      <p:tavLst>
                                        <p:tav tm="0">
                                          <p:val>
                                            <p:fltVal val="0"/>
                                          </p:val>
                                        </p:tav>
                                        <p:tav tm="100000">
                                          <p:val>
                                            <p:strVal val="#ppt_w"/>
                                          </p:val>
                                        </p:tav>
                                      </p:tavLst>
                                    </p:anim>
                                    <p:anim calcmode="lin" valueType="num">
                                      <p:cBhvr>
                                        <p:cTn id="26" dur="1500" fill="hold"/>
                                        <p:tgtEl>
                                          <p:spTgt spid="2"/>
                                        </p:tgtEl>
                                        <p:attrNameLst>
                                          <p:attrName>ppt_h</p:attrName>
                                        </p:attrNameLst>
                                      </p:cBhvr>
                                      <p:tavLst>
                                        <p:tav tm="0">
                                          <p:val>
                                            <p:fltVal val="0"/>
                                          </p:val>
                                        </p:tav>
                                        <p:tav tm="100000">
                                          <p:val>
                                            <p:strVal val="#ppt_h"/>
                                          </p:val>
                                        </p:tav>
                                      </p:tavLst>
                                    </p:anim>
                                    <p:animEffect transition="in" filter="fade">
                                      <p:cBhvr>
                                        <p:cTn id="27" dur="1500"/>
                                        <p:tgtEl>
                                          <p:spTgt spid="2"/>
                                        </p:tgtEl>
                                      </p:cBhvr>
                                    </p:animEffect>
                                  </p:childTnLst>
                                </p:cTn>
                              </p:par>
                              <p:par>
                                <p:cTn id="28" presetID="17" presetClass="entr" presetSubtype="10" fill="hold" grpId="0" nodeType="withEffect">
                                  <p:stCondLst>
                                    <p:cond delay="1000"/>
                                  </p:stCondLst>
                                  <p:childTnLst>
                                    <p:set>
                                      <p:cBhvr>
                                        <p:cTn id="29" dur="1" fill="hold">
                                          <p:stCondLst>
                                            <p:cond delay="0"/>
                                          </p:stCondLst>
                                        </p:cTn>
                                        <p:tgtEl>
                                          <p:spTgt spid="3"/>
                                        </p:tgtEl>
                                        <p:attrNameLst>
                                          <p:attrName>style.visibility</p:attrName>
                                        </p:attrNameLst>
                                      </p:cBhvr>
                                      <p:to>
                                        <p:strVal val="visible"/>
                                      </p:to>
                                    </p:set>
                                    <p:anim calcmode="lin" valueType="num">
                                      <p:cBhvr>
                                        <p:cTn id="30" dur="1000" fill="hold"/>
                                        <p:tgtEl>
                                          <p:spTgt spid="3"/>
                                        </p:tgtEl>
                                        <p:attrNameLst>
                                          <p:attrName>ppt_w</p:attrName>
                                        </p:attrNameLst>
                                      </p:cBhvr>
                                      <p:tavLst>
                                        <p:tav tm="0">
                                          <p:val>
                                            <p:fltVal val="0"/>
                                          </p:val>
                                        </p:tav>
                                        <p:tav tm="100000">
                                          <p:val>
                                            <p:strVal val="#ppt_w"/>
                                          </p:val>
                                        </p:tav>
                                      </p:tavLst>
                                    </p:anim>
                                    <p:anim calcmode="lin" valueType="num">
                                      <p:cBhvr>
                                        <p:cTn id="31" dur="1000" fill="hold"/>
                                        <p:tgtEl>
                                          <p:spTgt spid="3"/>
                                        </p:tgtEl>
                                        <p:attrNameLst>
                                          <p:attrName>ppt_h</p:attrName>
                                        </p:attrNameLst>
                                      </p:cBhvr>
                                      <p:tavLst>
                                        <p:tav tm="0">
                                          <p:val>
                                            <p:strVal val="#ppt_h"/>
                                          </p:val>
                                        </p:tav>
                                        <p:tav tm="100000">
                                          <p:val>
                                            <p:strVal val="#ppt_h"/>
                                          </p:val>
                                        </p:tav>
                                      </p:tavLst>
                                    </p:anim>
                                  </p:childTnLst>
                                </p:cTn>
                              </p:par>
                              <p:par>
                                <p:cTn id="32" presetID="2" presetClass="entr" presetSubtype="2" fill="hold" grpId="0" nodeType="withEffect">
                                  <p:stCondLst>
                                    <p:cond delay="160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750" fill="hold"/>
                                        <p:tgtEl>
                                          <p:spTgt spid="5"/>
                                        </p:tgtEl>
                                        <p:attrNameLst>
                                          <p:attrName>ppt_x</p:attrName>
                                        </p:attrNameLst>
                                      </p:cBhvr>
                                      <p:tavLst>
                                        <p:tav tm="0">
                                          <p:val>
                                            <p:strVal val="1+#ppt_w/2"/>
                                          </p:val>
                                        </p:tav>
                                        <p:tav tm="100000">
                                          <p:val>
                                            <p:strVal val="#ppt_x"/>
                                          </p:val>
                                        </p:tav>
                                      </p:tavLst>
                                    </p:anim>
                                    <p:anim calcmode="lin" valueType="num">
                                      <p:cBhvr additive="base">
                                        <p:cTn id="35" dur="750" fill="hold"/>
                                        <p:tgtEl>
                                          <p:spTgt spid="5"/>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2100"/>
                                  </p:stCondLst>
                                  <p:childTnLst>
                                    <p:set>
                                      <p:cBhvr>
                                        <p:cTn id="37" dur="1" fill="hold">
                                          <p:stCondLst>
                                            <p:cond delay="0"/>
                                          </p:stCondLst>
                                        </p:cTn>
                                        <p:tgtEl>
                                          <p:spTgt spid="4"/>
                                        </p:tgtEl>
                                        <p:attrNameLst>
                                          <p:attrName>style.visibility</p:attrName>
                                        </p:attrNameLst>
                                      </p:cBhvr>
                                      <p:to>
                                        <p:strVal val="visible"/>
                                      </p:to>
                                    </p:set>
                                    <p:anim calcmode="lin" valueType="num">
                                      <p:cBhvr additive="base">
                                        <p:cTn id="38" dur="750" fill="hold"/>
                                        <p:tgtEl>
                                          <p:spTgt spid="4"/>
                                        </p:tgtEl>
                                        <p:attrNameLst>
                                          <p:attrName>ppt_x</p:attrName>
                                        </p:attrNameLst>
                                      </p:cBhvr>
                                      <p:tavLst>
                                        <p:tav tm="0">
                                          <p:val>
                                            <p:strVal val="1+#ppt_w/2"/>
                                          </p:val>
                                        </p:tav>
                                        <p:tav tm="100000">
                                          <p:val>
                                            <p:strVal val="#ppt_x"/>
                                          </p:val>
                                        </p:tav>
                                      </p:tavLst>
                                    </p:anim>
                                    <p:anim calcmode="lin" valueType="num">
                                      <p:cBhvr additive="base">
                                        <p:cTn id="39" dur="750" fill="hold"/>
                                        <p:tgtEl>
                                          <p:spTgt spid="4"/>
                                        </p:tgtEl>
                                        <p:attrNameLst>
                                          <p:attrName>ppt_y</p:attrName>
                                        </p:attrNameLst>
                                      </p:cBhvr>
                                      <p:tavLst>
                                        <p:tav tm="0">
                                          <p:val>
                                            <p:strVal val="#ppt_y"/>
                                          </p:val>
                                        </p:tav>
                                        <p:tav tm="100000">
                                          <p:val>
                                            <p:strVal val="#ppt_y"/>
                                          </p:val>
                                        </p:tav>
                                      </p:tavLst>
                                    </p:anim>
                                  </p:childTnLst>
                                </p:cTn>
                              </p:par>
                              <p:par>
                                <p:cTn id="40" presetID="53" presetClass="entr" presetSubtype="16" fill="hold" nodeType="withEffect">
                                  <p:stCondLst>
                                    <p:cond delay="700"/>
                                  </p:stCondLst>
                                  <p:childTnLst>
                                    <p:set>
                                      <p:cBhvr>
                                        <p:cTn id="41" dur="1" fill="hold">
                                          <p:stCondLst>
                                            <p:cond delay="0"/>
                                          </p:stCondLst>
                                        </p:cTn>
                                        <p:tgtEl>
                                          <p:spTgt spid="6"/>
                                        </p:tgtEl>
                                        <p:attrNameLst>
                                          <p:attrName>style.visibility</p:attrName>
                                        </p:attrNameLst>
                                      </p:cBhvr>
                                      <p:to>
                                        <p:strVal val="visible"/>
                                      </p:to>
                                    </p:set>
                                    <p:anim calcmode="lin" valueType="num">
                                      <p:cBhvr>
                                        <p:cTn id="42" dur="1250" fill="hold"/>
                                        <p:tgtEl>
                                          <p:spTgt spid="6"/>
                                        </p:tgtEl>
                                        <p:attrNameLst>
                                          <p:attrName>ppt_w</p:attrName>
                                        </p:attrNameLst>
                                      </p:cBhvr>
                                      <p:tavLst>
                                        <p:tav tm="0">
                                          <p:val>
                                            <p:fltVal val="0"/>
                                          </p:val>
                                        </p:tav>
                                        <p:tav tm="100000">
                                          <p:val>
                                            <p:strVal val="#ppt_w"/>
                                          </p:val>
                                        </p:tav>
                                      </p:tavLst>
                                    </p:anim>
                                    <p:anim calcmode="lin" valueType="num">
                                      <p:cBhvr>
                                        <p:cTn id="43" dur="1250" fill="hold"/>
                                        <p:tgtEl>
                                          <p:spTgt spid="6"/>
                                        </p:tgtEl>
                                        <p:attrNameLst>
                                          <p:attrName>ppt_h</p:attrName>
                                        </p:attrNameLst>
                                      </p:cBhvr>
                                      <p:tavLst>
                                        <p:tav tm="0">
                                          <p:val>
                                            <p:fltVal val="0"/>
                                          </p:val>
                                        </p:tav>
                                        <p:tav tm="100000">
                                          <p:val>
                                            <p:strVal val="#ppt_h"/>
                                          </p:val>
                                        </p:tav>
                                      </p:tavLst>
                                    </p:anim>
                                    <p:animEffect transition="in" filter="fade">
                                      <p:cBhvr>
                                        <p:cTn id="44" dur="1250"/>
                                        <p:tgtEl>
                                          <p:spTgt spid="6"/>
                                        </p:tgtEl>
                                      </p:cBhvr>
                                    </p:animEffect>
                                  </p:childTnLst>
                                </p:cTn>
                              </p:par>
                              <p:par>
                                <p:cTn id="45" presetID="53" presetClass="entr" presetSubtype="16" fill="hold" nodeType="withEffect">
                                  <p:stCondLst>
                                    <p:cond delay="1300"/>
                                  </p:stCondLst>
                                  <p:childTnLst>
                                    <p:set>
                                      <p:cBhvr>
                                        <p:cTn id="46" dur="1" fill="hold">
                                          <p:stCondLst>
                                            <p:cond delay="0"/>
                                          </p:stCondLst>
                                        </p:cTn>
                                        <p:tgtEl>
                                          <p:spTgt spid="10"/>
                                        </p:tgtEl>
                                        <p:attrNameLst>
                                          <p:attrName>style.visibility</p:attrName>
                                        </p:attrNameLst>
                                      </p:cBhvr>
                                      <p:to>
                                        <p:strVal val="visible"/>
                                      </p:to>
                                    </p:set>
                                    <p:anim calcmode="lin" valueType="num">
                                      <p:cBhvr>
                                        <p:cTn id="47" dur="1250" fill="hold"/>
                                        <p:tgtEl>
                                          <p:spTgt spid="10"/>
                                        </p:tgtEl>
                                        <p:attrNameLst>
                                          <p:attrName>ppt_w</p:attrName>
                                        </p:attrNameLst>
                                      </p:cBhvr>
                                      <p:tavLst>
                                        <p:tav tm="0">
                                          <p:val>
                                            <p:fltVal val="0"/>
                                          </p:val>
                                        </p:tav>
                                        <p:tav tm="100000">
                                          <p:val>
                                            <p:strVal val="#ppt_w"/>
                                          </p:val>
                                        </p:tav>
                                      </p:tavLst>
                                    </p:anim>
                                    <p:anim calcmode="lin" valueType="num">
                                      <p:cBhvr>
                                        <p:cTn id="48" dur="1250" fill="hold"/>
                                        <p:tgtEl>
                                          <p:spTgt spid="10"/>
                                        </p:tgtEl>
                                        <p:attrNameLst>
                                          <p:attrName>ppt_h</p:attrName>
                                        </p:attrNameLst>
                                      </p:cBhvr>
                                      <p:tavLst>
                                        <p:tav tm="0">
                                          <p:val>
                                            <p:fltVal val="0"/>
                                          </p:val>
                                        </p:tav>
                                        <p:tav tm="100000">
                                          <p:val>
                                            <p:strVal val="#ppt_h"/>
                                          </p:val>
                                        </p:tav>
                                      </p:tavLst>
                                    </p:anim>
                                    <p:animEffect transition="in" filter="fade">
                                      <p:cBhvr>
                                        <p:cTn id="49" dur="1250"/>
                                        <p:tgtEl>
                                          <p:spTgt spid="10"/>
                                        </p:tgtEl>
                                      </p:cBhvr>
                                    </p:animEffect>
                                  </p:childTnLst>
                                </p:cTn>
                              </p:par>
                              <p:par>
                                <p:cTn id="50" presetID="53" presetClass="entr" presetSubtype="16" fill="hold" nodeType="withEffect">
                                  <p:stCondLst>
                                    <p:cond delay="2000"/>
                                  </p:stCondLst>
                                  <p:childTnLst>
                                    <p:set>
                                      <p:cBhvr>
                                        <p:cTn id="51" dur="1" fill="hold">
                                          <p:stCondLst>
                                            <p:cond delay="0"/>
                                          </p:stCondLst>
                                        </p:cTn>
                                        <p:tgtEl>
                                          <p:spTgt spid="14"/>
                                        </p:tgtEl>
                                        <p:attrNameLst>
                                          <p:attrName>style.visibility</p:attrName>
                                        </p:attrNameLst>
                                      </p:cBhvr>
                                      <p:to>
                                        <p:strVal val="visible"/>
                                      </p:to>
                                    </p:set>
                                    <p:anim calcmode="lin" valueType="num">
                                      <p:cBhvr>
                                        <p:cTn id="52" dur="1250" fill="hold"/>
                                        <p:tgtEl>
                                          <p:spTgt spid="14"/>
                                        </p:tgtEl>
                                        <p:attrNameLst>
                                          <p:attrName>ppt_w</p:attrName>
                                        </p:attrNameLst>
                                      </p:cBhvr>
                                      <p:tavLst>
                                        <p:tav tm="0">
                                          <p:val>
                                            <p:fltVal val="0"/>
                                          </p:val>
                                        </p:tav>
                                        <p:tav tm="100000">
                                          <p:val>
                                            <p:strVal val="#ppt_w"/>
                                          </p:val>
                                        </p:tav>
                                      </p:tavLst>
                                    </p:anim>
                                    <p:anim calcmode="lin" valueType="num">
                                      <p:cBhvr>
                                        <p:cTn id="53" dur="1250" fill="hold"/>
                                        <p:tgtEl>
                                          <p:spTgt spid="14"/>
                                        </p:tgtEl>
                                        <p:attrNameLst>
                                          <p:attrName>ppt_h</p:attrName>
                                        </p:attrNameLst>
                                      </p:cBhvr>
                                      <p:tavLst>
                                        <p:tav tm="0">
                                          <p:val>
                                            <p:fltVal val="0"/>
                                          </p:val>
                                        </p:tav>
                                        <p:tav tm="100000">
                                          <p:val>
                                            <p:strVal val="#ppt_h"/>
                                          </p:val>
                                        </p:tav>
                                      </p:tavLst>
                                    </p:anim>
                                    <p:animEffect transition="in" filter="fade">
                                      <p:cBhvr>
                                        <p:cTn id="54" dur="1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3"/>
          <p:cNvSpPr txBox="1">
            <a:spLocks noChangeArrowheads="1"/>
          </p:cNvSpPr>
          <p:nvPr/>
        </p:nvSpPr>
        <p:spPr bwMode="auto">
          <a:xfrm>
            <a:off x="373112" y="227955"/>
            <a:ext cx="645568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4000" b="1" dirty="0">
                <a:solidFill>
                  <a:schemeClr val="bg1"/>
                </a:solidFill>
                <a:latin typeface="微软雅黑" panose="020B0503020204020204" pitchFamily="34" charset="-122"/>
                <a:ea typeface="微软雅黑" panose="020B0503020204020204" pitchFamily="34" charset="-122"/>
              </a:rPr>
              <a:t>政策介绍</a:t>
            </a:r>
            <a:r>
              <a:rPr lang="en-US" altLang="zh-CN" sz="4000" b="1" dirty="0">
                <a:solidFill>
                  <a:schemeClr val="bg1"/>
                </a:solidFill>
                <a:latin typeface="微软雅黑" panose="020B0503020204020204" pitchFamily="34" charset="-122"/>
                <a:ea typeface="微软雅黑" panose="020B0503020204020204" pitchFamily="34" charset="-122"/>
              </a:rPr>
              <a:t>——</a:t>
            </a:r>
            <a:r>
              <a:rPr lang="zh-CN" altLang="en-US" sz="4000" b="1" dirty="0">
                <a:solidFill>
                  <a:schemeClr val="bg1"/>
                </a:solidFill>
                <a:latin typeface="微软雅黑" panose="020B0503020204020204" pitchFamily="34" charset="-122"/>
                <a:ea typeface="微软雅黑" panose="020B0503020204020204" pitchFamily="34" charset="-122"/>
              </a:rPr>
              <a:t>利息与本金</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sp>
        <p:nvSpPr>
          <p:cNvPr id="21" name="矩形 24"/>
          <p:cNvSpPr>
            <a:spLocks noChangeArrowheads="1"/>
          </p:cNvSpPr>
          <p:nvPr/>
        </p:nvSpPr>
        <p:spPr bwMode="auto">
          <a:xfrm>
            <a:off x="388987" y="935484"/>
            <a:ext cx="6043612" cy="46038"/>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a:solidFill>
                <a:srgbClr val="FFFFFF"/>
              </a:solidFill>
              <a:latin typeface="Calibri" panose="020F0502020204030204" pitchFamily="34" charset="0"/>
              <a:ea typeface="幼圆" panose="02010509060101010101" pitchFamily="49" charset="-122"/>
              <a:sym typeface="Calibri" panose="020F0502020204030204" pitchFamily="34" charset="0"/>
            </a:endParaRPr>
          </a:p>
        </p:txBody>
      </p:sp>
      <p:sp>
        <p:nvSpPr>
          <p:cNvPr id="22" name="任意多边形 21"/>
          <p:cNvSpPr/>
          <p:nvPr/>
        </p:nvSpPr>
        <p:spPr>
          <a:xfrm flipH="1">
            <a:off x="2730051" y="4869526"/>
            <a:ext cx="6129846" cy="1277478"/>
          </a:xfrm>
          <a:custGeom>
            <a:avLst/>
            <a:gdLst>
              <a:gd name="connsiteX0" fmla="*/ 640136 w 6129048"/>
              <a:gd name="connsiteY0" fmla="*/ 0 h 1277774"/>
              <a:gd name="connsiteX1" fmla="*/ 6109087 w 6129048"/>
              <a:gd name="connsiteY1" fmla="*/ 0 h 1277774"/>
              <a:gd name="connsiteX2" fmla="*/ 6129048 w 6129048"/>
              <a:gd name="connsiteY2" fmla="*/ 2012 h 1277774"/>
              <a:gd name="connsiteX3" fmla="*/ 6129048 w 6129048"/>
              <a:gd name="connsiteY3" fmla="*/ 149955 h 1277774"/>
              <a:gd name="connsiteX4" fmla="*/ 6080383 w 6129048"/>
              <a:gd name="connsiteY4" fmla="*/ 145049 h 1277774"/>
              <a:gd name="connsiteX5" fmla="*/ 668839 w 6129048"/>
              <a:gd name="connsiteY5" fmla="*/ 145049 h 1277774"/>
              <a:gd name="connsiteX6" fmla="*/ 175639 w 6129048"/>
              <a:gd name="connsiteY6" fmla="*/ 638249 h 1277774"/>
              <a:gd name="connsiteX7" fmla="*/ 569442 w 6129048"/>
              <a:gd name="connsiteY7" fmla="*/ 1121429 h 1277774"/>
              <a:gd name="connsiteX8" fmla="*/ 615354 w 6129048"/>
              <a:gd name="connsiteY8" fmla="*/ 1126057 h 1277774"/>
              <a:gd name="connsiteX9" fmla="*/ 615354 w 6129048"/>
              <a:gd name="connsiteY9" fmla="*/ 1277774 h 1277774"/>
              <a:gd name="connsiteX10" fmla="*/ 511127 w 6129048"/>
              <a:gd name="connsiteY10" fmla="*/ 1267267 h 1277774"/>
              <a:gd name="connsiteX11" fmla="*/ 0 w 6129048"/>
              <a:gd name="connsiteY11" fmla="*/ 640136 h 1277774"/>
              <a:gd name="connsiteX12" fmla="*/ 640136 w 6129048"/>
              <a:gd name="connsiteY12" fmla="*/ 0 h 127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29048" h="1277774">
                <a:moveTo>
                  <a:pt x="640136" y="0"/>
                </a:moveTo>
                <a:lnTo>
                  <a:pt x="6109087" y="0"/>
                </a:lnTo>
                <a:lnTo>
                  <a:pt x="6129048" y="2012"/>
                </a:lnTo>
                <a:lnTo>
                  <a:pt x="6129048" y="149955"/>
                </a:lnTo>
                <a:lnTo>
                  <a:pt x="6080383" y="145049"/>
                </a:lnTo>
                <a:lnTo>
                  <a:pt x="668839" y="145049"/>
                </a:lnTo>
                <a:cubicBezTo>
                  <a:pt x="396452" y="145049"/>
                  <a:pt x="175639" y="365862"/>
                  <a:pt x="175639" y="638249"/>
                </a:cubicBezTo>
                <a:cubicBezTo>
                  <a:pt x="175639" y="876588"/>
                  <a:pt x="344699" y="1075440"/>
                  <a:pt x="569442" y="1121429"/>
                </a:cubicBezTo>
                <a:lnTo>
                  <a:pt x="615354" y="1126057"/>
                </a:lnTo>
                <a:lnTo>
                  <a:pt x="615354" y="1277774"/>
                </a:lnTo>
                <a:lnTo>
                  <a:pt x="511127" y="1267267"/>
                </a:lnTo>
                <a:cubicBezTo>
                  <a:pt x="219428" y="1207576"/>
                  <a:pt x="0" y="949481"/>
                  <a:pt x="0" y="640136"/>
                </a:cubicBezTo>
                <a:cubicBezTo>
                  <a:pt x="0" y="286599"/>
                  <a:pt x="286599" y="0"/>
                  <a:pt x="640136" y="0"/>
                </a:cubicBezTo>
                <a:close/>
              </a:path>
            </a:pathLst>
          </a:custGeom>
          <a:solidFill>
            <a:srgbClr val="92D050"/>
          </a:solidFill>
          <a:ln>
            <a:noFill/>
          </a:ln>
          <a:effectLst>
            <a:innerShdw blurRad="508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23" name="任意多边形 22"/>
          <p:cNvSpPr/>
          <p:nvPr/>
        </p:nvSpPr>
        <p:spPr>
          <a:xfrm flipH="1">
            <a:off x="2730051" y="2615753"/>
            <a:ext cx="6129846" cy="1277478"/>
          </a:xfrm>
          <a:custGeom>
            <a:avLst/>
            <a:gdLst>
              <a:gd name="connsiteX0" fmla="*/ 640136 w 6129048"/>
              <a:gd name="connsiteY0" fmla="*/ 0 h 1277774"/>
              <a:gd name="connsiteX1" fmla="*/ 6109087 w 6129048"/>
              <a:gd name="connsiteY1" fmla="*/ 0 h 1277774"/>
              <a:gd name="connsiteX2" fmla="*/ 6129048 w 6129048"/>
              <a:gd name="connsiteY2" fmla="*/ 2012 h 1277774"/>
              <a:gd name="connsiteX3" fmla="*/ 6129048 w 6129048"/>
              <a:gd name="connsiteY3" fmla="*/ 149955 h 1277774"/>
              <a:gd name="connsiteX4" fmla="*/ 6080383 w 6129048"/>
              <a:gd name="connsiteY4" fmla="*/ 145049 h 1277774"/>
              <a:gd name="connsiteX5" fmla="*/ 668839 w 6129048"/>
              <a:gd name="connsiteY5" fmla="*/ 145049 h 1277774"/>
              <a:gd name="connsiteX6" fmla="*/ 175639 w 6129048"/>
              <a:gd name="connsiteY6" fmla="*/ 638249 h 1277774"/>
              <a:gd name="connsiteX7" fmla="*/ 569442 w 6129048"/>
              <a:gd name="connsiteY7" fmla="*/ 1121429 h 1277774"/>
              <a:gd name="connsiteX8" fmla="*/ 615354 w 6129048"/>
              <a:gd name="connsiteY8" fmla="*/ 1126057 h 1277774"/>
              <a:gd name="connsiteX9" fmla="*/ 615354 w 6129048"/>
              <a:gd name="connsiteY9" fmla="*/ 1277774 h 1277774"/>
              <a:gd name="connsiteX10" fmla="*/ 511127 w 6129048"/>
              <a:gd name="connsiteY10" fmla="*/ 1267267 h 1277774"/>
              <a:gd name="connsiteX11" fmla="*/ 0 w 6129048"/>
              <a:gd name="connsiteY11" fmla="*/ 640136 h 1277774"/>
              <a:gd name="connsiteX12" fmla="*/ 640136 w 6129048"/>
              <a:gd name="connsiteY12" fmla="*/ 0 h 127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29048" h="1277774">
                <a:moveTo>
                  <a:pt x="640136" y="0"/>
                </a:moveTo>
                <a:lnTo>
                  <a:pt x="6109087" y="0"/>
                </a:lnTo>
                <a:lnTo>
                  <a:pt x="6129048" y="2012"/>
                </a:lnTo>
                <a:lnTo>
                  <a:pt x="6129048" y="149955"/>
                </a:lnTo>
                <a:lnTo>
                  <a:pt x="6080383" y="145049"/>
                </a:lnTo>
                <a:lnTo>
                  <a:pt x="668839" y="145049"/>
                </a:lnTo>
                <a:cubicBezTo>
                  <a:pt x="396452" y="145049"/>
                  <a:pt x="175639" y="365862"/>
                  <a:pt x="175639" y="638249"/>
                </a:cubicBezTo>
                <a:cubicBezTo>
                  <a:pt x="175639" y="876588"/>
                  <a:pt x="344699" y="1075440"/>
                  <a:pt x="569442" y="1121429"/>
                </a:cubicBezTo>
                <a:lnTo>
                  <a:pt x="615354" y="1126057"/>
                </a:lnTo>
                <a:lnTo>
                  <a:pt x="615354" y="1277774"/>
                </a:lnTo>
                <a:lnTo>
                  <a:pt x="511127" y="1267267"/>
                </a:lnTo>
                <a:cubicBezTo>
                  <a:pt x="219428" y="1207576"/>
                  <a:pt x="0" y="949481"/>
                  <a:pt x="0" y="640136"/>
                </a:cubicBezTo>
                <a:cubicBezTo>
                  <a:pt x="0" y="286599"/>
                  <a:pt x="286599" y="0"/>
                  <a:pt x="640136" y="0"/>
                </a:cubicBezTo>
                <a:close/>
              </a:path>
            </a:pathLst>
          </a:custGeom>
          <a:solidFill>
            <a:srgbClr val="E87071"/>
          </a:solidFill>
          <a:ln>
            <a:noFill/>
          </a:ln>
          <a:effectLst>
            <a:innerShdw blurRad="508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24" name="任意多边形 23"/>
          <p:cNvSpPr/>
          <p:nvPr/>
        </p:nvSpPr>
        <p:spPr>
          <a:xfrm>
            <a:off x="2120498" y="3744754"/>
            <a:ext cx="6129846" cy="1277478"/>
          </a:xfrm>
          <a:custGeom>
            <a:avLst/>
            <a:gdLst>
              <a:gd name="connsiteX0" fmla="*/ 640136 w 6129048"/>
              <a:gd name="connsiteY0" fmla="*/ 0 h 1277774"/>
              <a:gd name="connsiteX1" fmla="*/ 6109087 w 6129048"/>
              <a:gd name="connsiteY1" fmla="*/ 0 h 1277774"/>
              <a:gd name="connsiteX2" fmla="*/ 6129048 w 6129048"/>
              <a:gd name="connsiteY2" fmla="*/ 2012 h 1277774"/>
              <a:gd name="connsiteX3" fmla="*/ 6129048 w 6129048"/>
              <a:gd name="connsiteY3" fmla="*/ 149955 h 1277774"/>
              <a:gd name="connsiteX4" fmla="*/ 6080383 w 6129048"/>
              <a:gd name="connsiteY4" fmla="*/ 145049 h 1277774"/>
              <a:gd name="connsiteX5" fmla="*/ 668839 w 6129048"/>
              <a:gd name="connsiteY5" fmla="*/ 145049 h 1277774"/>
              <a:gd name="connsiteX6" fmla="*/ 175639 w 6129048"/>
              <a:gd name="connsiteY6" fmla="*/ 638249 h 1277774"/>
              <a:gd name="connsiteX7" fmla="*/ 569442 w 6129048"/>
              <a:gd name="connsiteY7" fmla="*/ 1121429 h 1277774"/>
              <a:gd name="connsiteX8" fmla="*/ 615354 w 6129048"/>
              <a:gd name="connsiteY8" fmla="*/ 1126057 h 1277774"/>
              <a:gd name="connsiteX9" fmla="*/ 615354 w 6129048"/>
              <a:gd name="connsiteY9" fmla="*/ 1277774 h 1277774"/>
              <a:gd name="connsiteX10" fmla="*/ 511127 w 6129048"/>
              <a:gd name="connsiteY10" fmla="*/ 1267267 h 1277774"/>
              <a:gd name="connsiteX11" fmla="*/ 0 w 6129048"/>
              <a:gd name="connsiteY11" fmla="*/ 640136 h 1277774"/>
              <a:gd name="connsiteX12" fmla="*/ 640136 w 6129048"/>
              <a:gd name="connsiteY12" fmla="*/ 0 h 127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29048" h="1277774">
                <a:moveTo>
                  <a:pt x="640136" y="0"/>
                </a:moveTo>
                <a:lnTo>
                  <a:pt x="6109087" y="0"/>
                </a:lnTo>
                <a:lnTo>
                  <a:pt x="6129048" y="2012"/>
                </a:lnTo>
                <a:lnTo>
                  <a:pt x="6129048" y="149955"/>
                </a:lnTo>
                <a:lnTo>
                  <a:pt x="6080383" y="145049"/>
                </a:lnTo>
                <a:lnTo>
                  <a:pt x="668839" y="145049"/>
                </a:lnTo>
                <a:cubicBezTo>
                  <a:pt x="396452" y="145049"/>
                  <a:pt x="175639" y="365862"/>
                  <a:pt x="175639" y="638249"/>
                </a:cubicBezTo>
                <a:cubicBezTo>
                  <a:pt x="175639" y="876588"/>
                  <a:pt x="344699" y="1075440"/>
                  <a:pt x="569442" y="1121429"/>
                </a:cubicBezTo>
                <a:lnTo>
                  <a:pt x="615354" y="1126057"/>
                </a:lnTo>
                <a:lnTo>
                  <a:pt x="615354" y="1277774"/>
                </a:lnTo>
                <a:lnTo>
                  <a:pt x="511127" y="1267267"/>
                </a:lnTo>
                <a:cubicBezTo>
                  <a:pt x="219428" y="1207576"/>
                  <a:pt x="0" y="949481"/>
                  <a:pt x="0" y="640136"/>
                </a:cubicBezTo>
                <a:cubicBezTo>
                  <a:pt x="0" y="286599"/>
                  <a:pt x="286599" y="0"/>
                  <a:pt x="640136" y="0"/>
                </a:cubicBezTo>
                <a:close/>
              </a:path>
            </a:pathLst>
          </a:custGeom>
          <a:solidFill>
            <a:srgbClr val="01ACBE"/>
          </a:solidFill>
          <a:ln>
            <a:noFill/>
          </a:ln>
          <a:effectLst>
            <a:innerShdw blurRad="508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25" name="任意多边形 24"/>
          <p:cNvSpPr/>
          <p:nvPr/>
        </p:nvSpPr>
        <p:spPr>
          <a:xfrm>
            <a:off x="2149058" y="1479729"/>
            <a:ext cx="6129846" cy="1277478"/>
          </a:xfrm>
          <a:custGeom>
            <a:avLst/>
            <a:gdLst>
              <a:gd name="connsiteX0" fmla="*/ 640136 w 6129048"/>
              <a:gd name="connsiteY0" fmla="*/ 0 h 1277774"/>
              <a:gd name="connsiteX1" fmla="*/ 6109087 w 6129048"/>
              <a:gd name="connsiteY1" fmla="*/ 0 h 1277774"/>
              <a:gd name="connsiteX2" fmla="*/ 6129048 w 6129048"/>
              <a:gd name="connsiteY2" fmla="*/ 2012 h 1277774"/>
              <a:gd name="connsiteX3" fmla="*/ 6129048 w 6129048"/>
              <a:gd name="connsiteY3" fmla="*/ 149955 h 1277774"/>
              <a:gd name="connsiteX4" fmla="*/ 6080383 w 6129048"/>
              <a:gd name="connsiteY4" fmla="*/ 145049 h 1277774"/>
              <a:gd name="connsiteX5" fmla="*/ 668839 w 6129048"/>
              <a:gd name="connsiteY5" fmla="*/ 145049 h 1277774"/>
              <a:gd name="connsiteX6" fmla="*/ 175639 w 6129048"/>
              <a:gd name="connsiteY6" fmla="*/ 638249 h 1277774"/>
              <a:gd name="connsiteX7" fmla="*/ 569442 w 6129048"/>
              <a:gd name="connsiteY7" fmla="*/ 1121429 h 1277774"/>
              <a:gd name="connsiteX8" fmla="*/ 615354 w 6129048"/>
              <a:gd name="connsiteY8" fmla="*/ 1126057 h 1277774"/>
              <a:gd name="connsiteX9" fmla="*/ 615354 w 6129048"/>
              <a:gd name="connsiteY9" fmla="*/ 1277774 h 1277774"/>
              <a:gd name="connsiteX10" fmla="*/ 511127 w 6129048"/>
              <a:gd name="connsiteY10" fmla="*/ 1267267 h 1277774"/>
              <a:gd name="connsiteX11" fmla="*/ 0 w 6129048"/>
              <a:gd name="connsiteY11" fmla="*/ 640136 h 1277774"/>
              <a:gd name="connsiteX12" fmla="*/ 640136 w 6129048"/>
              <a:gd name="connsiteY12" fmla="*/ 0 h 127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29048" h="1277774">
                <a:moveTo>
                  <a:pt x="640136" y="0"/>
                </a:moveTo>
                <a:lnTo>
                  <a:pt x="6109087" y="0"/>
                </a:lnTo>
                <a:lnTo>
                  <a:pt x="6129048" y="2012"/>
                </a:lnTo>
                <a:lnTo>
                  <a:pt x="6129048" y="149955"/>
                </a:lnTo>
                <a:lnTo>
                  <a:pt x="6080383" y="145049"/>
                </a:lnTo>
                <a:lnTo>
                  <a:pt x="668839" y="145049"/>
                </a:lnTo>
                <a:cubicBezTo>
                  <a:pt x="396452" y="145049"/>
                  <a:pt x="175639" y="365862"/>
                  <a:pt x="175639" y="638249"/>
                </a:cubicBezTo>
                <a:cubicBezTo>
                  <a:pt x="175639" y="876588"/>
                  <a:pt x="344699" y="1075440"/>
                  <a:pt x="569442" y="1121429"/>
                </a:cubicBezTo>
                <a:lnTo>
                  <a:pt x="615354" y="1126057"/>
                </a:lnTo>
                <a:lnTo>
                  <a:pt x="615354" y="1277774"/>
                </a:lnTo>
                <a:lnTo>
                  <a:pt x="511127" y="1267267"/>
                </a:lnTo>
                <a:cubicBezTo>
                  <a:pt x="219428" y="1207576"/>
                  <a:pt x="0" y="949481"/>
                  <a:pt x="0" y="640136"/>
                </a:cubicBezTo>
                <a:cubicBezTo>
                  <a:pt x="0" y="286599"/>
                  <a:pt x="286599" y="0"/>
                  <a:pt x="640136" y="0"/>
                </a:cubicBezTo>
                <a:close/>
              </a:path>
            </a:pathLst>
          </a:custGeom>
          <a:solidFill>
            <a:srgbClr val="FFB850"/>
          </a:solidFill>
          <a:ln>
            <a:noFill/>
          </a:ln>
          <a:effectLst>
            <a:innerShdw blurRad="508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nvGrpSpPr>
          <p:cNvPr id="26" name="组合 25"/>
          <p:cNvGrpSpPr/>
          <p:nvPr/>
        </p:nvGrpSpPr>
        <p:grpSpPr bwMode="auto">
          <a:xfrm>
            <a:off x="7895406" y="2125017"/>
            <a:ext cx="1852612" cy="3189288"/>
            <a:chOff x="5005992" y="4250111"/>
            <a:chExt cx="1852203" cy="3190034"/>
          </a:xfrm>
        </p:grpSpPr>
        <p:grpSp>
          <p:nvGrpSpPr>
            <p:cNvPr id="27" name="组合 35"/>
            <p:cNvGrpSpPr/>
            <p:nvPr/>
          </p:nvGrpSpPr>
          <p:grpSpPr bwMode="auto">
            <a:xfrm>
              <a:off x="5005992" y="4250111"/>
              <a:ext cx="1852203" cy="3190034"/>
              <a:chOff x="2082059" y="3844831"/>
              <a:chExt cx="1852203" cy="3190034"/>
            </a:xfrm>
          </p:grpSpPr>
          <p:grpSp>
            <p:nvGrpSpPr>
              <p:cNvPr id="32" name="组合 40"/>
              <p:cNvGrpSpPr/>
              <p:nvPr/>
            </p:nvGrpSpPr>
            <p:grpSpPr bwMode="auto">
              <a:xfrm>
                <a:off x="2082059" y="3844831"/>
                <a:ext cx="1852203" cy="3190034"/>
                <a:chOff x="2689225" y="814470"/>
                <a:chExt cx="2591963" cy="4464121"/>
              </a:xfrm>
            </p:grpSpPr>
            <p:sp>
              <p:nvSpPr>
                <p:cNvPr id="36" name="任意多边形 35"/>
                <p:cNvSpPr/>
                <p:nvPr/>
              </p:nvSpPr>
              <p:spPr>
                <a:xfrm rot="2700000">
                  <a:off x="2013033" y="2010436"/>
                  <a:ext cx="4464121" cy="2072189"/>
                </a:xfrm>
                <a:custGeom>
                  <a:avLst/>
                  <a:gdLst>
                    <a:gd name="connsiteX0" fmla="*/ 776171 w 2969868"/>
                    <a:gd name="connsiteY0" fmla="*/ 0 h 1494000"/>
                    <a:gd name="connsiteX1" fmla="*/ 2233868 w 2969868"/>
                    <a:gd name="connsiteY1" fmla="*/ 0 h 1494000"/>
                    <a:gd name="connsiteX2" fmla="*/ 2233867 w 2969868"/>
                    <a:gd name="connsiteY2" fmla="*/ 1494000 h 1494000"/>
                    <a:gd name="connsiteX3" fmla="*/ 0 w 2969868"/>
                    <a:gd name="connsiteY3" fmla="*/ 1494000 h 1494000"/>
                    <a:gd name="connsiteX4" fmla="*/ 0 w 2969868"/>
                    <a:gd name="connsiteY4" fmla="*/ 1461258 h 1494000"/>
                    <a:gd name="connsiteX5" fmla="*/ 776172 w 2969868"/>
                    <a:gd name="connsiteY5" fmla="*/ 1461258 h 149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868" h="1494000">
                      <a:moveTo>
                        <a:pt x="776171" y="0"/>
                      </a:moveTo>
                      <a:lnTo>
                        <a:pt x="2233868" y="0"/>
                      </a:lnTo>
                      <a:cubicBezTo>
                        <a:pt x="3232538" y="23721"/>
                        <a:pt x="3197712" y="1487845"/>
                        <a:pt x="2233867" y="1494000"/>
                      </a:cubicBezTo>
                      <a:lnTo>
                        <a:pt x="0" y="1494000"/>
                      </a:lnTo>
                      <a:lnTo>
                        <a:pt x="0" y="1461258"/>
                      </a:lnTo>
                      <a:lnTo>
                        <a:pt x="776172" y="1461258"/>
                      </a:lnTo>
                      <a:close/>
                    </a:path>
                  </a:pathLst>
                </a:custGeom>
                <a:gradFill>
                  <a:gsLst>
                    <a:gs pos="67000">
                      <a:schemeClr val="bg1">
                        <a:lumMod val="65000"/>
                        <a:alpha val="29000"/>
                      </a:schemeClr>
                    </a:gs>
                    <a:gs pos="0">
                      <a:schemeClr val="tx1"/>
                    </a:gs>
                    <a:gs pos="100000">
                      <a:schemeClr val="bg1">
                        <a:lumMod val="95000"/>
                        <a:alpha val="0"/>
                      </a:schemeClr>
                    </a:gs>
                  </a:gsLst>
                  <a:lin ang="0" scaled="0"/>
                </a:gra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7" name="椭圆 36"/>
                <p:cNvSpPr/>
                <p:nvPr/>
              </p:nvSpPr>
              <p:spPr>
                <a:xfrm>
                  <a:off x="2689225" y="1488621"/>
                  <a:ext cx="1791608" cy="1791608"/>
                </a:xfrm>
                <a:prstGeom prst="ellipse">
                  <a:avLst/>
                </a:prstGeom>
                <a:gradFill>
                  <a:gsLst>
                    <a:gs pos="0">
                      <a:schemeClr val="bg1">
                        <a:lumMod val="65000"/>
                      </a:schemeClr>
                    </a:gs>
                    <a:gs pos="100000">
                      <a:schemeClr val="bg1">
                        <a:lumMod val="95000"/>
                      </a:schemeClr>
                    </a:gs>
                  </a:gsLst>
                  <a:lin ang="2700000" scaled="1"/>
                </a:gradFill>
                <a:ln w="25400">
                  <a:gradFill flip="none" rotWithShape="1">
                    <a:gsLst>
                      <a:gs pos="0">
                        <a:schemeClr val="bg1"/>
                      </a:gs>
                      <a:gs pos="100000">
                        <a:schemeClr val="bg1">
                          <a:lumMod val="65000"/>
                        </a:schemeClr>
                      </a:gs>
                    </a:gsLst>
                    <a:lin ang="2700000" scaled="1"/>
                    <a:tileRect/>
                  </a:gradFill>
                </a:ln>
                <a:effectLst>
                  <a:outerShdw blurRad="622300" dist="2159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nvGrpSpPr>
              <p:cNvPr id="33" name="组合 41"/>
              <p:cNvGrpSpPr/>
              <p:nvPr/>
            </p:nvGrpSpPr>
            <p:grpSpPr bwMode="auto">
              <a:xfrm>
                <a:off x="2220839" y="4115429"/>
                <a:ext cx="1431499" cy="2455353"/>
                <a:chOff x="2689225" y="825137"/>
                <a:chExt cx="2602631" cy="4464121"/>
              </a:xfrm>
            </p:grpSpPr>
            <p:sp>
              <p:nvSpPr>
                <p:cNvPr id="34" name="任意多边形 33"/>
                <p:cNvSpPr/>
                <p:nvPr/>
              </p:nvSpPr>
              <p:spPr>
                <a:xfrm rot="2700000">
                  <a:off x="2023698" y="2021101"/>
                  <a:ext cx="4464121" cy="2072194"/>
                </a:xfrm>
                <a:custGeom>
                  <a:avLst/>
                  <a:gdLst>
                    <a:gd name="connsiteX0" fmla="*/ 776171 w 2969868"/>
                    <a:gd name="connsiteY0" fmla="*/ 0 h 1494000"/>
                    <a:gd name="connsiteX1" fmla="*/ 2233868 w 2969868"/>
                    <a:gd name="connsiteY1" fmla="*/ 0 h 1494000"/>
                    <a:gd name="connsiteX2" fmla="*/ 2233867 w 2969868"/>
                    <a:gd name="connsiteY2" fmla="*/ 1494000 h 1494000"/>
                    <a:gd name="connsiteX3" fmla="*/ 0 w 2969868"/>
                    <a:gd name="connsiteY3" fmla="*/ 1494000 h 1494000"/>
                    <a:gd name="connsiteX4" fmla="*/ 0 w 2969868"/>
                    <a:gd name="connsiteY4" fmla="*/ 1461258 h 1494000"/>
                    <a:gd name="connsiteX5" fmla="*/ 776172 w 2969868"/>
                    <a:gd name="connsiteY5" fmla="*/ 1461258 h 149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868" h="1494000">
                      <a:moveTo>
                        <a:pt x="776171" y="0"/>
                      </a:moveTo>
                      <a:lnTo>
                        <a:pt x="2233868" y="0"/>
                      </a:lnTo>
                      <a:cubicBezTo>
                        <a:pt x="3232538" y="23721"/>
                        <a:pt x="3197712" y="1487845"/>
                        <a:pt x="2233867" y="1494000"/>
                      </a:cubicBezTo>
                      <a:lnTo>
                        <a:pt x="0" y="1494000"/>
                      </a:lnTo>
                      <a:lnTo>
                        <a:pt x="0" y="1461258"/>
                      </a:lnTo>
                      <a:lnTo>
                        <a:pt x="776172" y="1461258"/>
                      </a:lnTo>
                      <a:close/>
                    </a:path>
                  </a:pathLst>
                </a:custGeom>
                <a:gradFill>
                  <a:gsLst>
                    <a:gs pos="67000">
                      <a:schemeClr val="bg1">
                        <a:lumMod val="65000"/>
                        <a:alpha val="29000"/>
                      </a:schemeClr>
                    </a:gs>
                    <a:gs pos="0">
                      <a:schemeClr val="tx1"/>
                    </a:gs>
                    <a:gs pos="100000">
                      <a:schemeClr val="bg1">
                        <a:lumMod val="95000"/>
                        <a:alpha val="0"/>
                      </a:schemeClr>
                    </a:gs>
                  </a:gsLst>
                  <a:lin ang="0" scaled="0"/>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5" name="椭圆 34"/>
                <p:cNvSpPr/>
                <p:nvPr/>
              </p:nvSpPr>
              <p:spPr>
                <a:xfrm>
                  <a:off x="2689225" y="1488621"/>
                  <a:ext cx="1791608" cy="1791608"/>
                </a:xfrm>
                <a:prstGeom prst="ellipse">
                  <a:avLst/>
                </a:prstGeom>
                <a:gradFill>
                  <a:gsLst>
                    <a:gs pos="0">
                      <a:schemeClr val="bg1">
                        <a:lumMod val="65000"/>
                      </a:schemeClr>
                    </a:gs>
                    <a:gs pos="100000">
                      <a:schemeClr val="bg1">
                        <a:lumMod val="95000"/>
                      </a:schemeClr>
                    </a:gs>
                  </a:gsLst>
                  <a:lin ang="2700000" scaled="1"/>
                </a:gradFill>
                <a:ln w="25400">
                  <a:gradFill flip="none" rotWithShape="1">
                    <a:gsLst>
                      <a:gs pos="0">
                        <a:schemeClr val="bg1"/>
                      </a:gs>
                      <a:gs pos="100000">
                        <a:schemeClr val="bg1">
                          <a:lumMod val="65000"/>
                        </a:schemeClr>
                      </a:gs>
                    </a:gsLst>
                    <a:lin ang="2700000" scaled="1"/>
                    <a:tileRect/>
                  </a:gradFill>
                </a:ln>
                <a:effectLst>
                  <a:outerShdw blurRad="622300" dist="2159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grpSp>
          <p:nvGrpSpPr>
            <p:cNvPr id="28" name="Group 11"/>
            <p:cNvGrpSpPr>
              <a:grpSpLocks noChangeAspect="1"/>
            </p:cNvGrpSpPr>
            <p:nvPr/>
          </p:nvGrpSpPr>
          <p:grpSpPr bwMode="auto">
            <a:xfrm>
              <a:off x="5357694" y="5111288"/>
              <a:ext cx="599139" cy="520781"/>
              <a:chOff x="4838" y="1902"/>
              <a:chExt cx="497" cy="432"/>
            </a:xfrm>
            <a:solidFill>
              <a:schemeClr val="tx1">
                <a:lumMod val="50000"/>
                <a:lumOff val="50000"/>
              </a:schemeClr>
            </a:solidFill>
          </p:grpSpPr>
          <p:sp>
            <p:nvSpPr>
              <p:cNvPr id="29" name="Freeform 12"/>
              <p:cNvSpPr>
                <a:spLocks noEditPoints="1"/>
              </p:cNvSpPr>
              <p:nvPr/>
            </p:nvSpPr>
            <p:spPr bwMode="auto">
              <a:xfrm>
                <a:off x="5001" y="1999"/>
                <a:ext cx="334" cy="335"/>
              </a:xfrm>
              <a:custGeom>
                <a:avLst/>
                <a:gdLst>
                  <a:gd name="T0" fmla="*/ 9 w 80"/>
                  <a:gd name="T1" fmla="*/ 19 h 80"/>
                  <a:gd name="T2" fmla="*/ 10 w 80"/>
                  <a:gd name="T3" fmla="*/ 26 h 80"/>
                  <a:gd name="T4" fmla="*/ 5 w 80"/>
                  <a:gd name="T5" fmla="*/ 27 h 80"/>
                  <a:gd name="T6" fmla="*/ 0 w 80"/>
                  <a:gd name="T7" fmla="*/ 31 h 80"/>
                  <a:gd name="T8" fmla="*/ 3 w 80"/>
                  <a:gd name="T9" fmla="*/ 37 h 80"/>
                  <a:gd name="T10" fmla="*/ 7 w 80"/>
                  <a:gd name="T11" fmla="*/ 42 h 80"/>
                  <a:gd name="T12" fmla="*/ 3 w 80"/>
                  <a:gd name="T13" fmla="*/ 46 h 80"/>
                  <a:gd name="T14" fmla="*/ 1 w 80"/>
                  <a:gd name="T15" fmla="*/ 52 h 80"/>
                  <a:gd name="T16" fmla="*/ 7 w 80"/>
                  <a:gd name="T17" fmla="*/ 56 h 80"/>
                  <a:gd name="T18" fmla="*/ 11 w 80"/>
                  <a:gd name="T19" fmla="*/ 57 h 80"/>
                  <a:gd name="T20" fmla="*/ 11 w 80"/>
                  <a:gd name="T21" fmla="*/ 63 h 80"/>
                  <a:gd name="T22" fmla="*/ 13 w 80"/>
                  <a:gd name="T23" fmla="*/ 70 h 80"/>
                  <a:gd name="T24" fmla="*/ 19 w 80"/>
                  <a:gd name="T25" fmla="*/ 70 h 80"/>
                  <a:gd name="T26" fmla="*/ 25 w 80"/>
                  <a:gd name="T27" fmla="*/ 70 h 80"/>
                  <a:gd name="T28" fmla="*/ 27 w 80"/>
                  <a:gd name="T29" fmla="*/ 74 h 80"/>
                  <a:gd name="T30" fmla="*/ 31 w 80"/>
                  <a:gd name="T31" fmla="*/ 79 h 80"/>
                  <a:gd name="T32" fmla="*/ 37 w 80"/>
                  <a:gd name="T33" fmla="*/ 76 h 80"/>
                  <a:gd name="T34" fmla="*/ 42 w 80"/>
                  <a:gd name="T35" fmla="*/ 73 h 80"/>
                  <a:gd name="T36" fmla="*/ 46 w 80"/>
                  <a:gd name="T37" fmla="*/ 76 h 80"/>
                  <a:gd name="T38" fmla="*/ 52 w 80"/>
                  <a:gd name="T39" fmla="*/ 78 h 80"/>
                  <a:gd name="T40" fmla="*/ 56 w 80"/>
                  <a:gd name="T41" fmla="*/ 73 h 80"/>
                  <a:gd name="T42" fmla="*/ 58 w 80"/>
                  <a:gd name="T43" fmla="*/ 67 h 80"/>
                  <a:gd name="T44" fmla="*/ 63 w 80"/>
                  <a:gd name="T45" fmla="*/ 68 h 80"/>
                  <a:gd name="T46" fmla="*/ 69 w 80"/>
                  <a:gd name="T47" fmla="*/ 67 h 80"/>
                  <a:gd name="T48" fmla="*/ 70 w 80"/>
                  <a:gd name="T49" fmla="*/ 60 h 80"/>
                  <a:gd name="T50" fmla="*/ 69 w 80"/>
                  <a:gd name="T51" fmla="*/ 54 h 80"/>
                  <a:gd name="T52" fmla="*/ 74 w 80"/>
                  <a:gd name="T53" fmla="*/ 53 h 80"/>
                  <a:gd name="T54" fmla="*/ 79 w 80"/>
                  <a:gd name="T55" fmla="*/ 48 h 80"/>
                  <a:gd name="T56" fmla="*/ 76 w 80"/>
                  <a:gd name="T57" fmla="*/ 42 h 80"/>
                  <a:gd name="T58" fmla="*/ 72 w 80"/>
                  <a:gd name="T59" fmla="*/ 37 h 80"/>
                  <a:gd name="T60" fmla="*/ 76 w 80"/>
                  <a:gd name="T61" fmla="*/ 34 h 80"/>
                  <a:gd name="T62" fmla="*/ 78 w 80"/>
                  <a:gd name="T63" fmla="*/ 27 h 80"/>
                  <a:gd name="T64" fmla="*/ 73 w 80"/>
                  <a:gd name="T65" fmla="*/ 24 h 80"/>
                  <a:gd name="T66" fmla="*/ 67 w 80"/>
                  <a:gd name="T67" fmla="*/ 21 h 80"/>
                  <a:gd name="T68" fmla="*/ 68 w 80"/>
                  <a:gd name="T69" fmla="*/ 16 h 80"/>
                  <a:gd name="T70" fmla="*/ 67 w 80"/>
                  <a:gd name="T71" fmla="*/ 10 h 80"/>
                  <a:gd name="T72" fmla="*/ 60 w 80"/>
                  <a:gd name="T73" fmla="*/ 9 h 80"/>
                  <a:gd name="T74" fmla="*/ 54 w 80"/>
                  <a:gd name="T75" fmla="*/ 10 h 80"/>
                  <a:gd name="T76" fmla="*/ 52 w 80"/>
                  <a:gd name="T77" fmla="*/ 5 h 80"/>
                  <a:gd name="T78" fmla="*/ 48 w 80"/>
                  <a:gd name="T79" fmla="*/ 0 h 80"/>
                  <a:gd name="T80" fmla="*/ 42 w 80"/>
                  <a:gd name="T81" fmla="*/ 3 h 80"/>
                  <a:gd name="T82" fmla="*/ 37 w 80"/>
                  <a:gd name="T83" fmla="*/ 7 h 80"/>
                  <a:gd name="T84" fmla="*/ 33 w 80"/>
                  <a:gd name="T85" fmla="*/ 3 h 80"/>
                  <a:gd name="T86" fmla="*/ 27 w 80"/>
                  <a:gd name="T87" fmla="*/ 1 h 80"/>
                  <a:gd name="T88" fmla="*/ 23 w 80"/>
                  <a:gd name="T89" fmla="*/ 7 h 80"/>
                  <a:gd name="T90" fmla="*/ 21 w 80"/>
                  <a:gd name="T91" fmla="*/ 13 h 80"/>
                  <a:gd name="T92" fmla="*/ 16 w 80"/>
                  <a:gd name="T93" fmla="*/ 11 h 80"/>
                  <a:gd name="T94" fmla="*/ 10 w 80"/>
                  <a:gd name="T95" fmla="*/ 13 h 80"/>
                  <a:gd name="T96" fmla="*/ 9 w 80"/>
                  <a:gd name="T97" fmla="*/ 19 h 80"/>
                  <a:gd name="T98" fmla="*/ 32 w 80"/>
                  <a:gd name="T99" fmla="*/ 18 h 80"/>
                  <a:gd name="T100" fmla="*/ 62 w 80"/>
                  <a:gd name="T101" fmla="*/ 33 h 80"/>
                  <a:gd name="T102" fmla="*/ 47 w 80"/>
                  <a:gd name="T103" fmla="*/ 62 h 80"/>
                  <a:gd name="T104" fmla="*/ 18 w 80"/>
                  <a:gd name="T105" fmla="*/ 47 h 80"/>
                  <a:gd name="T106" fmla="*/ 32 w 80"/>
                  <a:gd name="T107" fmla="*/ 1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0" h="80">
                    <a:moveTo>
                      <a:pt x="9" y="19"/>
                    </a:moveTo>
                    <a:cubicBezTo>
                      <a:pt x="11" y="21"/>
                      <a:pt x="10" y="25"/>
                      <a:pt x="10" y="26"/>
                    </a:cubicBezTo>
                    <a:cubicBezTo>
                      <a:pt x="9" y="27"/>
                      <a:pt x="7" y="27"/>
                      <a:pt x="5" y="27"/>
                    </a:cubicBezTo>
                    <a:cubicBezTo>
                      <a:pt x="3" y="26"/>
                      <a:pt x="1" y="28"/>
                      <a:pt x="0" y="31"/>
                    </a:cubicBezTo>
                    <a:cubicBezTo>
                      <a:pt x="0" y="34"/>
                      <a:pt x="1" y="37"/>
                      <a:pt x="3" y="37"/>
                    </a:cubicBezTo>
                    <a:cubicBezTo>
                      <a:pt x="5" y="38"/>
                      <a:pt x="7" y="41"/>
                      <a:pt x="7" y="42"/>
                    </a:cubicBezTo>
                    <a:cubicBezTo>
                      <a:pt x="7" y="44"/>
                      <a:pt x="5" y="45"/>
                      <a:pt x="3" y="46"/>
                    </a:cubicBezTo>
                    <a:cubicBezTo>
                      <a:pt x="1" y="47"/>
                      <a:pt x="0" y="49"/>
                      <a:pt x="1" y="52"/>
                    </a:cubicBezTo>
                    <a:cubicBezTo>
                      <a:pt x="2" y="55"/>
                      <a:pt x="4" y="57"/>
                      <a:pt x="7" y="56"/>
                    </a:cubicBezTo>
                    <a:cubicBezTo>
                      <a:pt x="9" y="55"/>
                      <a:pt x="11" y="56"/>
                      <a:pt x="11" y="57"/>
                    </a:cubicBezTo>
                    <a:cubicBezTo>
                      <a:pt x="12" y="58"/>
                      <a:pt x="13" y="62"/>
                      <a:pt x="11" y="63"/>
                    </a:cubicBezTo>
                    <a:cubicBezTo>
                      <a:pt x="10" y="65"/>
                      <a:pt x="10" y="68"/>
                      <a:pt x="13" y="70"/>
                    </a:cubicBezTo>
                    <a:cubicBezTo>
                      <a:pt x="15" y="72"/>
                      <a:pt x="18" y="72"/>
                      <a:pt x="19" y="70"/>
                    </a:cubicBezTo>
                    <a:cubicBezTo>
                      <a:pt x="20" y="69"/>
                      <a:pt x="24" y="69"/>
                      <a:pt x="25" y="70"/>
                    </a:cubicBezTo>
                    <a:cubicBezTo>
                      <a:pt x="27" y="70"/>
                      <a:pt x="27" y="72"/>
                      <a:pt x="27" y="74"/>
                    </a:cubicBezTo>
                    <a:cubicBezTo>
                      <a:pt x="26" y="76"/>
                      <a:pt x="28" y="78"/>
                      <a:pt x="31" y="79"/>
                    </a:cubicBezTo>
                    <a:cubicBezTo>
                      <a:pt x="34" y="80"/>
                      <a:pt x="37" y="79"/>
                      <a:pt x="37" y="76"/>
                    </a:cubicBezTo>
                    <a:cubicBezTo>
                      <a:pt x="37" y="74"/>
                      <a:pt x="41" y="73"/>
                      <a:pt x="42" y="73"/>
                    </a:cubicBezTo>
                    <a:cubicBezTo>
                      <a:pt x="43" y="72"/>
                      <a:pt x="45" y="74"/>
                      <a:pt x="46" y="76"/>
                    </a:cubicBezTo>
                    <a:cubicBezTo>
                      <a:pt x="46" y="78"/>
                      <a:pt x="49" y="79"/>
                      <a:pt x="52" y="78"/>
                    </a:cubicBezTo>
                    <a:cubicBezTo>
                      <a:pt x="55" y="77"/>
                      <a:pt x="56" y="75"/>
                      <a:pt x="56" y="73"/>
                    </a:cubicBezTo>
                    <a:cubicBezTo>
                      <a:pt x="55" y="71"/>
                      <a:pt x="57" y="68"/>
                      <a:pt x="58" y="67"/>
                    </a:cubicBezTo>
                    <a:cubicBezTo>
                      <a:pt x="59" y="66"/>
                      <a:pt x="61" y="67"/>
                      <a:pt x="63" y="68"/>
                    </a:cubicBezTo>
                    <a:cubicBezTo>
                      <a:pt x="65" y="70"/>
                      <a:pt x="67" y="69"/>
                      <a:pt x="69" y="67"/>
                    </a:cubicBezTo>
                    <a:cubicBezTo>
                      <a:pt x="71" y="65"/>
                      <a:pt x="72" y="62"/>
                      <a:pt x="70" y="60"/>
                    </a:cubicBezTo>
                    <a:cubicBezTo>
                      <a:pt x="69" y="59"/>
                      <a:pt x="69" y="55"/>
                      <a:pt x="69" y="54"/>
                    </a:cubicBezTo>
                    <a:cubicBezTo>
                      <a:pt x="70" y="53"/>
                      <a:pt x="72" y="52"/>
                      <a:pt x="74" y="53"/>
                    </a:cubicBezTo>
                    <a:cubicBezTo>
                      <a:pt x="76" y="53"/>
                      <a:pt x="78" y="51"/>
                      <a:pt x="79" y="48"/>
                    </a:cubicBezTo>
                    <a:cubicBezTo>
                      <a:pt x="80" y="45"/>
                      <a:pt x="78" y="43"/>
                      <a:pt x="76" y="42"/>
                    </a:cubicBezTo>
                    <a:cubicBezTo>
                      <a:pt x="74" y="42"/>
                      <a:pt x="72" y="38"/>
                      <a:pt x="72" y="37"/>
                    </a:cubicBezTo>
                    <a:cubicBezTo>
                      <a:pt x="72" y="36"/>
                      <a:pt x="74" y="34"/>
                      <a:pt x="76" y="34"/>
                    </a:cubicBezTo>
                    <a:cubicBezTo>
                      <a:pt x="78" y="33"/>
                      <a:pt x="79" y="30"/>
                      <a:pt x="78" y="27"/>
                    </a:cubicBezTo>
                    <a:cubicBezTo>
                      <a:pt x="77" y="25"/>
                      <a:pt x="75" y="23"/>
                      <a:pt x="73" y="24"/>
                    </a:cubicBezTo>
                    <a:cubicBezTo>
                      <a:pt x="71" y="24"/>
                      <a:pt x="67" y="22"/>
                      <a:pt x="67" y="21"/>
                    </a:cubicBezTo>
                    <a:cubicBezTo>
                      <a:pt x="66" y="20"/>
                      <a:pt x="66" y="18"/>
                      <a:pt x="68" y="16"/>
                    </a:cubicBezTo>
                    <a:cubicBezTo>
                      <a:pt x="69" y="15"/>
                      <a:pt x="69" y="12"/>
                      <a:pt x="67" y="10"/>
                    </a:cubicBezTo>
                    <a:cubicBezTo>
                      <a:pt x="64" y="8"/>
                      <a:pt x="61" y="8"/>
                      <a:pt x="60" y="9"/>
                    </a:cubicBezTo>
                    <a:cubicBezTo>
                      <a:pt x="59" y="11"/>
                      <a:pt x="55" y="10"/>
                      <a:pt x="54" y="10"/>
                    </a:cubicBezTo>
                    <a:cubicBezTo>
                      <a:pt x="52" y="9"/>
                      <a:pt x="52" y="7"/>
                      <a:pt x="52" y="5"/>
                    </a:cubicBezTo>
                    <a:cubicBezTo>
                      <a:pt x="53" y="3"/>
                      <a:pt x="51" y="1"/>
                      <a:pt x="48" y="0"/>
                    </a:cubicBezTo>
                    <a:cubicBezTo>
                      <a:pt x="45" y="0"/>
                      <a:pt x="42" y="1"/>
                      <a:pt x="42" y="3"/>
                    </a:cubicBezTo>
                    <a:cubicBezTo>
                      <a:pt x="42" y="5"/>
                      <a:pt x="38" y="7"/>
                      <a:pt x="37" y="7"/>
                    </a:cubicBezTo>
                    <a:cubicBezTo>
                      <a:pt x="36" y="7"/>
                      <a:pt x="34" y="5"/>
                      <a:pt x="33" y="3"/>
                    </a:cubicBezTo>
                    <a:cubicBezTo>
                      <a:pt x="33" y="1"/>
                      <a:pt x="30" y="1"/>
                      <a:pt x="27" y="1"/>
                    </a:cubicBezTo>
                    <a:cubicBezTo>
                      <a:pt x="24" y="2"/>
                      <a:pt x="23" y="5"/>
                      <a:pt x="23" y="7"/>
                    </a:cubicBezTo>
                    <a:cubicBezTo>
                      <a:pt x="24" y="9"/>
                      <a:pt x="22" y="12"/>
                      <a:pt x="21" y="13"/>
                    </a:cubicBezTo>
                    <a:cubicBezTo>
                      <a:pt x="20" y="13"/>
                      <a:pt x="18" y="13"/>
                      <a:pt x="16" y="11"/>
                    </a:cubicBezTo>
                    <a:cubicBezTo>
                      <a:pt x="15" y="10"/>
                      <a:pt x="12" y="11"/>
                      <a:pt x="10" y="13"/>
                    </a:cubicBezTo>
                    <a:cubicBezTo>
                      <a:pt x="8" y="15"/>
                      <a:pt x="7" y="18"/>
                      <a:pt x="9" y="19"/>
                    </a:cubicBezTo>
                    <a:close/>
                    <a:moveTo>
                      <a:pt x="32" y="18"/>
                    </a:moveTo>
                    <a:cubicBezTo>
                      <a:pt x="45" y="14"/>
                      <a:pt x="58" y="21"/>
                      <a:pt x="62" y="33"/>
                    </a:cubicBezTo>
                    <a:cubicBezTo>
                      <a:pt x="65" y="45"/>
                      <a:pt x="59" y="58"/>
                      <a:pt x="47" y="62"/>
                    </a:cubicBezTo>
                    <a:cubicBezTo>
                      <a:pt x="34" y="66"/>
                      <a:pt x="21" y="59"/>
                      <a:pt x="18" y="47"/>
                    </a:cubicBezTo>
                    <a:cubicBezTo>
                      <a:pt x="14" y="35"/>
                      <a:pt x="20" y="22"/>
                      <a:pt x="32"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prstClr val="black"/>
                  </a:solidFill>
                </a:endParaRPr>
              </a:p>
            </p:txBody>
          </p:sp>
          <p:sp>
            <p:nvSpPr>
              <p:cNvPr id="30" name="Freeform 13"/>
              <p:cNvSpPr>
                <a:spLocks noEditPoints="1"/>
              </p:cNvSpPr>
              <p:nvPr/>
            </p:nvSpPr>
            <p:spPr bwMode="auto">
              <a:xfrm>
                <a:off x="4838" y="1902"/>
                <a:ext cx="217" cy="214"/>
              </a:xfrm>
              <a:custGeom>
                <a:avLst/>
                <a:gdLst>
                  <a:gd name="T0" fmla="*/ 6 w 52"/>
                  <a:gd name="T1" fmla="*/ 12 h 51"/>
                  <a:gd name="T2" fmla="*/ 7 w 52"/>
                  <a:gd name="T3" fmla="*/ 16 h 51"/>
                  <a:gd name="T4" fmla="*/ 4 w 52"/>
                  <a:gd name="T5" fmla="*/ 17 h 51"/>
                  <a:gd name="T6" fmla="*/ 1 w 52"/>
                  <a:gd name="T7" fmla="*/ 20 h 51"/>
                  <a:gd name="T8" fmla="*/ 3 w 52"/>
                  <a:gd name="T9" fmla="*/ 24 h 51"/>
                  <a:gd name="T10" fmla="*/ 5 w 52"/>
                  <a:gd name="T11" fmla="*/ 27 h 51"/>
                  <a:gd name="T12" fmla="*/ 3 w 52"/>
                  <a:gd name="T13" fmla="*/ 29 h 51"/>
                  <a:gd name="T14" fmla="*/ 1 w 52"/>
                  <a:gd name="T15" fmla="*/ 33 h 51"/>
                  <a:gd name="T16" fmla="*/ 5 w 52"/>
                  <a:gd name="T17" fmla="*/ 36 h 51"/>
                  <a:gd name="T18" fmla="*/ 8 w 52"/>
                  <a:gd name="T19" fmla="*/ 36 h 51"/>
                  <a:gd name="T20" fmla="*/ 8 w 52"/>
                  <a:gd name="T21" fmla="*/ 41 h 51"/>
                  <a:gd name="T22" fmla="*/ 9 w 52"/>
                  <a:gd name="T23" fmla="*/ 45 h 51"/>
                  <a:gd name="T24" fmla="*/ 13 w 52"/>
                  <a:gd name="T25" fmla="*/ 45 h 51"/>
                  <a:gd name="T26" fmla="*/ 17 w 52"/>
                  <a:gd name="T27" fmla="*/ 45 h 51"/>
                  <a:gd name="T28" fmla="*/ 18 w 52"/>
                  <a:gd name="T29" fmla="*/ 48 h 51"/>
                  <a:gd name="T30" fmla="*/ 21 w 52"/>
                  <a:gd name="T31" fmla="*/ 51 h 51"/>
                  <a:gd name="T32" fmla="*/ 25 w 52"/>
                  <a:gd name="T33" fmla="*/ 49 h 51"/>
                  <a:gd name="T34" fmla="*/ 28 w 52"/>
                  <a:gd name="T35" fmla="*/ 47 h 51"/>
                  <a:gd name="T36" fmla="*/ 30 w 52"/>
                  <a:gd name="T37" fmla="*/ 49 h 51"/>
                  <a:gd name="T38" fmla="*/ 34 w 52"/>
                  <a:gd name="T39" fmla="*/ 50 h 51"/>
                  <a:gd name="T40" fmla="*/ 37 w 52"/>
                  <a:gd name="T41" fmla="*/ 47 h 51"/>
                  <a:gd name="T42" fmla="*/ 38 w 52"/>
                  <a:gd name="T43" fmla="*/ 43 h 51"/>
                  <a:gd name="T44" fmla="*/ 41 w 52"/>
                  <a:gd name="T45" fmla="*/ 44 h 51"/>
                  <a:gd name="T46" fmla="*/ 45 w 52"/>
                  <a:gd name="T47" fmla="*/ 43 h 51"/>
                  <a:gd name="T48" fmla="*/ 46 w 52"/>
                  <a:gd name="T49" fmla="*/ 39 h 51"/>
                  <a:gd name="T50" fmla="*/ 45 w 52"/>
                  <a:gd name="T51" fmla="*/ 35 h 51"/>
                  <a:gd name="T52" fmla="*/ 48 w 52"/>
                  <a:gd name="T53" fmla="*/ 34 h 51"/>
                  <a:gd name="T54" fmla="*/ 51 w 52"/>
                  <a:gd name="T55" fmla="*/ 31 h 51"/>
                  <a:gd name="T56" fmla="*/ 50 w 52"/>
                  <a:gd name="T57" fmla="*/ 27 h 51"/>
                  <a:gd name="T58" fmla="*/ 47 w 52"/>
                  <a:gd name="T59" fmla="*/ 24 h 51"/>
                  <a:gd name="T60" fmla="*/ 49 w 52"/>
                  <a:gd name="T61" fmla="*/ 22 h 51"/>
                  <a:gd name="T62" fmla="*/ 51 w 52"/>
                  <a:gd name="T63" fmla="*/ 18 h 51"/>
                  <a:gd name="T64" fmla="*/ 47 w 52"/>
                  <a:gd name="T65" fmla="*/ 15 h 51"/>
                  <a:gd name="T66" fmla="*/ 44 w 52"/>
                  <a:gd name="T67" fmla="*/ 13 h 51"/>
                  <a:gd name="T68" fmla="*/ 44 w 52"/>
                  <a:gd name="T69" fmla="*/ 10 h 51"/>
                  <a:gd name="T70" fmla="*/ 43 w 52"/>
                  <a:gd name="T71" fmla="*/ 6 h 51"/>
                  <a:gd name="T72" fmla="*/ 39 w 52"/>
                  <a:gd name="T73" fmla="*/ 6 h 51"/>
                  <a:gd name="T74" fmla="*/ 35 w 52"/>
                  <a:gd name="T75" fmla="*/ 6 h 51"/>
                  <a:gd name="T76" fmla="*/ 34 w 52"/>
                  <a:gd name="T77" fmla="*/ 3 h 51"/>
                  <a:gd name="T78" fmla="*/ 32 w 52"/>
                  <a:gd name="T79" fmla="*/ 0 h 51"/>
                  <a:gd name="T80" fmla="*/ 28 w 52"/>
                  <a:gd name="T81" fmla="*/ 2 h 51"/>
                  <a:gd name="T82" fmla="*/ 24 w 52"/>
                  <a:gd name="T83" fmla="*/ 4 h 51"/>
                  <a:gd name="T84" fmla="*/ 22 w 52"/>
                  <a:gd name="T85" fmla="*/ 2 h 51"/>
                  <a:gd name="T86" fmla="*/ 18 w 52"/>
                  <a:gd name="T87" fmla="*/ 1 h 51"/>
                  <a:gd name="T88" fmla="*/ 16 w 52"/>
                  <a:gd name="T89" fmla="*/ 4 h 51"/>
                  <a:gd name="T90" fmla="*/ 14 w 52"/>
                  <a:gd name="T91" fmla="*/ 8 h 51"/>
                  <a:gd name="T92" fmla="*/ 11 w 52"/>
                  <a:gd name="T93" fmla="*/ 7 h 51"/>
                  <a:gd name="T94" fmla="*/ 7 w 52"/>
                  <a:gd name="T95" fmla="*/ 8 h 51"/>
                  <a:gd name="T96" fmla="*/ 6 w 52"/>
                  <a:gd name="T97" fmla="*/ 12 h 51"/>
                  <a:gd name="T98" fmla="*/ 22 w 52"/>
                  <a:gd name="T99" fmla="*/ 11 h 51"/>
                  <a:gd name="T100" fmla="*/ 40 w 52"/>
                  <a:gd name="T101" fmla="*/ 21 h 51"/>
                  <a:gd name="T102" fmla="*/ 31 w 52"/>
                  <a:gd name="T103" fmla="*/ 40 h 51"/>
                  <a:gd name="T104" fmla="*/ 12 w 52"/>
                  <a:gd name="T105" fmla="*/ 30 h 51"/>
                  <a:gd name="T106" fmla="*/ 22 w 52"/>
                  <a:gd name="T107" fmla="*/ 1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 h="51">
                    <a:moveTo>
                      <a:pt x="6" y="12"/>
                    </a:moveTo>
                    <a:cubicBezTo>
                      <a:pt x="7" y="13"/>
                      <a:pt x="7" y="16"/>
                      <a:pt x="7" y="16"/>
                    </a:cubicBezTo>
                    <a:cubicBezTo>
                      <a:pt x="7" y="17"/>
                      <a:pt x="5" y="18"/>
                      <a:pt x="4" y="17"/>
                    </a:cubicBezTo>
                    <a:cubicBezTo>
                      <a:pt x="3" y="17"/>
                      <a:pt x="1" y="18"/>
                      <a:pt x="1" y="20"/>
                    </a:cubicBezTo>
                    <a:cubicBezTo>
                      <a:pt x="0" y="22"/>
                      <a:pt x="1" y="24"/>
                      <a:pt x="3" y="24"/>
                    </a:cubicBezTo>
                    <a:cubicBezTo>
                      <a:pt x="4" y="24"/>
                      <a:pt x="5" y="26"/>
                      <a:pt x="5" y="27"/>
                    </a:cubicBezTo>
                    <a:cubicBezTo>
                      <a:pt x="5" y="28"/>
                      <a:pt x="4" y="29"/>
                      <a:pt x="3" y="29"/>
                    </a:cubicBezTo>
                    <a:cubicBezTo>
                      <a:pt x="1" y="30"/>
                      <a:pt x="1" y="32"/>
                      <a:pt x="1" y="33"/>
                    </a:cubicBezTo>
                    <a:cubicBezTo>
                      <a:pt x="2" y="35"/>
                      <a:pt x="4" y="36"/>
                      <a:pt x="5" y="36"/>
                    </a:cubicBezTo>
                    <a:cubicBezTo>
                      <a:pt x="6" y="36"/>
                      <a:pt x="8" y="36"/>
                      <a:pt x="8" y="36"/>
                    </a:cubicBezTo>
                    <a:cubicBezTo>
                      <a:pt x="8" y="37"/>
                      <a:pt x="9" y="40"/>
                      <a:pt x="8" y="41"/>
                    </a:cubicBezTo>
                    <a:cubicBezTo>
                      <a:pt x="7" y="42"/>
                      <a:pt x="7" y="43"/>
                      <a:pt x="9" y="45"/>
                    </a:cubicBezTo>
                    <a:cubicBezTo>
                      <a:pt x="10" y="46"/>
                      <a:pt x="12" y="46"/>
                      <a:pt x="13" y="45"/>
                    </a:cubicBezTo>
                    <a:cubicBezTo>
                      <a:pt x="14" y="44"/>
                      <a:pt x="16" y="44"/>
                      <a:pt x="17" y="45"/>
                    </a:cubicBezTo>
                    <a:cubicBezTo>
                      <a:pt x="18" y="45"/>
                      <a:pt x="18" y="46"/>
                      <a:pt x="18" y="48"/>
                    </a:cubicBezTo>
                    <a:cubicBezTo>
                      <a:pt x="18" y="49"/>
                      <a:pt x="19" y="50"/>
                      <a:pt x="21" y="51"/>
                    </a:cubicBezTo>
                    <a:cubicBezTo>
                      <a:pt x="22" y="51"/>
                      <a:pt x="24" y="50"/>
                      <a:pt x="25" y="49"/>
                    </a:cubicBezTo>
                    <a:cubicBezTo>
                      <a:pt x="25" y="48"/>
                      <a:pt x="27" y="47"/>
                      <a:pt x="28" y="47"/>
                    </a:cubicBezTo>
                    <a:cubicBezTo>
                      <a:pt x="29" y="47"/>
                      <a:pt x="30" y="48"/>
                      <a:pt x="30" y="49"/>
                    </a:cubicBezTo>
                    <a:cubicBezTo>
                      <a:pt x="30" y="50"/>
                      <a:pt x="32" y="51"/>
                      <a:pt x="34" y="50"/>
                    </a:cubicBezTo>
                    <a:cubicBezTo>
                      <a:pt x="36" y="50"/>
                      <a:pt x="37" y="48"/>
                      <a:pt x="37" y="47"/>
                    </a:cubicBezTo>
                    <a:cubicBezTo>
                      <a:pt x="36" y="45"/>
                      <a:pt x="38" y="43"/>
                      <a:pt x="38" y="43"/>
                    </a:cubicBezTo>
                    <a:cubicBezTo>
                      <a:pt x="39" y="42"/>
                      <a:pt x="40" y="43"/>
                      <a:pt x="41" y="44"/>
                    </a:cubicBezTo>
                    <a:cubicBezTo>
                      <a:pt x="42" y="45"/>
                      <a:pt x="44" y="44"/>
                      <a:pt x="45" y="43"/>
                    </a:cubicBezTo>
                    <a:cubicBezTo>
                      <a:pt x="47" y="42"/>
                      <a:pt x="47" y="40"/>
                      <a:pt x="46" y="39"/>
                    </a:cubicBezTo>
                    <a:cubicBezTo>
                      <a:pt x="45" y="38"/>
                      <a:pt x="45" y="35"/>
                      <a:pt x="45" y="35"/>
                    </a:cubicBezTo>
                    <a:cubicBezTo>
                      <a:pt x="46" y="34"/>
                      <a:pt x="47" y="34"/>
                      <a:pt x="48" y="34"/>
                    </a:cubicBezTo>
                    <a:cubicBezTo>
                      <a:pt x="50" y="34"/>
                      <a:pt x="51" y="33"/>
                      <a:pt x="51" y="31"/>
                    </a:cubicBezTo>
                    <a:cubicBezTo>
                      <a:pt x="52" y="29"/>
                      <a:pt x="51" y="27"/>
                      <a:pt x="50" y="27"/>
                    </a:cubicBezTo>
                    <a:cubicBezTo>
                      <a:pt x="48" y="27"/>
                      <a:pt x="47" y="25"/>
                      <a:pt x="47" y="24"/>
                    </a:cubicBezTo>
                    <a:cubicBezTo>
                      <a:pt x="47" y="23"/>
                      <a:pt x="48" y="22"/>
                      <a:pt x="49" y="22"/>
                    </a:cubicBezTo>
                    <a:cubicBezTo>
                      <a:pt x="51" y="21"/>
                      <a:pt x="51" y="19"/>
                      <a:pt x="51" y="18"/>
                    </a:cubicBezTo>
                    <a:cubicBezTo>
                      <a:pt x="50" y="16"/>
                      <a:pt x="49" y="15"/>
                      <a:pt x="47" y="15"/>
                    </a:cubicBezTo>
                    <a:cubicBezTo>
                      <a:pt x="46" y="16"/>
                      <a:pt x="44" y="14"/>
                      <a:pt x="44" y="13"/>
                    </a:cubicBezTo>
                    <a:cubicBezTo>
                      <a:pt x="43" y="13"/>
                      <a:pt x="43" y="11"/>
                      <a:pt x="44" y="10"/>
                    </a:cubicBezTo>
                    <a:cubicBezTo>
                      <a:pt x="45" y="9"/>
                      <a:pt x="45" y="8"/>
                      <a:pt x="43" y="6"/>
                    </a:cubicBezTo>
                    <a:cubicBezTo>
                      <a:pt x="42" y="5"/>
                      <a:pt x="40" y="5"/>
                      <a:pt x="39" y="6"/>
                    </a:cubicBezTo>
                    <a:cubicBezTo>
                      <a:pt x="38" y="7"/>
                      <a:pt x="36" y="7"/>
                      <a:pt x="35" y="6"/>
                    </a:cubicBezTo>
                    <a:cubicBezTo>
                      <a:pt x="34" y="6"/>
                      <a:pt x="34" y="5"/>
                      <a:pt x="34" y="3"/>
                    </a:cubicBezTo>
                    <a:cubicBezTo>
                      <a:pt x="35" y="2"/>
                      <a:pt x="33" y="1"/>
                      <a:pt x="32" y="0"/>
                    </a:cubicBezTo>
                    <a:cubicBezTo>
                      <a:pt x="30" y="0"/>
                      <a:pt x="28" y="1"/>
                      <a:pt x="28" y="2"/>
                    </a:cubicBezTo>
                    <a:cubicBezTo>
                      <a:pt x="27" y="3"/>
                      <a:pt x="25" y="4"/>
                      <a:pt x="24" y="4"/>
                    </a:cubicBezTo>
                    <a:cubicBezTo>
                      <a:pt x="24" y="4"/>
                      <a:pt x="23" y="3"/>
                      <a:pt x="22" y="2"/>
                    </a:cubicBezTo>
                    <a:cubicBezTo>
                      <a:pt x="22" y="1"/>
                      <a:pt x="20" y="0"/>
                      <a:pt x="18" y="1"/>
                    </a:cubicBezTo>
                    <a:cubicBezTo>
                      <a:pt x="16" y="1"/>
                      <a:pt x="15" y="3"/>
                      <a:pt x="16" y="4"/>
                    </a:cubicBezTo>
                    <a:cubicBezTo>
                      <a:pt x="16" y="6"/>
                      <a:pt x="15" y="8"/>
                      <a:pt x="14" y="8"/>
                    </a:cubicBezTo>
                    <a:cubicBezTo>
                      <a:pt x="13" y="9"/>
                      <a:pt x="12" y="8"/>
                      <a:pt x="11" y="7"/>
                    </a:cubicBezTo>
                    <a:cubicBezTo>
                      <a:pt x="10" y="6"/>
                      <a:pt x="8" y="7"/>
                      <a:pt x="7" y="8"/>
                    </a:cubicBezTo>
                    <a:cubicBezTo>
                      <a:pt x="6" y="10"/>
                      <a:pt x="5" y="11"/>
                      <a:pt x="6" y="12"/>
                    </a:cubicBezTo>
                    <a:close/>
                    <a:moveTo>
                      <a:pt x="22" y="11"/>
                    </a:moveTo>
                    <a:cubicBezTo>
                      <a:pt x="29" y="9"/>
                      <a:pt x="38" y="13"/>
                      <a:pt x="40" y="21"/>
                    </a:cubicBezTo>
                    <a:cubicBezTo>
                      <a:pt x="43" y="29"/>
                      <a:pt x="38" y="37"/>
                      <a:pt x="31" y="40"/>
                    </a:cubicBezTo>
                    <a:cubicBezTo>
                      <a:pt x="23" y="42"/>
                      <a:pt x="14" y="38"/>
                      <a:pt x="12" y="30"/>
                    </a:cubicBezTo>
                    <a:cubicBezTo>
                      <a:pt x="9" y="22"/>
                      <a:pt x="14" y="14"/>
                      <a:pt x="22"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prstClr val="black"/>
                  </a:solidFill>
                </a:endParaRPr>
              </a:p>
            </p:txBody>
          </p:sp>
          <p:sp>
            <p:nvSpPr>
              <p:cNvPr id="31" name="Freeform 14"/>
              <p:cNvSpPr>
                <a:spLocks noEditPoints="1"/>
              </p:cNvSpPr>
              <p:nvPr/>
            </p:nvSpPr>
            <p:spPr bwMode="auto">
              <a:xfrm>
                <a:off x="4842" y="2116"/>
                <a:ext cx="163" cy="168"/>
              </a:xfrm>
              <a:custGeom>
                <a:avLst/>
                <a:gdLst>
                  <a:gd name="T0" fmla="*/ 4 w 39"/>
                  <a:gd name="T1" fmla="*/ 10 h 40"/>
                  <a:gd name="T2" fmla="*/ 5 w 39"/>
                  <a:gd name="T3" fmla="*/ 13 h 40"/>
                  <a:gd name="T4" fmla="*/ 2 w 39"/>
                  <a:gd name="T5" fmla="*/ 13 h 40"/>
                  <a:gd name="T6" fmla="*/ 0 w 39"/>
                  <a:gd name="T7" fmla="*/ 16 h 40"/>
                  <a:gd name="T8" fmla="*/ 1 w 39"/>
                  <a:gd name="T9" fmla="*/ 19 h 40"/>
                  <a:gd name="T10" fmla="*/ 3 w 39"/>
                  <a:gd name="T11" fmla="*/ 21 h 40"/>
                  <a:gd name="T12" fmla="*/ 2 w 39"/>
                  <a:gd name="T13" fmla="*/ 23 h 40"/>
                  <a:gd name="T14" fmla="*/ 1 w 39"/>
                  <a:gd name="T15" fmla="*/ 26 h 40"/>
                  <a:gd name="T16" fmla="*/ 3 w 39"/>
                  <a:gd name="T17" fmla="*/ 28 h 40"/>
                  <a:gd name="T18" fmla="*/ 5 w 39"/>
                  <a:gd name="T19" fmla="*/ 28 h 40"/>
                  <a:gd name="T20" fmla="*/ 5 w 39"/>
                  <a:gd name="T21" fmla="*/ 31 h 40"/>
                  <a:gd name="T22" fmla="*/ 6 w 39"/>
                  <a:gd name="T23" fmla="*/ 35 h 40"/>
                  <a:gd name="T24" fmla="*/ 9 w 39"/>
                  <a:gd name="T25" fmla="*/ 35 h 40"/>
                  <a:gd name="T26" fmla="*/ 13 w 39"/>
                  <a:gd name="T27" fmla="*/ 34 h 40"/>
                  <a:gd name="T28" fmla="*/ 13 w 39"/>
                  <a:gd name="T29" fmla="*/ 37 h 40"/>
                  <a:gd name="T30" fmla="*/ 15 w 39"/>
                  <a:gd name="T31" fmla="*/ 39 h 40"/>
                  <a:gd name="T32" fmla="*/ 18 w 39"/>
                  <a:gd name="T33" fmla="*/ 38 h 40"/>
                  <a:gd name="T34" fmla="*/ 21 w 39"/>
                  <a:gd name="T35" fmla="*/ 36 h 40"/>
                  <a:gd name="T36" fmla="*/ 22 w 39"/>
                  <a:gd name="T37" fmla="*/ 38 h 40"/>
                  <a:gd name="T38" fmla="*/ 26 w 39"/>
                  <a:gd name="T39" fmla="*/ 39 h 40"/>
                  <a:gd name="T40" fmla="*/ 27 w 39"/>
                  <a:gd name="T41" fmla="*/ 36 h 40"/>
                  <a:gd name="T42" fmla="*/ 29 w 39"/>
                  <a:gd name="T43" fmla="*/ 33 h 40"/>
                  <a:gd name="T44" fmla="*/ 31 w 39"/>
                  <a:gd name="T45" fmla="*/ 34 h 40"/>
                  <a:gd name="T46" fmla="*/ 34 w 39"/>
                  <a:gd name="T47" fmla="*/ 33 h 40"/>
                  <a:gd name="T48" fmla="*/ 35 w 39"/>
                  <a:gd name="T49" fmla="*/ 30 h 40"/>
                  <a:gd name="T50" fmla="*/ 34 w 39"/>
                  <a:gd name="T51" fmla="*/ 27 h 40"/>
                  <a:gd name="T52" fmla="*/ 36 w 39"/>
                  <a:gd name="T53" fmla="*/ 26 h 40"/>
                  <a:gd name="T54" fmla="*/ 39 w 39"/>
                  <a:gd name="T55" fmla="*/ 24 h 40"/>
                  <a:gd name="T56" fmla="*/ 38 w 39"/>
                  <a:gd name="T57" fmla="*/ 21 h 40"/>
                  <a:gd name="T58" fmla="*/ 36 w 39"/>
                  <a:gd name="T59" fmla="*/ 18 h 40"/>
                  <a:gd name="T60" fmla="*/ 37 w 39"/>
                  <a:gd name="T61" fmla="*/ 17 h 40"/>
                  <a:gd name="T62" fmla="*/ 38 w 39"/>
                  <a:gd name="T63" fmla="*/ 14 h 40"/>
                  <a:gd name="T64" fmla="*/ 36 w 39"/>
                  <a:gd name="T65" fmla="*/ 12 h 40"/>
                  <a:gd name="T66" fmla="*/ 33 w 39"/>
                  <a:gd name="T67" fmla="*/ 10 h 40"/>
                  <a:gd name="T68" fmla="*/ 33 w 39"/>
                  <a:gd name="T69" fmla="*/ 8 h 40"/>
                  <a:gd name="T70" fmla="*/ 33 w 39"/>
                  <a:gd name="T71" fmla="*/ 5 h 40"/>
                  <a:gd name="T72" fmla="*/ 30 w 39"/>
                  <a:gd name="T73" fmla="*/ 5 h 40"/>
                  <a:gd name="T74" fmla="*/ 26 w 39"/>
                  <a:gd name="T75" fmla="*/ 5 h 40"/>
                  <a:gd name="T76" fmla="*/ 26 w 39"/>
                  <a:gd name="T77" fmla="*/ 3 h 40"/>
                  <a:gd name="T78" fmla="*/ 24 w 39"/>
                  <a:gd name="T79" fmla="*/ 0 h 40"/>
                  <a:gd name="T80" fmla="*/ 21 w 39"/>
                  <a:gd name="T81" fmla="*/ 2 h 40"/>
                  <a:gd name="T82" fmla="*/ 18 w 39"/>
                  <a:gd name="T83" fmla="*/ 4 h 40"/>
                  <a:gd name="T84" fmla="*/ 16 w 39"/>
                  <a:gd name="T85" fmla="*/ 2 h 40"/>
                  <a:gd name="T86" fmla="*/ 13 w 39"/>
                  <a:gd name="T87" fmla="*/ 1 h 40"/>
                  <a:gd name="T88" fmla="*/ 11 w 39"/>
                  <a:gd name="T89" fmla="*/ 3 h 40"/>
                  <a:gd name="T90" fmla="*/ 10 w 39"/>
                  <a:gd name="T91" fmla="*/ 6 h 40"/>
                  <a:gd name="T92" fmla="*/ 8 w 39"/>
                  <a:gd name="T93" fmla="*/ 6 h 40"/>
                  <a:gd name="T94" fmla="*/ 5 w 39"/>
                  <a:gd name="T95" fmla="*/ 6 h 40"/>
                  <a:gd name="T96" fmla="*/ 4 w 39"/>
                  <a:gd name="T97" fmla="*/ 10 h 40"/>
                  <a:gd name="T98" fmla="*/ 16 w 39"/>
                  <a:gd name="T99" fmla="*/ 9 h 40"/>
                  <a:gd name="T100" fmla="*/ 30 w 39"/>
                  <a:gd name="T101" fmla="*/ 16 h 40"/>
                  <a:gd name="T102" fmla="*/ 23 w 39"/>
                  <a:gd name="T103" fmla="*/ 31 h 40"/>
                  <a:gd name="T104" fmla="*/ 9 w 39"/>
                  <a:gd name="T105" fmla="*/ 23 h 40"/>
                  <a:gd name="T106" fmla="*/ 16 w 39"/>
                  <a:gd name="T107" fmla="*/ 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40">
                    <a:moveTo>
                      <a:pt x="4" y="10"/>
                    </a:moveTo>
                    <a:cubicBezTo>
                      <a:pt x="5" y="10"/>
                      <a:pt x="5" y="12"/>
                      <a:pt x="5" y="13"/>
                    </a:cubicBezTo>
                    <a:cubicBezTo>
                      <a:pt x="4" y="13"/>
                      <a:pt x="3" y="14"/>
                      <a:pt x="2" y="13"/>
                    </a:cubicBezTo>
                    <a:cubicBezTo>
                      <a:pt x="1" y="13"/>
                      <a:pt x="0" y="14"/>
                      <a:pt x="0" y="16"/>
                    </a:cubicBezTo>
                    <a:cubicBezTo>
                      <a:pt x="0" y="17"/>
                      <a:pt x="0" y="18"/>
                      <a:pt x="1" y="19"/>
                    </a:cubicBezTo>
                    <a:cubicBezTo>
                      <a:pt x="2" y="19"/>
                      <a:pt x="3" y="20"/>
                      <a:pt x="3" y="21"/>
                    </a:cubicBezTo>
                    <a:cubicBezTo>
                      <a:pt x="3" y="22"/>
                      <a:pt x="3" y="22"/>
                      <a:pt x="2" y="23"/>
                    </a:cubicBezTo>
                    <a:cubicBezTo>
                      <a:pt x="1" y="23"/>
                      <a:pt x="0" y="24"/>
                      <a:pt x="1" y="26"/>
                    </a:cubicBezTo>
                    <a:cubicBezTo>
                      <a:pt x="1" y="27"/>
                      <a:pt x="2" y="28"/>
                      <a:pt x="3" y="28"/>
                    </a:cubicBezTo>
                    <a:cubicBezTo>
                      <a:pt x="4" y="27"/>
                      <a:pt x="5" y="28"/>
                      <a:pt x="5" y="28"/>
                    </a:cubicBezTo>
                    <a:cubicBezTo>
                      <a:pt x="6" y="29"/>
                      <a:pt x="6" y="31"/>
                      <a:pt x="5" y="31"/>
                    </a:cubicBezTo>
                    <a:cubicBezTo>
                      <a:pt x="5" y="32"/>
                      <a:pt x="5" y="34"/>
                      <a:pt x="6" y="35"/>
                    </a:cubicBezTo>
                    <a:cubicBezTo>
                      <a:pt x="7" y="35"/>
                      <a:pt x="9" y="36"/>
                      <a:pt x="9" y="35"/>
                    </a:cubicBezTo>
                    <a:cubicBezTo>
                      <a:pt x="10" y="34"/>
                      <a:pt x="12" y="34"/>
                      <a:pt x="13" y="34"/>
                    </a:cubicBezTo>
                    <a:cubicBezTo>
                      <a:pt x="13" y="35"/>
                      <a:pt x="13" y="36"/>
                      <a:pt x="13" y="37"/>
                    </a:cubicBezTo>
                    <a:cubicBezTo>
                      <a:pt x="13" y="38"/>
                      <a:pt x="14" y="39"/>
                      <a:pt x="15" y="39"/>
                    </a:cubicBezTo>
                    <a:cubicBezTo>
                      <a:pt x="17" y="40"/>
                      <a:pt x="18" y="39"/>
                      <a:pt x="18" y="38"/>
                    </a:cubicBezTo>
                    <a:cubicBezTo>
                      <a:pt x="18" y="37"/>
                      <a:pt x="20" y="36"/>
                      <a:pt x="21" y="36"/>
                    </a:cubicBezTo>
                    <a:cubicBezTo>
                      <a:pt x="21" y="36"/>
                      <a:pt x="22" y="37"/>
                      <a:pt x="22" y="38"/>
                    </a:cubicBezTo>
                    <a:cubicBezTo>
                      <a:pt x="23" y="39"/>
                      <a:pt x="24" y="39"/>
                      <a:pt x="26" y="39"/>
                    </a:cubicBezTo>
                    <a:cubicBezTo>
                      <a:pt x="27" y="38"/>
                      <a:pt x="28" y="37"/>
                      <a:pt x="27" y="36"/>
                    </a:cubicBezTo>
                    <a:cubicBezTo>
                      <a:pt x="27" y="35"/>
                      <a:pt x="28" y="33"/>
                      <a:pt x="29" y="33"/>
                    </a:cubicBezTo>
                    <a:cubicBezTo>
                      <a:pt x="29" y="33"/>
                      <a:pt x="30" y="33"/>
                      <a:pt x="31" y="34"/>
                    </a:cubicBezTo>
                    <a:cubicBezTo>
                      <a:pt x="32" y="34"/>
                      <a:pt x="33" y="34"/>
                      <a:pt x="34" y="33"/>
                    </a:cubicBezTo>
                    <a:cubicBezTo>
                      <a:pt x="35" y="32"/>
                      <a:pt x="35" y="31"/>
                      <a:pt x="35" y="30"/>
                    </a:cubicBezTo>
                    <a:cubicBezTo>
                      <a:pt x="34" y="29"/>
                      <a:pt x="34" y="27"/>
                      <a:pt x="34" y="27"/>
                    </a:cubicBezTo>
                    <a:cubicBezTo>
                      <a:pt x="34" y="26"/>
                      <a:pt x="35" y="26"/>
                      <a:pt x="36" y="26"/>
                    </a:cubicBezTo>
                    <a:cubicBezTo>
                      <a:pt x="38" y="26"/>
                      <a:pt x="39" y="25"/>
                      <a:pt x="39" y="24"/>
                    </a:cubicBezTo>
                    <a:cubicBezTo>
                      <a:pt x="39" y="23"/>
                      <a:pt x="39" y="21"/>
                      <a:pt x="38" y="21"/>
                    </a:cubicBezTo>
                    <a:cubicBezTo>
                      <a:pt x="37" y="21"/>
                      <a:pt x="36" y="19"/>
                      <a:pt x="36" y="18"/>
                    </a:cubicBezTo>
                    <a:cubicBezTo>
                      <a:pt x="36" y="18"/>
                      <a:pt x="36" y="17"/>
                      <a:pt x="37" y="17"/>
                    </a:cubicBezTo>
                    <a:cubicBezTo>
                      <a:pt x="38" y="16"/>
                      <a:pt x="39" y="15"/>
                      <a:pt x="38" y="14"/>
                    </a:cubicBezTo>
                    <a:cubicBezTo>
                      <a:pt x="38" y="12"/>
                      <a:pt x="37" y="11"/>
                      <a:pt x="36" y="12"/>
                    </a:cubicBezTo>
                    <a:cubicBezTo>
                      <a:pt x="35" y="12"/>
                      <a:pt x="33" y="11"/>
                      <a:pt x="33" y="10"/>
                    </a:cubicBezTo>
                    <a:cubicBezTo>
                      <a:pt x="32" y="10"/>
                      <a:pt x="33" y="9"/>
                      <a:pt x="33" y="8"/>
                    </a:cubicBezTo>
                    <a:cubicBezTo>
                      <a:pt x="34" y="7"/>
                      <a:pt x="34" y="6"/>
                      <a:pt x="33" y="5"/>
                    </a:cubicBezTo>
                    <a:cubicBezTo>
                      <a:pt x="32" y="4"/>
                      <a:pt x="30" y="4"/>
                      <a:pt x="30" y="5"/>
                    </a:cubicBezTo>
                    <a:cubicBezTo>
                      <a:pt x="29" y="5"/>
                      <a:pt x="27" y="5"/>
                      <a:pt x="26" y="5"/>
                    </a:cubicBezTo>
                    <a:cubicBezTo>
                      <a:pt x="26" y="5"/>
                      <a:pt x="26" y="4"/>
                      <a:pt x="26" y="3"/>
                    </a:cubicBezTo>
                    <a:cubicBezTo>
                      <a:pt x="26" y="2"/>
                      <a:pt x="25" y="1"/>
                      <a:pt x="24" y="0"/>
                    </a:cubicBezTo>
                    <a:cubicBezTo>
                      <a:pt x="22" y="0"/>
                      <a:pt x="21" y="1"/>
                      <a:pt x="21" y="2"/>
                    </a:cubicBezTo>
                    <a:cubicBezTo>
                      <a:pt x="20" y="3"/>
                      <a:pt x="19" y="3"/>
                      <a:pt x="18" y="4"/>
                    </a:cubicBezTo>
                    <a:cubicBezTo>
                      <a:pt x="18" y="4"/>
                      <a:pt x="17" y="3"/>
                      <a:pt x="16" y="2"/>
                    </a:cubicBezTo>
                    <a:cubicBezTo>
                      <a:pt x="16" y="1"/>
                      <a:pt x="15" y="0"/>
                      <a:pt x="13" y="1"/>
                    </a:cubicBezTo>
                    <a:cubicBezTo>
                      <a:pt x="12" y="1"/>
                      <a:pt x="11" y="2"/>
                      <a:pt x="11" y="3"/>
                    </a:cubicBezTo>
                    <a:cubicBezTo>
                      <a:pt x="12" y="4"/>
                      <a:pt x="11" y="6"/>
                      <a:pt x="10" y="6"/>
                    </a:cubicBezTo>
                    <a:cubicBezTo>
                      <a:pt x="10" y="7"/>
                      <a:pt x="9" y="6"/>
                      <a:pt x="8" y="6"/>
                    </a:cubicBezTo>
                    <a:cubicBezTo>
                      <a:pt x="7" y="5"/>
                      <a:pt x="6" y="5"/>
                      <a:pt x="5" y="6"/>
                    </a:cubicBezTo>
                    <a:cubicBezTo>
                      <a:pt x="4" y="7"/>
                      <a:pt x="4" y="9"/>
                      <a:pt x="4" y="10"/>
                    </a:cubicBezTo>
                    <a:close/>
                    <a:moveTo>
                      <a:pt x="16" y="9"/>
                    </a:moveTo>
                    <a:cubicBezTo>
                      <a:pt x="22" y="7"/>
                      <a:pt x="28" y="10"/>
                      <a:pt x="30" y="16"/>
                    </a:cubicBezTo>
                    <a:cubicBezTo>
                      <a:pt x="32" y="22"/>
                      <a:pt x="29" y="29"/>
                      <a:pt x="23" y="31"/>
                    </a:cubicBezTo>
                    <a:cubicBezTo>
                      <a:pt x="17" y="33"/>
                      <a:pt x="11" y="29"/>
                      <a:pt x="9" y="23"/>
                    </a:cubicBezTo>
                    <a:cubicBezTo>
                      <a:pt x="7" y="17"/>
                      <a:pt x="10" y="11"/>
                      <a:pt x="1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prstClr val="black"/>
                  </a:solidFill>
                </a:endParaRPr>
              </a:p>
            </p:txBody>
          </p:sp>
        </p:grpSp>
      </p:grpSp>
      <p:grpSp>
        <p:nvGrpSpPr>
          <p:cNvPr id="38" name="组合 37"/>
          <p:cNvGrpSpPr/>
          <p:nvPr/>
        </p:nvGrpSpPr>
        <p:grpSpPr bwMode="auto">
          <a:xfrm>
            <a:off x="2117774" y="3256905"/>
            <a:ext cx="1852613" cy="3189287"/>
            <a:chOff x="7317392" y="4250111"/>
            <a:chExt cx="1852203" cy="3190034"/>
          </a:xfrm>
        </p:grpSpPr>
        <p:grpSp>
          <p:nvGrpSpPr>
            <p:cNvPr id="39" name="组合 47"/>
            <p:cNvGrpSpPr/>
            <p:nvPr/>
          </p:nvGrpSpPr>
          <p:grpSpPr bwMode="auto">
            <a:xfrm>
              <a:off x="7317392" y="4250111"/>
              <a:ext cx="1852203" cy="3190034"/>
              <a:chOff x="2082059" y="3844831"/>
              <a:chExt cx="1852203" cy="3190034"/>
            </a:xfrm>
          </p:grpSpPr>
          <p:grpSp>
            <p:nvGrpSpPr>
              <p:cNvPr id="45" name="组合 53"/>
              <p:cNvGrpSpPr/>
              <p:nvPr/>
            </p:nvGrpSpPr>
            <p:grpSpPr bwMode="auto">
              <a:xfrm>
                <a:off x="2082059" y="3844831"/>
                <a:ext cx="1852203" cy="3190034"/>
                <a:chOff x="2689225" y="814470"/>
                <a:chExt cx="2591963" cy="4464121"/>
              </a:xfrm>
            </p:grpSpPr>
            <p:sp>
              <p:nvSpPr>
                <p:cNvPr id="49" name="任意多边形 48"/>
                <p:cNvSpPr/>
                <p:nvPr/>
              </p:nvSpPr>
              <p:spPr>
                <a:xfrm rot="2700000">
                  <a:off x="2013033" y="2010436"/>
                  <a:ext cx="4464121" cy="2072189"/>
                </a:xfrm>
                <a:custGeom>
                  <a:avLst/>
                  <a:gdLst>
                    <a:gd name="connsiteX0" fmla="*/ 776171 w 2969868"/>
                    <a:gd name="connsiteY0" fmla="*/ 0 h 1494000"/>
                    <a:gd name="connsiteX1" fmla="*/ 2233868 w 2969868"/>
                    <a:gd name="connsiteY1" fmla="*/ 0 h 1494000"/>
                    <a:gd name="connsiteX2" fmla="*/ 2233867 w 2969868"/>
                    <a:gd name="connsiteY2" fmla="*/ 1494000 h 1494000"/>
                    <a:gd name="connsiteX3" fmla="*/ 0 w 2969868"/>
                    <a:gd name="connsiteY3" fmla="*/ 1494000 h 1494000"/>
                    <a:gd name="connsiteX4" fmla="*/ 0 w 2969868"/>
                    <a:gd name="connsiteY4" fmla="*/ 1461258 h 1494000"/>
                    <a:gd name="connsiteX5" fmla="*/ 776172 w 2969868"/>
                    <a:gd name="connsiteY5" fmla="*/ 1461258 h 149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868" h="1494000">
                      <a:moveTo>
                        <a:pt x="776171" y="0"/>
                      </a:moveTo>
                      <a:lnTo>
                        <a:pt x="2233868" y="0"/>
                      </a:lnTo>
                      <a:cubicBezTo>
                        <a:pt x="3232538" y="23721"/>
                        <a:pt x="3197712" y="1487845"/>
                        <a:pt x="2233867" y="1494000"/>
                      </a:cubicBezTo>
                      <a:lnTo>
                        <a:pt x="0" y="1494000"/>
                      </a:lnTo>
                      <a:lnTo>
                        <a:pt x="0" y="1461258"/>
                      </a:lnTo>
                      <a:lnTo>
                        <a:pt x="776172" y="1461258"/>
                      </a:lnTo>
                      <a:close/>
                    </a:path>
                  </a:pathLst>
                </a:custGeom>
                <a:gradFill>
                  <a:gsLst>
                    <a:gs pos="67000">
                      <a:schemeClr val="bg1">
                        <a:lumMod val="65000"/>
                        <a:alpha val="29000"/>
                      </a:schemeClr>
                    </a:gs>
                    <a:gs pos="0">
                      <a:schemeClr val="tx1"/>
                    </a:gs>
                    <a:gs pos="100000">
                      <a:schemeClr val="bg1">
                        <a:lumMod val="95000"/>
                        <a:alpha val="0"/>
                      </a:schemeClr>
                    </a:gs>
                  </a:gsLst>
                  <a:lin ang="0" scaled="0"/>
                </a:gra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50" name="椭圆 49"/>
                <p:cNvSpPr/>
                <p:nvPr/>
              </p:nvSpPr>
              <p:spPr>
                <a:xfrm>
                  <a:off x="2689225" y="1488621"/>
                  <a:ext cx="1791608" cy="1791608"/>
                </a:xfrm>
                <a:prstGeom prst="ellipse">
                  <a:avLst/>
                </a:prstGeom>
                <a:gradFill>
                  <a:gsLst>
                    <a:gs pos="0">
                      <a:schemeClr val="bg1">
                        <a:lumMod val="65000"/>
                      </a:schemeClr>
                    </a:gs>
                    <a:gs pos="100000">
                      <a:schemeClr val="bg1">
                        <a:lumMod val="95000"/>
                      </a:schemeClr>
                    </a:gs>
                  </a:gsLst>
                  <a:lin ang="2700000" scaled="1"/>
                </a:gradFill>
                <a:ln w="25400">
                  <a:gradFill flip="none" rotWithShape="1">
                    <a:gsLst>
                      <a:gs pos="0">
                        <a:schemeClr val="bg1"/>
                      </a:gs>
                      <a:gs pos="100000">
                        <a:schemeClr val="bg1">
                          <a:lumMod val="65000"/>
                        </a:schemeClr>
                      </a:gs>
                    </a:gsLst>
                    <a:lin ang="2700000" scaled="1"/>
                    <a:tileRect/>
                  </a:gradFill>
                </a:ln>
                <a:effectLst>
                  <a:outerShdw blurRad="622300" dist="2159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nvGrpSpPr>
              <p:cNvPr id="46" name="组合 54"/>
              <p:cNvGrpSpPr/>
              <p:nvPr/>
            </p:nvGrpSpPr>
            <p:grpSpPr bwMode="auto">
              <a:xfrm>
                <a:off x="2220839" y="4115429"/>
                <a:ext cx="1431499" cy="2455353"/>
                <a:chOff x="2689225" y="825137"/>
                <a:chExt cx="2602631" cy="4464121"/>
              </a:xfrm>
            </p:grpSpPr>
            <p:sp>
              <p:nvSpPr>
                <p:cNvPr id="47" name="任意多边形 46"/>
                <p:cNvSpPr/>
                <p:nvPr/>
              </p:nvSpPr>
              <p:spPr>
                <a:xfrm rot="2700000">
                  <a:off x="2023698" y="2021101"/>
                  <a:ext cx="4464121" cy="2072194"/>
                </a:xfrm>
                <a:custGeom>
                  <a:avLst/>
                  <a:gdLst>
                    <a:gd name="connsiteX0" fmla="*/ 776171 w 2969868"/>
                    <a:gd name="connsiteY0" fmla="*/ 0 h 1494000"/>
                    <a:gd name="connsiteX1" fmla="*/ 2233868 w 2969868"/>
                    <a:gd name="connsiteY1" fmla="*/ 0 h 1494000"/>
                    <a:gd name="connsiteX2" fmla="*/ 2233867 w 2969868"/>
                    <a:gd name="connsiteY2" fmla="*/ 1494000 h 1494000"/>
                    <a:gd name="connsiteX3" fmla="*/ 0 w 2969868"/>
                    <a:gd name="connsiteY3" fmla="*/ 1494000 h 1494000"/>
                    <a:gd name="connsiteX4" fmla="*/ 0 w 2969868"/>
                    <a:gd name="connsiteY4" fmla="*/ 1461258 h 1494000"/>
                    <a:gd name="connsiteX5" fmla="*/ 776172 w 2969868"/>
                    <a:gd name="connsiteY5" fmla="*/ 1461258 h 149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868" h="1494000">
                      <a:moveTo>
                        <a:pt x="776171" y="0"/>
                      </a:moveTo>
                      <a:lnTo>
                        <a:pt x="2233868" y="0"/>
                      </a:lnTo>
                      <a:cubicBezTo>
                        <a:pt x="3232538" y="23721"/>
                        <a:pt x="3197712" y="1487845"/>
                        <a:pt x="2233867" y="1494000"/>
                      </a:cubicBezTo>
                      <a:lnTo>
                        <a:pt x="0" y="1494000"/>
                      </a:lnTo>
                      <a:lnTo>
                        <a:pt x="0" y="1461258"/>
                      </a:lnTo>
                      <a:lnTo>
                        <a:pt x="776172" y="1461258"/>
                      </a:lnTo>
                      <a:close/>
                    </a:path>
                  </a:pathLst>
                </a:custGeom>
                <a:gradFill>
                  <a:gsLst>
                    <a:gs pos="67000">
                      <a:schemeClr val="bg1">
                        <a:lumMod val="65000"/>
                        <a:alpha val="29000"/>
                      </a:schemeClr>
                    </a:gs>
                    <a:gs pos="0">
                      <a:schemeClr val="tx1"/>
                    </a:gs>
                    <a:gs pos="100000">
                      <a:schemeClr val="bg1">
                        <a:lumMod val="95000"/>
                        <a:alpha val="0"/>
                      </a:schemeClr>
                    </a:gs>
                  </a:gsLst>
                  <a:lin ang="0" scaled="0"/>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48" name="椭圆 47"/>
                <p:cNvSpPr/>
                <p:nvPr/>
              </p:nvSpPr>
              <p:spPr>
                <a:xfrm>
                  <a:off x="2689225" y="1488621"/>
                  <a:ext cx="1791608" cy="1791608"/>
                </a:xfrm>
                <a:prstGeom prst="ellipse">
                  <a:avLst/>
                </a:prstGeom>
                <a:gradFill>
                  <a:gsLst>
                    <a:gs pos="0">
                      <a:schemeClr val="bg1">
                        <a:lumMod val="65000"/>
                      </a:schemeClr>
                    </a:gs>
                    <a:gs pos="100000">
                      <a:schemeClr val="bg1">
                        <a:lumMod val="95000"/>
                      </a:schemeClr>
                    </a:gs>
                  </a:gsLst>
                  <a:lin ang="2700000" scaled="1"/>
                </a:gradFill>
                <a:ln w="25400">
                  <a:gradFill flip="none" rotWithShape="1">
                    <a:gsLst>
                      <a:gs pos="0">
                        <a:schemeClr val="bg1"/>
                      </a:gs>
                      <a:gs pos="100000">
                        <a:schemeClr val="bg1">
                          <a:lumMod val="65000"/>
                        </a:schemeClr>
                      </a:gs>
                    </a:gsLst>
                    <a:lin ang="2700000" scaled="1"/>
                    <a:tileRect/>
                  </a:gradFill>
                </a:ln>
                <a:effectLst>
                  <a:outerShdw blurRad="622300" dist="2159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grpSp>
          <p:nvGrpSpPr>
            <p:cNvPr id="40" name="Group 4"/>
            <p:cNvGrpSpPr>
              <a:grpSpLocks noChangeAspect="1"/>
            </p:cNvGrpSpPr>
            <p:nvPr/>
          </p:nvGrpSpPr>
          <p:grpSpPr bwMode="auto">
            <a:xfrm>
              <a:off x="7766329" y="5067738"/>
              <a:ext cx="382400" cy="561513"/>
              <a:chOff x="3540" y="531"/>
              <a:chExt cx="348" cy="511"/>
            </a:xfrm>
            <a:solidFill>
              <a:schemeClr val="tx1">
                <a:lumMod val="50000"/>
                <a:lumOff val="50000"/>
              </a:schemeClr>
            </a:solidFill>
          </p:grpSpPr>
          <p:sp>
            <p:nvSpPr>
              <p:cNvPr id="41" name="Freeform 5"/>
              <p:cNvSpPr/>
              <p:nvPr/>
            </p:nvSpPr>
            <p:spPr bwMode="auto">
              <a:xfrm>
                <a:off x="3540" y="801"/>
                <a:ext cx="348" cy="241"/>
              </a:xfrm>
              <a:custGeom>
                <a:avLst/>
                <a:gdLst>
                  <a:gd name="T0" fmla="*/ 78 w 97"/>
                  <a:gd name="T1" fmla="*/ 0 h 68"/>
                  <a:gd name="T2" fmla="*/ 70 w 97"/>
                  <a:gd name="T3" fmla="*/ 20 h 68"/>
                  <a:gd name="T4" fmla="*/ 49 w 97"/>
                  <a:gd name="T5" fmla="*/ 66 h 68"/>
                  <a:gd name="T6" fmla="*/ 29 w 97"/>
                  <a:gd name="T7" fmla="*/ 20 h 68"/>
                  <a:gd name="T8" fmla="*/ 20 w 97"/>
                  <a:gd name="T9" fmla="*/ 0 h 68"/>
                  <a:gd name="T10" fmla="*/ 0 w 97"/>
                  <a:gd name="T11" fmla="*/ 39 h 68"/>
                  <a:gd name="T12" fmla="*/ 0 w 97"/>
                  <a:gd name="T13" fmla="*/ 50 h 68"/>
                  <a:gd name="T14" fmla="*/ 49 w 97"/>
                  <a:gd name="T15" fmla="*/ 68 h 68"/>
                  <a:gd name="T16" fmla="*/ 97 w 97"/>
                  <a:gd name="T17" fmla="*/ 50 h 68"/>
                  <a:gd name="T18" fmla="*/ 97 w 97"/>
                  <a:gd name="T19" fmla="*/ 39 h 68"/>
                  <a:gd name="T20" fmla="*/ 78 w 97"/>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68">
                    <a:moveTo>
                      <a:pt x="78" y="0"/>
                    </a:moveTo>
                    <a:cubicBezTo>
                      <a:pt x="70" y="20"/>
                      <a:pt x="70" y="20"/>
                      <a:pt x="70" y="20"/>
                    </a:cubicBezTo>
                    <a:cubicBezTo>
                      <a:pt x="49" y="66"/>
                      <a:pt x="49" y="66"/>
                      <a:pt x="49" y="66"/>
                    </a:cubicBezTo>
                    <a:cubicBezTo>
                      <a:pt x="29" y="20"/>
                      <a:pt x="29" y="20"/>
                      <a:pt x="29" y="20"/>
                    </a:cubicBezTo>
                    <a:cubicBezTo>
                      <a:pt x="20" y="0"/>
                      <a:pt x="20" y="0"/>
                      <a:pt x="20" y="0"/>
                    </a:cubicBezTo>
                    <a:cubicBezTo>
                      <a:pt x="8" y="8"/>
                      <a:pt x="0" y="23"/>
                      <a:pt x="0" y="39"/>
                    </a:cubicBezTo>
                    <a:cubicBezTo>
                      <a:pt x="0" y="50"/>
                      <a:pt x="0" y="50"/>
                      <a:pt x="0" y="50"/>
                    </a:cubicBezTo>
                    <a:cubicBezTo>
                      <a:pt x="13" y="61"/>
                      <a:pt x="30" y="68"/>
                      <a:pt x="49" y="68"/>
                    </a:cubicBezTo>
                    <a:cubicBezTo>
                      <a:pt x="67" y="68"/>
                      <a:pt x="84" y="61"/>
                      <a:pt x="97" y="50"/>
                    </a:cubicBezTo>
                    <a:cubicBezTo>
                      <a:pt x="97" y="39"/>
                      <a:pt x="97" y="39"/>
                      <a:pt x="97" y="39"/>
                    </a:cubicBezTo>
                    <a:cubicBezTo>
                      <a:pt x="97" y="23"/>
                      <a:pt x="90" y="9"/>
                      <a:pt x="7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prstClr val="black"/>
                  </a:solidFill>
                </a:endParaRPr>
              </a:p>
            </p:txBody>
          </p:sp>
          <p:sp>
            <p:nvSpPr>
              <p:cNvPr id="42" name="Freeform 6"/>
              <p:cNvSpPr/>
              <p:nvPr/>
            </p:nvSpPr>
            <p:spPr bwMode="auto">
              <a:xfrm>
                <a:off x="3687" y="833"/>
                <a:ext cx="58" cy="156"/>
              </a:xfrm>
              <a:custGeom>
                <a:avLst/>
                <a:gdLst>
                  <a:gd name="T0" fmla="*/ 0 w 16"/>
                  <a:gd name="T1" fmla="*/ 0 h 44"/>
                  <a:gd name="T2" fmla="*/ 3 w 16"/>
                  <a:gd name="T3" fmla="*/ 7 h 44"/>
                  <a:gd name="T4" fmla="*/ 0 w 16"/>
                  <a:gd name="T5" fmla="*/ 36 h 44"/>
                  <a:gd name="T6" fmla="*/ 8 w 16"/>
                  <a:gd name="T7" fmla="*/ 44 h 44"/>
                  <a:gd name="T8" fmla="*/ 15 w 16"/>
                  <a:gd name="T9" fmla="*/ 36 h 44"/>
                  <a:gd name="T10" fmla="*/ 12 w 16"/>
                  <a:gd name="T11" fmla="*/ 7 h 44"/>
                  <a:gd name="T12" fmla="*/ 16 w 16"/>
                  <a:gd name="T13" fmla="*/ 0 h 44"/>
                  <a:gd name="T14" fmla="*/ 8 w 16"/>
                  <a:gd name="T15" fmla="*/ 1 h 44"/>
                  <a:gd name="T16" fmla="*/ 0 w 16"/>
                  <a:gd name="T1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44">
                    <a:moveTo>
                      <a:pt x="0" y="0"/>
                    </a:moveTo>
                    <a:cubicBezTo>
                      <a:pt x="0" y="3"/>
                      <a:pt x="1" y="5"/>
                      <a:pt x="3" y="7"/>
                    </a:cubicBezTo>
                    <a:cubicBezTo>
                      <a:pt x="0" y="36"/>
                      <a:pt x="0" y="36"/>
                      <a:pt x="0" y="36"/>
                    </a:cubicBezTo>
                    <a:cubicBezTo>
                      <a:pt x="8" y="44"/>
                      <a:pt x="8" y="44"/>
                      <a:pt x="8" y="44"/>
                    </a:cubicBezTo>
                    <a:cubicBezTo>
                      <a:pt x="15" y="36"/>
                      <a:pt x="15" y="36"/>
                      <a:pt x="15" y="36"/>
                    </a:cubicBezTo>
                    <a:cubicBezTo>
                      <a:pt x="12" y="7"/>
                      <a:pt x="12" y="7"/>
                      <a:pt x="12" y="7"/>
                    </a:cubicBezTo>
                    <a:cubicBezTo>
                      <a:pt x="14" y="5"/>
                      <a:pt x="15" y="3"/>
                      <a:pt x="16" y="0"/>
                    </a:cubicBezTo>
                    <a:cubicBezTo>
                      <a:pt x="13" y="1"/>
                      <a:pt x="10" y="1"/>
                      <a:pt x="8" y="1"/>
                    </a:cubicBezTo>
                    <a:cubicBezTo>
                      <a:pt x="5" y="1"/>
                      <a:pt x="2"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prstClr val="black"/>
                  </a:solidFill>
                </a:endParaRPr>
              </a:p>
            </p:txBody>
          </p:sp>
          <p:sp>
            <p:nvSpPr>
              <p:cNvPr id="43" name="Freeform 7"/>
              <p:cNvSpPr/>
              <p:nvPr/>
            </p:nvSpPr>
            <p:spPr bwMode="auto">
              <a:xfrm>
                <a:off x="3609" y="652"/>
                <a:ext cx="215" cy="181"/>
              </a:xfrm>
              <a:custGeom>
                <a:avLst/>
                <a:gdLst>
                  <a:gd name="T0" fmla="*/ 30 w 60"/>
                  <a:gd name="T1" fmla="*/ 5 h 51"/>
                  <a:gd name="T2" fmla="*/ 13 w 60"/>
                  <a:gd name="T3" fmla="*/ 0 h 51"/>
                  <a:gd name="T4" fmla="*/ 1 w 60"/>
                  <a:gd name="T5" fmla="*/ 0 h 51"/>
                  <a:gd name="T6" fmla="*/ 0 w 60"/>
                  <a:gd name="T7" fmla="*/ 0 h 51"/>
                  <a:gd name="T8" fmla="*/ 0 w 60"/>
                  <a:gd name="T9" fmla="*/ 6 h 51"/>
                  <a:gd name="T10" fmla="*/ 0 w 60"/>
                  <a:gd name="T11" fmla="*/ 24 h 51"/>
                  <a:gd name="T12" fmla="*/ 22 w 60"/>
                  <a:gd name="T13" fmla="*/ 50 h 51"/>
                  <a:gd name="T14" fmla="*/ 30 w 60"/>
                  <a:gd name="T15" fmla="*/ 51 h 51"/>
                  <a:gd name="T16" fmla="*/ 38 w 60"/>
                  <a:gd name="T17" fmla="*/ 50 h 51"/>
                  <a:gd name="T18" fmla="*/ 60 w 60"/>
                  <a:gd name="T19" fmla="*/ 24 h 51"/>
                  <a:gd name="T20" fmla="*/ 60 w 60"/>
                  <a:gd name="T21" fmla="*/ 6 h 51"/>
                  <a:gd name="T22" fmla="*/ 59 w 60"/>
                  <a:gd name="T23" fmla="*/ 0 h 51"/>
                  <a:gd name="T24" fmla="*/ 47 w 60"/>
                  <a:gd name="T25" fmla="*/ 0 h 51"/>
                  <a:gd name="T26" fmla="*/ 30 w 60"/>
                  <a:gd name="T27" fmla="*/ 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51">
                    <a:moveTo>
                      <a:pt x="30" y="5"/>
                    </a:moveTo>
                    <a:cubicBezTo>
                      <a:pt x="22" y="5"/>
                      <a:pt x="15" y="3"/>
                      <a:pt x="13" y="0"/>
                    </a:cubicBezTo>
                    <a:cubicBezTo>
                      <a:pt x="1" y="0"/>
                      <a:pt x="1" y="0"/>
                      <a:pt x="1" y="0"/>
                    </a:cubicBezTo>
                    <a:cubicBezTo>
                      <a:pt x="0" y="0"/>
                      <a:pt x="0" y="0"/>
                      <a:pt x="0" y="0"/>
                    </a:cubicBezTo>
                    <a:cubicBezTo>
                      <a:pt x="0" y="2"/>
                      <a:pt x="0" y="4"/>
                      <a:pt x="0" y="6"/>
                    </a:cubicBezTo>
                    <a:cubicBezTo>
                      <a:pt x="0" y="24"/>
                      <a:pt x="0" y="24"/>
                      <a:pt x="0" y="24"/>
                    </a:cubicBezTo>
                    <a:cubicBezTo>
                      <a:pt x="0" y="36"/>
                      <a:pt x="9" y="47"/>
                      <a:pt x="22" y="50"/>
                    </a:cubicBezTo>
                    <a:cubicBezTo>
                      <a:pt x="24" y="51"/>
                      <a:pt x="27" y="51"/>
                      <a:pt x="30" y="51"/>
                    </a:cubicBezTo>
                    <a:cubicBezTo>
                      <a:pt x="32" y="51"/>
                      <a:pt x="35" y="51"/>
                      <a:pt x="38" y="50"/>
                    </a:cubicBezTo>
                    <a:cubicBezTo>
                      <a:pt x="50" y="47"/>
                      <a:pt x="60" y="36"/>
                      <a:pt x="60" y="24"/>
                    </a:cubicBezTo>
                    <a:cubicBezTo>
                      <a:pt x="60" y="6"/>
                      <a:pt x="60" y="6"/>
                      <a:pt x="60" y="6"/>
                    </a:cubicBezTo>
                    <a:cubicBezTo>
                      <a:pt x="60" y="4"/>
                      <a:pt x="59" y="2"/>
                      <a:pt x="59" y="0"/>
                    </a:cubicBezTo>
                    <a:cubicBezTo>
                      <a:pt x="47" y="0"/>
                      <a:pt x="47" y="0"/>
                      <a:pt x="47" y="0"/>
                    </a:cubicBezTo>
                    <a:cubicBezTo>
                      <a:pt x="46" y="3"/>
                      <a:pt x="38" y="5"/>
                      <a:pt x="3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prstClr val="black"/>
                  </a:solidFill>
                </a:endParaRPr>
              </a:p>
            </p:txBody>
          </p:sp>
          <p:sp>
            <p:nvSpPr>
              <p:cNvPr id="44" name="Freeform 8"/>
              <p:cNvSpPr>
                <a:spLocks noEditPoints="1"/>
              </p:cNvSpPr>
              <p:nvPr/>
            </p:nvSpPr>
            <p:spPr bwMode="auto">
              <a:xfrm>
                <a:off x="3598" y="531"/>
                <a:ext cx="240" cy="128"/>
              </a:xfrm>
              <a:custGeom>
                <a:avLst/>
                <a:gdLst>
                  <a:gd name="T0" fmla="*/ 33 w 67"/>
                  <a:gd name="T1" fmla="*/ 0 h 36"/>
                  <a:gd name="T2" fmla="*/ 0 w 67"/>
                  <a:gd name="T3" fmla="*/ 31 h 36"/>
                  <a:gd name="T4" fmla="*/ 4 w 67"/>
                  <a:gd name="T5" fmla="*/ 31 h 36"/>
                  <a:gd name="T6" fmla="*/ 4 w 67"/>
                  <a:gd name="T7" fmla="*/ 31 h 36"/>
                  <a:gd name="T8" fmla="*/ 16 w 67"/>
                  <a:gd name="T9" fmla="*/ 31 h 36"/>
                  <a:gd name="T10" fmla="*/ 33 w 67"/>
                  <a:gd name="T11" fmla="*/ 36 h 36"/>
                  <a:gd name="T12" fmla="*/ 51 w 67"/>
                  <a:gd name="T13" fmla="*/ 31 h 36"/>
                  <a:gd name="T14" fmla="*/ 62 w 67"/>
                  <a:gd name="T15" fmla="*/ 31 h 36"/>
                  <a:gd name="T16" fmla="*/ 64 w 67"/>
                  <a:gd name="T17" fmla="*/ 31 h 36"/>
                  <a:gd name="T18" fmla="*/ 67 w 67"/>
                  <a:gd name="T19" fmla="*/ 31 h 36"/>
                  <a:gd name="T20" fmla="*/ 33 w 67"/>
                  <a:gd name="T21" fmla="*/ 0 h 36"/>
                  <a:gd name="T22" fmla="*/ 33 w 67"/>
                  <a:gd name="T23" fmla="*/ 26 h 36"/>
                  <a:gd name="T24" fmla="*/ 27 w 67"/>
                  <a:gd name="T25" fmla="*/ 20 h 36"/>
                  <a:gd name="T26" fmla="*/ 33 w 67"/>
                  <a:gd name="T27" fmla="*/ 14 h 36"/>
                  <a:gd name="T28" fmla="*/ 40 w 67"/>
                  <a:gd name="T29" fmla="*/ 20 h 36"/>
                  <a:gd name="T30" fmla="*/ 33 w 67"/>
                  <a:gd name="T31" fmla="*/ 2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7" h="36">
                    <a:moveTo>
                      <a:pt x="33" y="0"/>
                    </a:moveTo>
                    <a:cubicBezTo>
                      <a:pt x="15" y="0"/>
                      <a:pt x="1" y="14"/>
                      <a:pt x="0" y="31"/>
                    </a:cubicBezTo>
                    <a:cubicBezTo>
                      <a:pt x="4" y="31"/>
                      <a:pt x="4" y="31"/>
                      <a:pt x="4" y="31"/>
                    </a:cubicBezTo>
                    <a:cubicBezTo>
                      <a:pt x="4" y="31"/>
                      <a:pt x="4" y="31"/>
                      <a:pt x="4" y="31"/>
                    </a:cubicBezTo>
                    <a:cubicBezTo>
                      <a:pt x="16" y="31"/>
                      <a:pt x="16" y="31"/>
                      <a:pt x="16" y="31"/>
                    </a:cubicBezTo>
                    <a:cubicBezTo>
                      <a:pt x="18" y="34"/>
                      <a:pt x="25" y="36"/>
                      <a:pt x="33" y="36"/>
                    </a:cubicBezTo>
                    <a:cubicBezTo>
                      <a:pt x="42" y="36"/>
                      <a:pt x="49" y="34"/>
                      <a:pt x="51" y="31"/>
                    </a:cubicBezTo>
                    <a:cubicBezTo>
                      <a:pt x="62" y="31"/>
                      <a:pt x="62" y="31"/>
                      <a:pt x="62" y="31"/>
                    </a:cubicBezTo>
                    <a:cubicBezTo>
                      <a:pt x="64" y="31"/>
                      <a:pt x="64" y="31"/>
                      <a:pt x="64" y="31"/>
                    </a:cubicBezTo>
                    <a:cubicBezTo>
                      <a:pt x="67" y="31"/>
                      <a:pt x="67" y="31"/>
                      <a:pt x="67" y="31"/>
                    </a:cubicBezTo>
                    <a:cubicBezTo>
                      <a:pt x="66" y="14"/>
                      <a:pt x="51" y="0"/>
                      <a:pt x="33" y="0"/>
                    </a:cubicBezTo>
                    <a:close/>
                    <a:moveTo>
                      <a:pt x="33" y="26"/>
                    </a:moveTo>
                    <a:cubicBezTo>
                      <a:pt x="30" y="26"/>
                      <a:pt x="27" y="24"/>
                      <a:pt x="27" y="20"/>
                    </a:cubicBezTo>
                    <a:cubicBezTo>
                      <a:pt x="27" y="17"/>
                      <a:pt x="30" y="14"/>
                      <a:pt x="33" y="14"/>
                    </a:cubicBezTo>
                    <a:cubicBezTo>
                      <a:pt x="37" y="14"/>
                      <a:pt x="40" y="17"/>
                      <a:pt x="40" y="20"/>
                    </a:cubicBezTo>
                    <a:cubicBezTo>
                      <a:pt x="40" y="24"/>
                      <a:pt x="37" y="26"/>
                      <a:pt x="3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prstClr val="black"/>
                  </a:solidFill>
                </a:endParaRPr>
              </a:p>
            </p:txBody>
          </p:sp>
        </p:grpSp>
      </p:grpSp>
      <p:grpSp>
        <p:nvGrpSpPr>
          <p:cNvPr id="51" name="组合 50"/>
          <p:cNvGrpSpPr/>
          <p:nvPr/>
        </p:nvGrpSpPr>
        <p:grpSpPr bwMode="auto">
          <a:xfrm>
            <a:off x="2103487" y="948680"/>
            <a:ext cx="1852612" cy="3189287"/>
            <a:chOff x="2688996" y="4250111"/>
            <a:chExt cx="1852203" cy="3190034"/>
          </a:xfrm>
        </p:grpSpPr>
        <p:grpSp>
          <p:nvGrpSpPr>
            <p:cNvPr id="52" name="组合 60"/>
            <p:cNvGrpSpPr/>
            <p:nvPr/>
          </p:nvGrpSpPr>
          <p:grpSpPr bwMode="auto">
            <a:xfrm>
              <a:off x="2688996" y="4250111"/>
              <a:ext cx="1852203" cy="3190034"/>
              <a:chOff x="2082059" y="3844831"/>
              <a:chExt cx="1852203" cy="3190034"/>
            </a:xfrm>
          </p:grpSpPr>
          <p:grpSp>
            <p:nvGrpSpPr>
              <p:cNvPr id="54" name="组合 62"/>
              <p:cNvGrpSpPr/>
              <p:nvPr/>
            </p:nvGrpSpPr>
            <p:grpSpPr bwMode="auto">
              <a:xfrm>
                <a:off x="2082059" y="3844831"/>
                <a:ext cx="1852203" cy="3190034"/>
                <a:chOff x="2689225" y="814470"/>
                <a:chExt cx="2591963" cy="4464121"/>
              </a:xfrm>
            </p:grpSpPr>
            <p:sp>
              <p:nvSpPr>
                <p:cNvPr id="58" name="任意多边形 57"/>
                <p:cNvSpPr/>
                <p:nvPr/>
              </p:nvSpPr>
              <p:spPr>
                <a:xfrm rot="2700000">
                  <a:off x="2013033" y="2010436"/>
                  <a:ext cx="4464121" cy="2072189"/>
                </a:xfrm>
                <a:custGeom>
                  <a:avLst/>
                  <a:gdLst>
                    <a:gd name="connsiteX0" fmla="*/ 776171 w 2969868"/>
                    <a:gd name="connsiteY0" fmla="*/ 0 h 1494000"/>
                    <a:gd name="connsiteX1" fmla="*/ 2233868 w 2969868"/>
                    <a:gd name="connsiteY1" fmla="*/ 0 h 1494000"/>
                    <a:gd name="connsiteX2" fmla="*/ 2233867 w 2969868"/>
                    <a:gd name="connsiteY2" fmla="*/ 1494000 h 1494000"/>
                    <a:gd name="connsiteX3" fmla="*/ 0 w 2969868"/>
                    <a:gd name="connsiteY3" fmla="*/ 1494000 h 1494000"/>
                    <a:gd name="connsiteX4" fmla="*/ 0 w 2969868"/>
                    <a:gd name="connsiteY4" fmla="*/ 1461258 h 1494000"/>
                    <a:gd name="connsiteX5" fmla="*/ 776172 w 2969868"/>
                    <a:gd name="connsiteY5" fmla="*/ 1461258 h 149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868" h="1494000">
                      <a:moveTo>
                        <a:pt x="776171" y="0"/>
                      </a:moveTo>
                      <a:lnTo>
                        <a:pt x="2233868" y="0"/>
                      </a:lnTo>
                      <a:cubicBezTo>
                        <a:pt x="3232538" y="23721"/>
                        <a:pt x="3197712" y="1487845"/>
                        <a:pt x="2233867" y="1494000"/>
                      </a:cubicBezTo>
                      <a:lnTo>
                        <a:pt x="0" y="1494000"/>
                      </a:lnTo>
                      <a:lnTo>
                        <a:pt x="0" y="1461258"/>
                      </a:lnTo>
                      <a:lnTo>
                        <a:pt x="776172" y="1461258"/>
                      </a:lnTo>
                      <a:close/>
                    </a:path>
                  </a:pathLst>
                </a:custGeom>
                <a:gradFill>
                  <a:gsLst>
                    <a:gs pos="67000">
                      <a:schemeClr val="bg1">
                        <a:lumMod val="65000"/>
                        <a:alpha val="29000"/>
                      </a:schemeClr>
                    </a:gs>
                    <a:gs pos="0">
                      <a:schemeClr val="tx1"/>
                    </a:gs>
                    <a:gs pos="100000">
                      <a:schemeClr val="bg1">
                        <a:lumMod val="95000"/>
                        <a:alpha val="0"/>
                      </a:schemeClr>
                    </a:gs>
                  </a:gsLst>
                  <a:lin ang="0" scaled="0"/>
                </a:gra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59" name="椭圆 58"/>
                <p:cNvSpPr/>
                <p:nvPr/>
              </p:nvSpPr>
              <p:spPr>
                <a:xfrm>
                  <a:off x="2689225" y="1488621"/>
                  <a:ext cx="1791608" cy="1791608"/>
                </a:xfrm>
                <a:prstGeom prst="ellipse">
                  <a:avLst/>
                </a:prstGeom>
                <a:gradFill>
                  <a:gsLst>
                    <a:gs pos="0">
                      <a:schemeClr val="bg1">
                        <a:lumMod val="65000"/>
                      </a:schemeClr>
                    </a:gs>
                    <a:gs pos="100000">
                      <a:schemeClr val="bg1">
                        <a:lumMod val="95000"/>
                      </a:schemeClr>
                    </a:gs>
                  </a:gsLst>
                  <a:lin ang="2700000" scaled="1"/>
                </a:gradFill>
                <a:ln w="25400">
                  <a:gradFill flip="none" rotWithShape="1">
                    <a:gsLst>
                      <a:gs pos="0">
                        <a:schemeClr val="bg1"/>
                      </a:gs>
                      <a:gs pos="100000">
                        <a:schemeClr val="bg1">
                          <a:lumMod val="65000"/>
                        </a:schemeClr>
                      </a:gs>
                    </a:gsLst>
                    <a:lin ang="2700000" scaled="1"/>
                    <a:tileRect/>
                  </a:gradFill>
                </a:ln>
                <a:effectLst>
                  <a:outerShdw blurRad="622300" dist="2159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nvGrpSpPr>
              <p:cNvPr id="55" name="组合 63"/>
              <p:cNvGrpSpPr/>
              <p:nvPr/>
            </p:nvGrpSpPr>
            <p:grpSpPr bwMode="auto">
              <a:xfrm>
                <a:off x="2220839" y="4115429"/>
                <a:ext cx="1431499" cy="2455353"/>
                <a:chOff x="2689225" y="825137"/>
                <a:chExt cx="2602631" cy="4464121"/>
              </a:xfrm>
            </p:grpSpPr>
            <p:sp>
              <p:nvSpPr>
                <p:cNvPr id="56" name="任意多边形 55"/>
                <p:cNvSpPr/>
                <p:nvPr/>
              </p:nvSpPr>
              <p:spPr>
                <a:xfrm rot="2700000">
                  <a:off x="2023698" y="2021101"/>
                  <a:ext cx="4464121" cy="2072194"/>
                </a:xfrm>
                <a:custGeom>
                  <a:avLst/>
                  <a:gdLst>
                    <a:gd name="connsiteX0" fmla="*/ 776171 w 2969868"/>
                    <a:gd name="connsiteY0" fmla="*/ 0 h 1494000"/>
                    <a:gd name="connsiteX1" fmla="*/ 2233868 w 2969868"/>
                    <a:gd name="connsiteY1" fmla="*/ 0 h 1494000"/>
                    <a:gd name="connsiteX2" fmla="*/ 2233867 w 2969868"/>
                    <a:gd name="connsiteY2" fmla="*/ 1494000 h 1494000"/>
                    <a:gd name="connsiteX3" fmla="*/ 0 w 2969868"/>
                    <a:gd name="connsiteY3" fmla="*/ 1494000 h 1494000"/>
                    <a:gd name="connsiteX4" fmla="*/ 0 w 2969868"/>
                    <a:gd name="connsiteY4" fmla="*/ 1461258 h 1494000"/>
                    <a:gd name="connsiteX5" fmla="*/ 776172 w 2969868"/>
                    <a:gd name="connsiteY5" fmla="*/ 1461258 h 149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868" h="1494000">
                      <a:moveTo>
                        <a:pt x="776171" y="0"/>
                      </a:moveTo>
                      <a:lnTo>
                        <a:pt x="2233868" y="0"/>
                      </a:lnTo>
                      <a:cubicBezTo>
                        <a:pt x="3232538" y="23721"/>
                        <a:pt x="3197712" y="1487845"/>
                        <a:pt x="2233867" y="1494000"/>
                      </a:cubicBezTo>
                      <a:lnTo>
                        <a:pt x="0" y="1494000"/>
                      </a:lnTo>
                      <a:lnTo>
                        <a:pt x="0" y="1461258"/>
                      </a:lnTo>
                      <a:lnTo>
                        <a:pt x="776172" y="1461258"/>
                      </a:lnTo>
                      <a:close/>
                    </a:path>
                  </a:pathLst>
                </a:custGeom>
                <a:gradFill>
                  <a:gsLst>
                    <a:gs pos="67000">
                      <a:schemeClr val="bg1">
                        <a:lumMod val="65000"/>
                        <a:alpha val="29000"/>
                      </a:schemeClr>
                    </a:gs>
                    <a:gs pos="0">
                      <a:schemeClr val="tx1"/>
                    </a:gs>
                    <a:gs pos="100000">
                      <a:schemeClr val="bg1">
                        <a:lumMod val="95000"/>
                        <a:alpha val="0"/>
                      </a:schemeClr>
                    </a:gs>
                  </a:gsLst>
                  <a:lin ang="0" scaled="0"/>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57" name="椭圆 56"/>
                <p:cNvSpPr/>
                <p:nvPr/>
              </p:nvSpPr>
              <p:spPr>
                <a:xfrm>
                  <a:off x="2689225" y="1488621"/>
                  <a:ext cx="1791608" cy="1791608"/>
                </a:xfrm>
                <a:prstGeom prst="ellipse">
                  <a:avLst/>
                </a:prstGeom>
                <a:gradFill>
                  <a:gsLst>
                    <a:gs pos="0">
                      <a:schemeClr val="bg1">
                        <a:lumMod val="65000"/>
                      </a:schemeClr>
                    </a:gs>
                    <a:gs pos="100000">
                      <a:schemeClr val="bg1">
                        <a:lumMod val="95000"/>
                      </a:schemeClr>
                    </a:gs>
                  </a:gsLst>
                  <a:lin ang="2700000" scaled="1"/>
                </a:gradFill>
                <a:ln w="25400">
                  <a:gradFill flip="none" rotWithShape="1">
                    <a:gsLst>
                      <a:gs pos="0">
                        <a:schemeClr val="bg1"/>
                      </a:gs>
                      <a:gs pos="100000">
                        <a:schemeClr val="bg1">
                          <a:lumMod val="65000"/>
                        </a:schemeClr>
                      </a:gs>
                    </a:gsLst>
                    <a:lin ang="2700000" scaled="1"/>
                    <a:tileRect/>
                  </a:gradFill>
                </a:ln>
                <a:effectLst>
                  <a:outerShdw blurRad="622300" dist="2159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sp>
          <p:nvSpPr>
            <p:cNvPr id="53" name="Freeform 32"/>
            <p:cNvSpPr>
              <a:spLocks noEditPoints="1"/>
            </p:cNvSpPr>
            <p:nvPr/>
          </p:nvSpPr>
          <p:spPr bwMode="auto">
            <a:xfrm>
              <a:off x="3060389" y="5190131"/>
              <a:ext cx="507888" cy="363622"/>
            </a:xfrm>
            <a:custGeom>
              <a:avLst/>
              <a:gdLst>
                <a:gd name="T0" fmla="*/ 92 w 244"/>
                <a:gd name="T1" fmla="*/ 48 h 175"/>
                <a:gd name="T2" fmla="*/ 102 w 244"/>
                <a:gd name="T3" fmla="*/ 27 h 175"/>
                <a:gd name="T4" fmla="*/ 75 w 244"/>
                <a:gd name="T5" fmla="*/ 0 h 175"/>
                <a:gd name="T6" fmla="*/ 48 w 244"/>
                <a:gd name="T7" fmla="*/ 27 h 175"/>
                <a:gd name="T8" fmla="*/ 58 w 244"/>
                <a:gd name="T9" fmla="*/ 48 h 175"/>
                <a:gd name="T10" fmla="*/ 10 w 244"/>
                <a:gd name="T11" fmla="*/ 123 h 175"/>
                <a:gd name="T12" fmla="*/ 46 w 244"/>
                <a:gd name="T13" fmla="*/ 97 h 175"/>
                <a:gd name="T14" fmla="*/ 32 w 244"/>
                <a:gd name="T15" fmla="*/ 175 h 175"/>
                <a:gd name="T16" fmla="*/ 57 w 244"/>
                <a:gd name="T17" fmla="*/ 175 h 175"/>
                <a:gd name="T18" fmla="*/ 75 w 244"/>
                <a:gd name="T19" fmla="*/ 142 h 175"/>
                <a:gd name="T20" fmla="*/ 93 w 244"/>
                <a:gd name="T21" fmla="*/ 175 h 175"/>
                <a:gd name="T22" fmla="*/ 118 w 244"/>
                <a:gd name="T23" fmla="*/ 175 h 175"/>
                <a:gd name="T24" fmla="*/ 104 w 244"/>
                <a:gd name="T25" fmla="*/ 97 h 175"/>
                <a:gd name="T26" fmla="*/ 140 w 244"/>
                <a:gd name="T27" fmla="*/ 123 h 175"/>
                <a:gd name="T28" fmla="*/ 92 w 244"/>
                <a:gd name="T29" fmla="*/ 48 h 175"/>
                <a:gd name="T30" fmla="*/ 208 w 244"/>
                <a:gd name="T31" fmla="*/ 97 h 175"/>
                <a:gd name="T32" fmla="*/ 214 w 244"/>
                <a:gd name="T33" fmla="*/ 84 h 175"/>
                <a:gd name="T34" fmla="*/ 198 w 244"/>
                <a:gd name="T35" fmla="*/ 68 h 175"/>
                <a:gd name="T36" fmla="*/ 181 w 244"/>
                <a:gd name="T37" fmla="*/ 84 h 175"/>
                <a:gd name="T38" fmla="*/ 187 w 244"/>
                <a:gd name="T39" fmla="*/ 97 h 175"/>
                <a:gd name="T40" fmla="*/ 158 w 244"/>
                <a:gd name="T41" fmla="*/ 143 h 175"/>
                <a:gd name="T42" fmla="*/ 180 w 244"/>
                <a:gd name="T43" fmla="*/ 127 h 175"/>
                <a:gd name="T44" fmla="*/ 171 w 244"/>
                <a:gd name="T45" fmla="*/ 175 h 175"/>
                <a:gd name="T46" fmla="*/ 186 w 244"/>
                <a:gd name="T47" fmla="*/ 175 h 175"/>
                <a:gd name="T48" fmla="*/ 198 w 244"/>
                <a:gd name="T49" fmla="*/ 155 h 175"/>
                <a:gd name="T50" fmla="*/ 209 w 244"/>
                <a:gd name="T51" fmla="*/ 175 h 175"/>
                <a:gd name="T52" fmla="*/ 224 w 244"/>
                <a:gd name="T53" fmla="*/ 175 h 175"/>
                <a:gd name="T54" fmla="*/ 216 w 244"/>
                <a:gd name="T55" fmla="*/ 127 h 175"/>
                <a:gd name="T56" fmla="*/ 237 w 244"/>
                <a:gd name="T57" fmla="*/ 143 h 175"/>
                <a:gd name="T58" fmla="*/ 208 w 244"/>
                <a:gd name="T59" fmla="*/ 9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4" h="175">
                  <a:moveTo>
                    <a:pt x="92" y="48"/>
                  </a:moveTo>
                  <a:cubicBezTo>
                    <a:pt x="98" y="43"/>
                    <a:pt x="102" y="36"/>
                    <a:pt x="102" y="27"/>
                  </a:cubicBezTo>
                  <a:cubicBezTo>
                    <a:pt x="102" y="12"/>
                    <a:pt x="90" y="0"/>
                    <a:pt x="75" y="0"/>
                  </a:cubicBezTo>
                  <a:cubicBezTo>
                    <a:pt x="60" y="0"/>
                    <a:pt x="48" y="12"/>
                    <a:pt x="48" y="27"/>
                  </a:cubicBezTo>
                  <a:cubicBezTo>
                    <a:pt x="48" y="36"/>
                    <a:pt x="52" y="43"/>
                    <a:pt x="58" y="48"/>
                  </a:cubicBezTo>
                  <a:cubicBezTo>
                    <a:pt x="31" y="58"/>
                    <a:pt x="0" y="113"/>
                    <a:pt x="10" y="123"/>
                  </a:cubicBezTo>
                  <a:cubicBezTo>
                    <a:pt x="19" y="131"/>
                    <a:pt x="34" y="114"/>
                    <a:pt x="46" y="97"/>
                  </a:cubicBezTo>
                  <a:cubicBezTo>
                    <a:pt x="39" y="123"/>
                    <a:pt x="34" y="151"/>
                    <a:pt x="32" y="175"/>
                  </a:cubicBezTo>
                  <a:cubicBezTo>
                    <a:pt x="57" y="175"/>
                    <a:pt x="57" y="175"/>
                    <a:pt x="57" y="175"/>
                  </a:cubicBezTo>
                  <a:cubicBezTo>
                    <a:pt x="57" y="161"/>
                    <a:pt x="66" y="142"/>
                    <a:pt x="75" y="142"/>
                  </a:cubicBezTo>
                  <a:cubicBezTo>
                    <a:pt x="84" y="142"/>
                    <a:pt x="93" y="161"/>
                    <a:pt x="93" y="175"/>
                  </a:cubicBezTo>
                  <a:cubicBezTo>
                    <a:pt x="118" y="175"/>
                    <a:pt x="118" y="175"/>
                    <a:pt x="118" y="175"/>
                  </a:cubicBezTo>
                  <a:cubicBezTo>
                    <a:pt x="116" y="151"/>
                    <a:pt x="111" y="123"/>
                    <a:pt x="104" y="97"/>
                  </a:cubicBezTo>
                  <a:cubicBezTo>
                    <a:pt x="116" y="114"/>
                    <a:pt x="131" y="131"/>
                    <a:pt x="140" y="123"/>
                  </a:cubicBezTo>
                  <a:cubicBezTo>
                    <a:pt x="150" y="113"/>
                    <a:pt x="119" y="58"/>
                    <a:pt x="92" y="48"/>
                  </a:cubicBezTo>
                  <a:close/>
                  <a:moveTo>
                    <a:pt x="208" y="97"/>
                  </a:moveTo>
                  <a:cubicBezTo>
                    <a:pt x="212" y="94"/>
                    <a:pt x="214" y="89"/>
                    <a:pt x="214" y="84"/>
                  </a:cubicBezTo>
                  <a:cubicBezTo>
                    <a:pt x="214" y="75"/>
                    <a:pt x="207" y="68"/>
                    <a:pt x="198" y="68"/>
                  </a:cubicBezTo>
                  <a:cubicBezTo>
                    <a:pt x="188" y="68"/>
                    <a:pt x="181" y="75"/>
                    <a:pt x="181" y="84"/>
                  </a:cubicBezTo>
                  <a:cubicBezTo>
                    <a:pt x="181" y="89"/>
                    <a:pt x="183" y="94"/>
                    <a:pt x="187" y="97"/>
                  </a:cubicBezTo>
                  <a:cubicBezTo>
                    <a:pt x="170" y="103"/>
                    <a:pt x="151" y="137"/>
                    <a:pt x="158" y="143"/>
                  </a:cubicBezTo>
                  <a:cubicBezTo>
                    <a:pt x="163" y="148"/>
                    <a:pt x="172" y="137"/>
                    <a:pt x="180" y="127"/>
                  </a:cubicBezTo>
                  <a:cubicBezTo>
                    <a:pt x="176" y="143"/>
                    <a:pt x="173" y="160"/>
                    <a:pt x="171" y="175"/>
                  </a:cubicBezTo>
                  <a:cubicBezTo>
                    <a:pt x="186" y="175"/>
                    <a:pt x="186" y="175"/>
                    <a:pt x="186" y="175"/>
                  </a:cubicBezTo>
                  <a:cubicBezTo>
                    <a:pt x="186" y="167"/>
                    <a:pt x="192" y="155"/>
                    <a:pt x="198" y="155"/>
                  </a:cubicBezTo>
                  <a:cubicBezTo>
                    <a:pt x="203" y="155"/>
                    <a:pt x="209" y="167"/>
                    <a:pt x="209" y="175"/>
                  </a:cubicBezTo>
                  <a:cubicBezTo>
                    <a:pt x="224" y="175"/>
                    <a:pt x="224" y="175"/>
                    <a:pt x="224" y="175"/>
                  </a:cubicBezTo>
                  <a:cubicBezTo>
                    <a:pt x="223" y="160"/>
                    <a:pt x="219" y="143"/>
                    <a:pt x="216" y="127"/>
                  </a:cubicBezTo>
                  <a:cubicBezTo>
                    <a:pt x="223" y="137"/>
                    <a:pt x="232" y="148"/>
                    <a:pt x="237" y="143"/>
                  </a:cubicBezTo>
                  <a:cubicBezTo>
                    <a:pt x="244" y="137"/>
                    <a:pt x="225" y="103"/>
                    <a:pt x="208" y="97"/>
                  </a:cubicBezTo>
                  <a:close/>
                </a:path>
              </a:pathLst>
            </a:custGeom>
            <a:solidFill>
              <a:schemeClr val="tx1">
                <a:lumMod val="50000"/>
                <a:lumOff val="50000"/>
              </a:schemeClr>
            </a:solidFill>
            <a:ln>
              <a:noFill/>
            </a:ln>
          </p:spPr>
          <p:txBody>
            <a:bodyPr/>
            <a:lstStyle/>
            <a:p>
              <a:pPr>
                <a:defRPr/>
              </a:pPr>
              <a:endParaRPr lang="zh-CN" altLang="en-US">
                <a:solidFill>
                  <a:prstClr val="black"/>
                </a:solidFill>
              </a:endParaRPr>
            </a:p>
          </p:txBody>
        </p:sp>
      </p:grpSp>
      <p:grpSp>
        <p:nvGrpSpPr>
          <p:cNvPr id="60" name="组合 59"/>
          <p:cNvGrpSpPr/>
          <p:nvPr/>
        </p:nvGrpSpPr>
        <p:grpSpPr bwMode="auto">
          <a:xfrm>
            <a:off x="3430910" y="1674167"/>
            <a:ext cx="4546600" cy="769938"/>
            <a:chOff x="4319158" y="1565423"/>
            <a:chExt cx="4545263" cy="769441"/>
          </a:xfrm>
        </p:grpSpPr>
        <p:sp>
          <p:nvSpPr>
            <p:cNvPr id="61" name="文本框 112"/>
            <p:cNvSpPr txBox="1">
              <a:spLocks noChangeArrowheads="1"/>
            </p:cNvSpPr>
            <p:nvPr/>
          </p:nvSpPr>
          <p:spPr bwMode="auto">
            <a:xfrm>
              <a:off x="4984079" y="1789243"/>
              <a:ext cx="3880342" cy="338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600" dirty="0">
                  <a:solidFill>
                    <a:srgbClr val="FFB850"/>
                  </a:solidFill>
                  <a:latin typeface="微软雅黑" panose="020B0503020204020204" pitchFamily="34" charset="-122"/>
                  <a:ea typeface="微软雅黑" panose="020B0503020204020204" pitchFamily="34" charset="-122"/>
                </a:rPr>
                <a:t>在校就读期间的利息由国家财政全额贴息</a:t>
              </a:r>
              <a:endParaRPr lang="zh-CN" altLang="en-US" sz="1600" dirty="0">
                <a:solidFill>
                  <a:srgbClr val="FFB850"/>
                </a:solidFill>
                <a:latin typeface="微软雅黑" panose="020B0503020204020204" pitchFamily="34" charset="-122"/>
                <a:ea typeface="微软雅黑" panose="020B0503020204020204" pitchFamily="34" charset="-122"/>
              </a:endParaRPr>
            </a:p>
          </p:txBody>
        </p:sp>
        <p:sp>
          <p:nvSpPr>
            <p:cNvPr id="62" name="文本框 114"/>
            <p:cNvSpPr txBox="1">
              <a:spLocks noChangeArrowheads="1"/>
            </p:cNvSpPr>
            <p:nvPr/>
          </p:nvSpPr>
          <p:spPr bwMode="auto">
            <a:xfrm>
              <a:off x="4319158" y="1565423"/>
              <a:ext cx="87889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4400" dirty="0">
                  <a:solidFill>
                    <a:srgbClr val="FFB850"/>
                  </a:solidFill>
                  <a:latin typeface="Impact" panose="020B0806030902050204" pitchFamily="34" charset="0"/>
                  <a:ea typeface="Kozuka Gothic Pro H" panose="020B0800000000000000" charset="-128"/>
                  <a:cs typeface="Kozuka Gothic Pro H" panose="020B0800000000000000" charset="-128"/>
                </a:rPr>
                <a:t>01</a:t>
              </a:r>
              <a:endParaRPr lang="zh-CN" altLang="en-US" sz="4400" dirty="0">
                <a:solidFill>
                  <a:srgbClr val="FFB850"/>
                </a:solidFill>
                <a:latin typeface="Impact" panose="020B0806030902050204" pitchFamily="34" charset="0"/>
                <a:ea typeface="Kozuka Gothic Pro H" panose="020B0800000000000000" charset="-128"/>
                <a:cs typeface="Kozuka Gothic Pro H" panose="020B0800000000000000" charset="-128"/>
              </a:endParaRPr>
            </a:p>
          </p:txBody>
        </p:sp>
      </p:grpSp>
      <p:grpSp>
        <p:nvGrpSpPr>
          <p:cNvPr id="63" name="组合 62"/>
          <p:cNvGrpSpPr/>
          <p:nvPr/>
        </p:nvGrpSpPr>
        <p:grpSpPr bwMode="auto">
          <a:xfrm>
            <a:off x="2617962" y="2836217"/>
            <a:ext cx="5421459" cy="893763"/>
            <a:chOff x="4485900" y="2727717"/>
            <a:chExt cx="3935906" cy="892948"/>
          </a:xfrm>
        </p:grpSpPr>
        <p:sp>
          <p:nvSpPr>
            <p:cNvPr id="64" name="文本框 116"/>
            <p:cNvSpPr txBox="1">
              <a:spLocks noChangeArrowheads="1"/>
            </p:cNvSpPr>
            <p:nvPr/>
          </p:nvSpPr>
          <p:spPr bwMode="auto">
            <a:xfrm>
              <a:off x="4485900" y="2789476"/>
              <a:ext cx="3308585" cy="831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600" dirty="0">
                  <a:solidFill>
                    <a:srgbClr val="E87071"/>
                  </a:solidFill>
                  <a:latin typeface="微软雅黑" panose="020B0503020204020204" pitchFamily="34" charset="-122"/>
                  <a:ea typeface="微软雅黑" panose="020B0503020204020204" pitchFamily="34" charset="-122"/>
                </a:rPr>
                <a:t>自毕业（或结业）当年起，开始偿还助学贷款利息，还款日为每年的</a:t>
              </a:r>
              <a:r>
                <a:rPr lang="en-US" altLang="zh-CN" sz="1600" dirty="0">
                  <a:solidFill>
                    <a:srgbClr val="E87071"/>
                  </a:solidFill>
                  <a:latin typeface="微软雅黑" panose="020B0503020204020204" pitchFamily="34" charset="-122"/>
                  <a:ea typeface="微软雅黑" panose="020B0503020204020204" pitchFamily="34" charset="-122"/>
                </a:rPr>
                <a:t>12</a:t>
              </a:r>
              <a:r>
                <a:rPr lang="zh-CN" altLang="en-US" sz="1600" dirty="0">
                  <a:solidFill>
                    <a:srgbClr val="E87071"/>
                  </a:solidFill>
                  <a:latin typeface="微软雅黑" panose="020B0503020204020204" pitchFamily="34" charset="-122"/>
                  <a:ea typeface="微软雅黑" panose="020B0503020204020204" pitchFamily="34" charset="-122"/>
                </a:rPr>
                <a:t>月</a:t>
              </a:r>
              <a:r>
                <a:rPr lang="en-US" altLang="zh-CN" sz="1600" dirty="0">
                  <a:solidFill>
                    <a:srgbClr val="E87071"/>
                  </a:solidFill>
                  <a:latin typeface="微软雅黑" panose="020B0503020204020204" pitchFamily="34" charset="-122"/>
                  <a:ea typeface="微软雅黑" panose="020B0503020204020204" pitchFamily="34" charset="-122"/>
                </a:rPr>
                <a:t>20</a:t>
              </a:r>
              <a:r>
                <a:rPr lang="zh-CN" altLang="en-US" sz="1600" dirty="0">
                  <a:solidFill>
                    <a:srgbClr val="E87071"/>
                  </a:solidFill>
                  <a:latin typeface="微软雅黑" panose="020B0503020204020204" pitchFamily="34" charset="-122"/>
                  <a:ea typeface="微软雅黑" panose="020B0503020204020204" pitchFamily="34" charset="-122"/>
                </a:rPr>
                <a:t>日（最后一年为</a:t>
              </a:r>
              <a:r>
                <a:rPr lang="en-US" altLang="zh-CN" sz="1600" dirty="0">
                  <a:solidFill>
                    <a:srgbClr val="E87071"/>
                  </a:solidFill>
                  <a:latin typeface="微软雅黑" panose="020B0503020204020204" pitchFamily="34" charset="-122"/>
                  <a:ea typeface="微软雅黑" panose="020B0503020204020204" pitchFamily="34" charset="-122"/>
                </a:rPr>
                <a:t>9</a:t>
              </a:r>
              <a:r>
                <a:rPr lang="zh-CN" altLang="en-US" sz="1600" dirty="0">
                  <a:solidFill>
                    <a:srgbClr val="E87071"/>
                  </a:solidFill>
                  <a:latin typeface="微软雅黑" panose="020B0503020204020204" pitchFamily="34" charset="-122"/>
                  <a:ea typeface="微软雅黑" panose="020B0503020204020204" pitchFamily="34" charset="-122"/>
                </a:rPr>
                <a:t>月</a:t>
              </a:r>
              <a:r>
                <a:rPr lang="en-US" altLang="zh-CN" sz="1600" dirty="0">
                  <a:solidFill>
                    <a:srgbClr val="E87071"/>
                  </a:solidFill>
                  <a:latin typeface="微软雅黑" panose="020B0503020204020204" pitchFamily="34" charset="-122"/>
                  <a:ea typeface="微软雅黑" panose="020B0503020204020204" pitchFamily="34" charset="-122"/>
                </a:rPr>
                <a:t>20</a:t>
              </a:r>
              <a:r>
                <a:rPr lang="zh-CN" altLang="en-US" sz="1600" dirty="0">
                  <a:solidFill>
                    <a:srgbClr val="E87071"/>
                  </a:solidFill>
                  <a:latin typeface="微软雅黑" panose="020B0503020204020204" pitchFamily="34" charset="-122"/>
                  <a:ea typeface="微软雅黑" panose="020B0503020204020204" pitchFamily="34" charset="-122"/>
                </a:rPr>
                <a:t>日），遇节假日不顺延</a:t>
              </a:r>
              <a:endParaRPr lang="zh-CN" altLang="en-US" sz="1600" dirty="0">
                <a:solidFill>
                  <a:srgbClr val="E87071"/>
                </a:solidFill>
                <a:latin typeface="微软雅黑" panose="020B0503020204020204" pitchFamily="34" charset="-122"/>
                <a:ea typeface="微软雅黑" panose="020B0503020204020204" pitchFamily="34" charset="-122"/>
              </a:endParaRPr>
            </a:p>
          </p:txBody>
        </p:sp>
        <p:sp>
          <p:nvSpPr>
            <p:cNvPr id="65" name="文本框 118"/>
            <p:cNvSpPr txBox="1">
              <a:spLocks noChangeArrowheads="1"/>
            </p:cNvSpPr>
            <p:nvPr/>
          </p:nvSpPr>
          <p:spPr bwMode="auto">
            <a:xfrm>
              <a:off x="7542910" y="2727717"/>
              <a:ext cx="87889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4400" dirty="0">
                  <a:solidFill>
                    <a:srgbClr val="E87071"/>
                  </a:solidFill>
                  <a:latin typeface="Impact" panose="020B0806030902050204" pitchFamily="34" charset="0"/>
                  <a:ea typeface="Kozuka Gothic Pro H" panose="020B0800000000000000" charset="-128"/>
                  <a:cs typeface="Kozuka Gothic Pro H" panose="020B0800000000000000" charset="-128"/>
                </a:rPr>
                <a:t>02</a:t>
              </a:r>
              <a:endParaRPr lang="zh-CN" altLang="en-US" sz="4400" dirty="0">
                <a:solidFill>
                  <a:srgbClr val="E87071"/>
                </a:solidFill>
                <a:latin typeface="Impact" panose="020B0806030902050204" pitchFamily="34" charset="0"/>
                <a:ea typeface="Kozuka Gothic Pro H" panose="020B0800000000000000" charset="-128"/>
                <a:cs typeface="Kozuka Gothic Pro H" panose="020B0800000000000000" charset="-128"/>
              </a:endParaRPr>
            </a:p>
          </p:txBody>
        </p:sp>
      </p:grpSp>
      <p:grpSp>
        <p:nvGrpSpPr>
          <p:cNvPr id="66" name="组合 65"/>
          <p:cNvGrpSpPr/>
          <p:nvPr/>
        </p:nvGrpSpPr>
        <p:grpSpPr bwMode="auto">
          <a:xfrm>
            <a:off x="3502919" y="3917305"/>
            <a:ext cx="4455496" cy="900112"/>
            <a:chOff x="4089306" y="3808902"/>
            <a:chExt cx="4454163" cy="899445"/>
          </a:xfrm>
        </p:grpSpPr>
        <p:sp>
          <p:nvSpPr>
            <p:cNvPr id="67" name="文本框 120"/>
            <p:cNvSpPr txBox="1">
              <a:spLocks noChangeArrowheads="1"/>
            </p:cNvSpPr>
            <p:nvPr/>
          </p:nvSpPr>
          <p:spPr bwMode="auto">
            <a:xfrm>
              <a:off x="4809169" y="3877158"/>
              <a:ext cx="3734300" cy="831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600" dirty="0">
                  <a:solidFill>
                    <a:srgbClr val="01ACBE"/>
                  </a:solidFill>
                  <a:latin typeface="微软雅黑" panose="020B0503020204020204" pitchFamily="34" charset="-122"/>
                  <a:ea typeface="微软雅黑" panose="020B0503020204020204" pitchFamily="34" charset="-122"/>
                </a:rPr>
                <a:t>自毕业（或结业）第四年起，开始偿还本金和利息，本金还款日期与利息还款日相同</a:t>
              </a:r>
              <a:endParaRPr lang="zh-CN" altLang="en-US" sz="1600" dirty="0">
                <a:solidFill>
                  <a:srgbClr val="01ACBE"/>
                </a:solidFill>
                <a:latin typeface="微软雅黑" panose="020B0503020204020204" pitchFamily="34" charset="-122"/>
                <a:ea typeface="微软雅黑" panose="020B0503020204020204" pitchFamily="34" charset="-122"/>
              </a:endParaRPr>
            </a:p>
          </p:txBody>
        </p:sp>
        <p:sp>
          <p:nvSpPr>
            <p:cNvPr id="68" name="文本框 122"/>
            <p:cNvSpPr txBox="1">
              <a:spLocks noChangeArrowheads="1"/>
            </p:cNvSpPr>
            <p:nvPr/>
          </p:nvSpPr>
          <p:spPr bwMode="auto">
            <a:xfrm>
              <a:off x="4089306" y="3808902"/>
              <a:ext cx="87889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4400" dirty="0">
                  <a:solidFill>
                    <a:srgbClr val="01ACBE"/>
                  </a:solidFill>
                  <a:latin typeface="Impact" panose="020B0806030902050204" pitchFamily="34" charset="0"/>
                  <a:ea typeface="Kozuka Gothic Pro H" panose="020B0800000000000000" charset="-128"/>
                  <a:cs typeface="Kozuka Gothic Pro H" panose="020B0800000000000000" charset="-128"/>
                </a:rPr>
                <a:t>03</a:t>
              </a:r>
              <a:endParaRPr lang="zh-CN" altLang="en-US" sz="4400" dirty="0">
                <a:solidFill>
                  <a:srgbClr val="01ACBE"/>
                </a:solidFill>
                <a:latin typeface="Impact" panose="020B0806030902050204" pitchFamily="34" charset="0"/>
                <a:ea typeface="Kozuka Gothic Pro H" panose="020B0800000000000000" charset="-128"/>
                <a:cs typeface="Kozuka Gothic Pro H" panose="020B0800000000000000" charset="-128"/>
              </a:endParaRPr>
            </a:p>
          </p:txBody>
        </p:sp>
      </p:grpSp>
      <p:grpSp>
        <p:nvGrpSpPr>
          <p:cNvPr id="69" name="组合 68"/>
          <p:cNvGrpSpPr/>
          <p:nvPr/>
        </p:nvGrpSpPr>
        <p:grpSpPr bwMode="auto">
          <a:xfrm>
            <a:off x="2730052" y="5085983"/>
            <a:ext cx="5381378" cy="1394784"/>
            <a:chOff x="4318812" y="4473171"/>
            <a:chExt cx="3295997" cy="1395803"/>
          </a:xfrm>
        </p:grpSpPr>
        <p:sp>
          <p:nvSpPr>
            <p:cNvPr id="70" name="文本框 124"/>
            <p:cNvSpPr txBox="1">
              <a:spLocks noChangeArrowheads="1"/>
            </p:cNvSpPr>
            <p:nvPr/>
          </p:nvSpPr>
          <p:spPr bwMode="auto">
            <a:xfrm>
              <a:off x="4318812" y="4545228"/>
              <a:ext cx="2782444" cy="1323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600" dirty="0">
                  <a:solidFill>
                    <a:srgbClr val="92D050"/>
                  </a:solidFill>
                  <a:latin typeface="微软雅黑" panose="020B0503020204020204" pitchFamily="34" charset="-122"/>
                  <a:ea typeface="微软雅黑" panose="020B0503020204020204" pitchFamily="34" charset="-122"/>
                </a:rPr>
                <a:t>毕业后还款期内继续攻读学位的，应及时向县级资助中心提出申请并提供书面证明。审核通过后，在校就读期间可以继续享受财政贴息</a:t>
              </a:r>
              <a:endParaRPr lang="zh-CN" altLang="en-US" sz="1600" dirty="0">
                <a:solidFill>
                  <a:srgbClr val="92D050"/>
                </a:solidFill>
                <a:latin typeface="微软雅黑" panose="020B0503020204020204" pitchFamily="34" charset="-122"/>
                <a:ea typeface="微软雅黑" panose="020B0503020204020204" pitchFamily="34" charset="-122"/>
              </a:endParaRPr>
            </a:p>
          </p:txBody>
        </p:sp>
        <p:sp>
          <p:nvSpPr>
            <p:cNvPr id="71" name="文本框 126"/>
            <p:cNvSpPr txBox="1">
              <a:spLocks noChangeArrowheads="1"/>
            </p:cNvSpPr>
            <p:nvPr/>
          </p:nvSpPr>
          <p:spPr bwMode="auto">
            <a:xfrm>
              <a:off x="6735912" y="4473171"/>
              <a:ext cx="87889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4400" dirty="0">
                  <a:solidFill>
                    <a:srgbClr val="92D050"/>
                  </a:solidFill>
                  <a:latin typeface="Impact" panose="020B0806030902050204" pitchFamily="34" charset="0"/>
                  <a:ea typeface="Kozuka Gothic Pro H" panose="020B0800000000000000" charset="-128"/>
                  <a:cs typeface="Kozuka Gothic Pro H" panose="020B0800000000000000" charset="-128"/>
                </a:rPr>
                <a:t>04</a:t>
              </a:r>
              <a:endParaRPr lang="zh-CN" altLang="en-US" sz="4400" dirty="0">
                <a:solidFill>
                  <a:srgbClr val="92D050"/>
                </a:solidFill>
                <a:latin typeface="Impact" panose="020B0806030902050204" pitchFamily="34" charset="0"/>
                <a:ea typeface="Kozuka Gothic Pro H" panose="020B0800000000000000" charset="-128"/>
                <a:cs typeface="Kozuka Gothic Pro H" panose="020B0800000000000000" charset="-128"/>
              </a:endParaRPr>
            </a:p>
          </p:txBody>
        </p:sp>
      </p:grpSp>
      <p:grpSp>
        <p:nvGrpSpPr>
          <p:cNvPr id="73" name="组合 72"/>
          <p:cNvGrpSpPr/>
          <p:nvPr/>
        </p:nvGrpSpPr>
        <p:grpSpPr>
          <a:xfrm>
            <a:off x="7925617" y="4462657"/>
            <a:ext cx="1852444" cy="3189296"/>
            <a:chOff x="3841800" y="317741"/>
            <a:chExt cx="1852203" cy="3190034"/>
          </a:xfrm>
        </p:grpSpPr>
        <p:grpSp>
          <p:nvGrpSpPr>
            <p:cNvPr id="74" name="组合 73"/>
            <p:cNvGrpSpPr/>
            <p:nvPr/>
          </p:nvGrpSpPr>
          <p:grpSpPr>
            <a:xfrm>
              <a:off x="3841800" y="317741"/>
              <a:ext cx="1852203" cy="3190034"/>
              <a:chOff x="2082059" y="3844831"/>
              <a:chExt cx="1852203" cy="3190034"/>
            </a:xfrm>
          </p:grpSpPr>
          <p:grpSp>
            <p:nvGrpSpPr>
              <p:cNvPr id="78" name="组合 77"/>
              <p:cNvGrpSpPr/>
              <p:nvPr/>
            </p:nvGrpSpPr>
            <p:grpSpPr>
              <a:xfrm>
                <a:off x="2082059" y="3844831"/>
                <a:ext cx="1852203" cy="3190034"/>
                <a:chOff x="2689225" y="814470"/>
                <a:chExt cx="2591963" cy="4464121"/>
              </a:xfrm>
            </p:grpSpPr>
            <p:sp>
              <p:nvSpPr>
                <p:cNvPr id="82" name="任意多边形 81"/>
                <p:cNvSpPr/>
                <p:nvPr/>
              </p:nvSpPr>
              <p:spPr>
                <a:xfrm rot="2700000">
                  <a:off x="2013033" y="2010436"/>
                  <a:ext cx="4464121" cy="2072189"/>
                </a:xfrm>
                <a:custGeom>
                  <a:avLst/>
                  <a:gdLst>
                    <a:gd name="connsiteX0" fmla="*/ 776171 w 2969868"/>
                    <a:gd name="connsiteY0" fmla="*/ 0 h 1494000"/>
                    <a:gd name="connsiteX1" fmla="*/ 2233868 w 2969868"/>
                    <a:gd name="connsiteY1" fmla="*/ 0 h 1494000"/>
                    <a:gd name="connsiteX2" fmla="*/ 2233867 w 2969868"/>
                    <a:gd name="connsiteY2" fmla="*/ 1494000 h 1494000"/>
                    <a:gd name="connsiteX3" fmla="*/ 0 w 2969868"/>
                    <a:gd name="connsiteY3" fmla="*/ 1494000 h 1494000"/>
                    <a:gd name="connsiteX4" fmla="*/ 0 w 2969868"/>
                    <a:gd name="connsiteY4" fmla="*/ 1461258 h 1494000"/>
                    <a:gd name="connsiteX5" fmla="*/ 776172 w 2969868"/>
                    <a:gd name="connsiteY5" fmla="*/ 1461258 h 149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868" h="1494000">
                      <a:moveTo>
                        <a:pt x="776171" y="0"/>
                      </a:moveTo>
                      <a:lnTo>
                        <a:pt x="2233868" y="0"/>
                      </a:lnTo>
                      <a:cubicBezTo>
                        <a:pt x="3232538" y="23721"/>
                        <a:pt x="3197712" y="1487845"/>
                        <a:pt x="2233867" y="1494000"/>
                      </a:cubicBezTo>
                      <a:lnTo>
                        <a:pt x="0" y="1494000"/>
                      </a:lnTo>
                      <a:lnTo>
                        <a:pt x="0" y="1461258"/>
                      </a:lnTo>
                      <a:lnTo>
                        <a:pt x="776172" y="1461258"/>
                      </a:lnTo>
                      <a:close/>
                    </a:path>
                  </a:pathLst>
                </a:custGeom>
                <a:gradFill>
                  <a:gsLst>
                    <a:gs pos="67000">
                      <a:schemeClr val="bg1">
                        <a:lumMod val="65000"/>
                        <a:alpha val="29000"/>
                      </a:schemeClr>
                    </a:gs>
                    <a:gs pos="0">
                      <a:schemeClr val="tx1"/>
                    </a:gs>
                    <a:gs pos="100000">
                      <a:schemeClr val="bg1">
                        <a:lumMod val="95000"/>
                        <a:alpha val="0"/>
                      </a:schemeClr>
                    </a:gs>
                  </a:gsLst>
                  <a:lin ang="0" scaled="0"/>
                </a:gra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3" name="椭圆 82"/>
                <p:cNvSpPr/>
                <p:nvPr/>
              </p:nvSpPr>
              <p:spPr>
                <a:xfrm>
                  <a:off x="2689225" y="1488621"/>
                  <a:ext cx="1791608" cy="1791608"/>
                </a:xfrm>
                <a:prstGeom prst="ellipse">
                  <a:avLst/>
                </a:prstGeom>
                <a:gradFill>
                  <a:gsLst>
                    <a:gs pos="0">
                      <a:schemeClr val="bg1">
                        <a:lumMod val="65000"/>
                      </a:schemeClr>
                    </a:gs>
                    <a:gs pos="100000">
                      <a:schemeClr val="bg1">
                        <a:lumMod val="95000"/>
                      </a:schemeClr>
                    </a:gs>
                  </a:gsLst>
                  <a:lin ang="2700000" scaled="1"/>
                </a:gradFill>
                <a:ln w="25400">
                  <a:gradFill flip="none" rotWithShape="1">
                    <a:gsLst>
                      <a:gs pos="0">
                        <a:schemeClr val="bg1"/>
                      </a:gs>
                      <a:gs pos="100000">
                        <a:schemeClr val="bg1">
                          <a:lumMod val="65000"/>
                        </a:schemeClr>
                      </a:gs>
                    </a:gsLst>
                    <a:lin ang="2700000" scaled="1"/>
                    <a:tileRect/>
                  </a:gradFill>
                </a:ln>
                <a:effectLst>
                  <a:outerShdw blurRad="622300" dist="2159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79" name="组合 78"/>
              <p:cNvGrpSpPr/>
              <p:nvPr/>
            </p:nvGrpSpPr>
            <p:grpSpPr>
              <a:xfrm>
                <a:off x="2220839" y="4115429"/>
                <a:ext cx="1431499" cy="2455353"/>
                <a:chOff x="2689225" y="825137"/>
                <a:chExt cx="2602631" cy="4464121"/>
              </a:xfrm>
            </p:grpSpPr>
            <p:sp>
              <p:nvSpPr>
                <p:cNvPr id="80" name="任意多边形 79"/>
                <p:cNvSpPr/>
                <p:nvPr/>
              </p:nvSpPr>
              <p:spPr>
                <a:xfrm rot="2700000">
                  <a:off x="2023698" y="2021101"/>
                  <a:ext cx="4464121" cy="2072194"/>
                </a:xfrm>
                <a:custGeom>
                  <a:avLst/>
                  <a:gdLst>
                    <a:gd name="connsiteX0" fmla="*/ 776171 w 2969868"/>
                    <a:gd name="connsiteY0" fmla="*/ 0 h 1494000"/>
                    <a:gd name="connsiteX1" fmla="*/ 2233868 w 2969868"/>
                    <a:gd name="connsiteY1" fmla="*/ 0 h 1494000"/>
                    <a:gd name="connsiteX2" fmla="*/ 2233867 w 2969868"/>
                    <a:gd name="connsiteY2" fmla="*/ 1494000 h 1494000"/>
                    <a:gd name="connsiteX3" fmla="*/ 0 w 2969868"/>
                    <a:gd name="connsiteY3" fmla="*/ 1494000 h 1494000"/>
                    <a:gd name="connsiteX4" fmla="*/ 0 w 2969868"/>
                    <a:gd name="connsiteY4" fmla="*/ 1461258 h 1494000"/>
                    <a:gd name="connsiteX5" fmla="*/ 776172 w 2969868"/>
                    <a:gd name="connsiteY5" fmla="*/ 1461258 h 149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868" h="1494000">
                      <a:moveTo>
                        <a:pt x="776171" y="0"/>
                      </a:moveTo>
                      <a:lnTo>
                        <a:pt x="2233868" y="0"/>
                      </a:lnTo>
                      <a:cubicBezTo>
                        <a:pt x="3232538" y="23721"/>
                        <a:pt x="3197712" y="1487845"/>
                        <a:pt x="2233867" y="1494000"/>
                      </a:cubicBezTo>
                      <a:lnTo>
                        <a:pt x="0" y="1494000"/>
                      </a:lnTo>
                      <a:lnTo>
                        <a:pt x="0" y="1461258"/>
                      </a:lnTo>
                      <a:lnTo>
                        <a:pt x="776172" y="1461258"/>
                      </a:lnTo>
                      <a:close/>
                    </a:path>
                  </a:pathLst>
                </a:custGeom>
                <a:gradFill>
                  <a:gsLst>
                    <a:gs pos="67000">
                      <a:schemeClr val="bg1">
                        <a:lumMod val="65000"/>
                        <a:alpha val="29000"/>
                      </a:schemeClr>
                    </a:gs>
                    <a:gs pos="0">
                      <a:schemeClr val="tx1"/>
                    </a:gs>
                    <a:gs pos="100000">
                      <a:schemeClr val="bg1">
                        <a:lumMod val="95000"/>
                        <a:alpha val="0"/>
                      </a:schemeClr>
                    </a:gs>
                  </a:gsLst>
                  <a:lin ang="0" scaled="0"/>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1" name="椭圆 80"/>
                <p:cNvSpPr/>
                <p:nvPr/>
              </p:nvSpPr>
              <p:spPr>
                <a:xfrm>
                  <a:off x="2689225" y="1488621"/>
                  <a:ext cx="1791608" cy="1791608"/>
                </a:xfrm>
                <a:prstGeom prst="ellipse">
                  <a:avLst/>
                </a:prstGeom>
                <a:gradFill>
                  <a:gsLst>
                    <a:gs pos="0">
                      <a:schemeClr val="bg1">
                        <a:lumMod val="65000"/>
                      </a:schemeClr>
                    </a:gs>
                    <a:gs pos="100000">
                      <a:schemeClr val="bg1">
                        <a:lumMod val="95000"/>
                      </a:schemeClr>
                    </a:gs>
                  </a:gsLst>
                  <a:lin ang="2700000" scaled="1"/>
                </a:gradFill>
                <a:ln w="25400">
                  <a:gradFill flip="none" rotWithShape="1">
                    <a:gsLst>
                      <a:gs pos="0">
                        <a:schemeClr val="bg1"/>
                      </a:gs>
                      <a:gs pos="100000">
                        <a:schemeClr val="bg1">
                          <a:lumMod val="65000"/>
                        </a:schemeClr>
                      </a:gs>
                    </a:gsLst>
                    <a:lin ang="2700000" scaled="1"/>
                    <a:tileRect/>
                  </a:gradFill>
                </a:ln>
                <a:effectLst>
                  <a:outerShdw blurRad="622300" dist="2159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grpSp>
          <p:nvGrpSpPr>
            <p:cNvPr id="75" name="组合 74"/>
            <p:cNvGrpSpPr/>
            <p:nvPr/>
          </p:nvGrpSpPr>
          <p:grpSpPr>
            <a:xfrm>
              <a:off x="4217675" y="1153730"/>
              <a:ext cx="526211" cy="593850"/>
              <a:chOff x="10815638" y="1174750"/>
              <a:chExt cx="728663" cy="822325"/>
            </a:xfrm>
            <a:solidFill>
              <a:schemeClr val="tx1">
                <a:lumMod val="50000"/>
                <a:lumOff val="50000"/>
              </a:schemeClr>
            </a:solidFill>
          </p:grpSpPr>
          <p:sp>
            <p:nvSpPr>
              <p:cNvPr id="76" name="Freeform 33"/>
              <p:cNvSpPr>
                <a:spLocks noEditPoints="1"/>
              </p:cNvSpPr>
              <p:nvPr/>
            </p:nvSpPr>
            <p:spPr bwMode="auto">
              <a:xfrm>
                <a:off x="10815638" y="1174750"/>
                <a:ext cx="728663" cy="822325"/>
              </a:xfrm>
              <a:custGeom>
                <a:avLst/>
                <a:gdLst>
                  <a:gd name="T0" fmla="*/ 103 w 194"/>
                  <a:gd name="T1" fmla="*/ 26 h 219"/>
                  <a:gd name="T2" fmla="*/ 103 w 194"/>
                  <a:gd name="T3" fmla="*/ 18 h 219"/>
                  <a:gd name="T4" fmla="*/ 120 w 194"/>
                  <a:gd name="T5" fmla="*/ 18 h 219"/>
                  <a:gd name="T6" fmla="*/ 120 w 194"/>
                  <a:gd name="T7" fmla="*/ 0 h 219"/>
                  <a:gd name="T8" fmla="*/ 74 w 194"/>
                  <a:gd name="T9" fmla="*/ 0 h 219"/>
                  <a:gd name="T10" fmla="*/ 74 w 194"/>
                  <a:gd name="T11" fmla="*/ 18 h 219"/>
                  <a:gd name="T12" fmla="*/ 91 w 194"/>
                  <a:gd name="T13" fmla="*/ 18 h 219"/>
                  <a:gd name="T14" fmla="*/ 91 w 194"/>
                  <a:gd name="T15" fmla="*/ 26 h 219"/>
                  <a:gd name="T16" fmla="*/ 0 w 194"/>
                  <a:gd name="T17" fmla="*/ 122 h 219"/>
                  <a:gd name="T18" fmla="*/ 97 w 194"/>
                  <a:gd name="T19" fmla="*/ 219 h 219"/>
                  <a:gd name="T20" fmla="*/ 194 w 194"/>
                  <a:gd name="T21" fmla="*/ 122 h 219"/>
                  <a:gd name="T22" fmla="*/ 103 w 194"/>
                  <a:gd name="T23" fmla="*/ 26 h 219"/>
                  <a:gd name="T24" fmla="*/ 158 w 194"/>
                  <a:gd name="T25" fmla="*/ 180 h 219"/>
                  <a:gd name="T26" fmla="*/ 145 w 194"/>
                  <a:gd name="T27" fmla="*/ 167 h 219"/>
                  <a:gd name="T28" fmla="*/ 142 w 194"/>
                  <a:gd name="T29" fmla="*/ 171 h 219"/>
                  <a:gd name="T30" fmla="*/ 154 w 194"/>
                  <a:gd name="T31" fmla="*/ 183 h 219"/>
                  <a:gd name="T32" fmla="*/ 100 w 194"/>
                  <a:gd name="T33" fmla="*/ 206 h 219"/>
                  <a:gd name="T34" fmla="*/ 100 w 194"/>
                  <a:gd name="T35" fmla="*/ 188 h 219"/>
                  <a:gd name="T36" fmla="*/ 95 w 194"/>
                  <a:gd name="T37" fmla="*/ 188 h 219"/>
                  <a:gd name="T38" fmla="*/ 95 w 194"/>
                  <a:gd name="T39" fmla="*/ 206 h 219"/>
                  <a:gd name="T40" fmla="*/ 40 w 194"/>
                  <a:gd name="T41" fmla="*/ 183 h 219"/>
                  <a:gd name="T42" fmla="*/ 52 w 194"/>
                  <a:gd name="T43" fmla="*/ 171 h 219"/>
                  <a:gd name="T44" fmla="*/ 49 w 194"/>
                  <a:gd name="T45" fmla="*/ 167 h 219"/>
                  <a:gd name="T46" fmla="*/ 36 w 194"/>
                  <a:gd name="T47" fmla="*/ 180 h 219"/>
                  <a:gd name="T48" fmla="*/ 14 w 194"/>
                  <a:gd name="T49" fmla="*/ 125 h 219"/>
                  <a:gd name="T50" fmla="*/ 31 w 194"/>
                  <a:gd name="T51" fmla="*/ 125 h 219"/>
                  <a:gd name="T52" fmla="*/ 31 w 194"/>
                  <a:gd name="T53" fmla="*/ 120 h 219"/>
                  <a:gd name="T54" fmla="*/ 14 w 194"/>
                  <a:gd name="T55" fmla="*/ 120 h 219"/>
                  <a:gd name="T56" fmla="*/ 36 w 194"/>
                  <a:gd name="T57" fmla="*/ 65 h 219"/>
                  <a:gd name="T58" fmla="*/ 49 w 194"/>
                  <a:gd name="T59" fmla="*/ 78 h 219"/>
                  <a:gd name="T60" fmla="*/ 52 w 194"/>
                  <a:gd name="T61" fmla="*/ 74 h 219"/>
                  <a:gd name="T62" fmla="*/ 40 w 194"/>
                  <a:gd name="T63" fmla="*/ 62 h 219"/>
                  <a:gd name="T64" fmla="*/ 95 w 194"/>
                  <a:gd name="T65" fmla="*/ 39 h 219"/>
                  <a:gd name="T66" fmla="*/ 95 w 194"/>
                  <a:gd name="T67" fmla="*/ 56 h 219"/>
                  <a:gd name="T68" fmla="*/ 100 w 194"/>
                  <a:gd name="T69" fmla="*/ 56 h 219"/>
                  <a:gd name="T70" fmla="*/ 100 w 194"/>
                  <a:gd name="T71" fmla="*/ 39 h 219"/>
                  <a:gd name="T72" fmla="*/ 154 w 194"/>
                  <a:gd name="T73" fmla="*/ 62 h 219"/>
                  <a:gd name="T74" fmla="*/ 142 w 194"/>
                  <a:gd name="T75" fmla="*/ 74 h 219"/>
                  <a:gd name="T76" fmla="*/ 145 w 194"/>
                  <a:gd name="T77" fmla="*/ 78 h 219"/>
                  <a:gd name="T78" fmla="*/ 158 w 194"/>
                  <a:gd name="T79" fmla="*/ 65 h 219"/>
                  <a:gd name="T80" fmla="*/ 180 w 194"/>
                  <a:gd name="T81" fmla="*/ 120 h 219"/>
                  <a:gd name="T82" fmla="*/ 163 w 194"/>
                  <a:gd name="T83" fmla="*/ 120 h 219"/>
                  <a:gd name="T84" fmla="*/ 163 w 194"/>
                  <a:gd name="T85" fmla="*/ 125 h 219"/>
                  <a:gd name="T86" fmla="*/ 180 w 194"/>
                  <a:gd name="T87" fmla="*/ 125 h 219"/>
                  <a:gd name="T88" fmla="*/ 158 w 194"/>
                  <a:gd name="T89" fmla="*/ 18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4" h="219">
                    <a:moveTo>
                      <a:pt x="103" y="26"/>
                    </a:moveTo>
                    <a:cubicBezTo>
                      <a:pt x="103" y="18"/>
                      <a:pt x="103" y="18"/>
                      <a:pt x="103" y="18"/>
                    </a:cubicBezTo>
                    <a:cubicBezTo>
                      <a:pt x="120" y="18"/>
                      <a:pt x="120" y="18"/>
                      <a:pt x="120" y="18"/>
                    </a:cubicBezTo>
                    <a:cubicBezTo>
                      <a:pt x="120" y="0"/>
                      <a:pt x="120" y="0"/>
                      <a:pt x="120" y="0"/>
                    </a:cubicBezTo>
                    <a:cubicBezTo>
                      <a:pt x="74" y="0"/>
                      <a:pt x="74" y="0"/>
                      <a:pt x="74" y="0"/>
                    </a:cubicBezTo>
                    <a:cubicBezTo>
                      <a:pt x="74" y="18"/>
                      <a:pt x="74" y="18"/>
                      <a:pt x="74" y="18"/>
                    </a:cubicBezTo>
                    <a:cubicBezTo>
                      <a:pt x="91" y="18"/>
                      <a:pt x="91" y="18"/>
                      <a:pt x="91" y="18"/>
                    </a:cubicBezTo>
                    <a:cubicBezTo>
                      <a:pt x="91" y="26"/>
                      <a:pt x="91" y="26"/>
                      <a:pt x="91" y="26"/>
                    </a:cubicBezTo>
                    <a:cubicBezTo>
                      <a:pt x="41" y="29"/>
                      <a:pt x="0" y="71"/>
                      <a:pt x="0" y="122"/>
                    </a:cubicBezTo>
                    <a:cubicBezTo>
                      <a:pt x="0" y="176"/>
                      <a:pt x="44" y="219"/>
                      <a:pt x="97" y="219"/>
                    </a:cubicBezTo>
                    <a:cubicBezTo>
                      <a:pt x="150" y="219"/>
                      <a:pt x="194" y="176"/>
                      <a:pt x="194" y="122"/>
                    </a:cubicBezTo>
                    <a:cubicBezTo>
                      <a:pt x="194" y="71"/>
                      <a:pt x="154" y="29"/>
                      <a:pt x="103" y="26"/>
                    </a:cubicBezTo>
                    <a:close/>
                    <a:moveTo>
                      <a:pt x="158" y="180"/>
                    </a:moveTo>
                    <a:cubicBezTo>
                      <a:pt x="145" y="167"/>
                      <a:pt x="145" y="167"/>
                      <a:pt x="145" y="167"/>
                    </a:cubicBezTo>
                    <a:cubicBezTo>
                      <a:pt x="142" y="171"/>
                      <a:pt x="142" y="171"/>
                      <a:pt x="142" y="171"/>
                    </a:cubicBezTo>
                    <a:cubicBezTo>
                      <a:pt x="154" y="183"/>
                      <a:pt x="154" y="183"/>
                      <a:pt x="154" y="183"/>
                    </a:cubicBezTo>
                    <a:cubicBezTo>
                      <a:pt x="140" y="197"/>
                      <a:pt x="121" y="205"/>
                      <a:pt x="100" y="206"/>
                    </a:cubicBezTo>
                    <a:cubicBezTo>
                      <a:pt x="100" y="188"/>
                      <a:pt x="100" y="188"/>
                      <a:pt x="100" y="188"/>
                    </a:cubicBezTo>
                    <a:cubicBezTo>
                      <a:pt x="95" y="188"/>
                      <a:pt x="95" y="188"/>
                      <a:pt x="95" y="188"/>
                    </a:cubicBezTo>
                    <a:cubicBezTo>
                      <a:pt x="95" y="206"/>
                      <a:pt x="95" y="206"/>
                      <a:pt x="95" y="206"/>
                    </a:cubicBezTo>
                    <a:cubicBezTo>
                      <a:pt x="73" y="205"/>
                      <a:pt x="54" y="197"/>
                      <a:pt x="40" y="183"/>
                    </a:cubicBezTo>
                    <a:cubicBezTo>
                      <a:pt x="52" y="171"/>
                      <a:pt x="52" y="171"/>
                      <a:pt x="52" y="171"/>
                    </a:cubicBezTo>
                    <a:cubicBezTo>
                      <a:pt x="49" y="167"/>
                      <a:pt x="49" y="167"/>
                      <a:pt x="49" y="167"/>
                    </a:cubicBezTo>
                    <a:cubicBezTo>
                      <a:pt x="36" y="180"/>
                      <a:pt x="36" y="180"/>
                      <a:pt x="36" y="180"/>
                    </a:cubicBezTo>
                    <a:cubicBezTo>
                      <a:pt x="23" y="165"/>
                      <a:pt x="14" y="146"/>
                      <a:pt x="14" y="125"/>
                    </a:cubicBezTo>
                    <a:cubicBezTo>
                      <a:pt x="31" y="125"/>
                      <a:pt x="31" y="125"/>
                      <a:pt x="31" y="125"/>
                    </a:cubicBezTo>
                    <a:cubicBezTo>
                      <a:pt x="31" y="120"/>
                      <a:pt x="31" y="120"/>
                      <a:pt x="31" y="120"/>
                    </a:cubicBezTo>
                    <a:cubicBezTo>
                      <a:pt x="14" y="120"/>
                      <a:pt x="14" y="120"/>
                      <a:pt x="14" y="120"/>
                    </a:cubicBezTo>
                    <a:cubicBezTo>
                      <a:pt x="14" y="99"/>
                      <a:pt x="23" y="80"/>
                      <a:pt x="36" y="65"/>
                    </a:cubicBezTo>
                    <a:cubicBezTo>
                      <a:pt x="49" y="78"/>
                      <a:pt x="49" y="78"/>
                      <a:pt x="49" y="78"/>
                    </a:cubicBezTo>
                    <a:cubicBezTo>
                      <a:pt x="52" y="74"/>
                      <a:pt x="52" y="74"/>
                      <a:pt x="52" y="74"/>
                    </a:cubicBezTo>
                    <a:cubicBezTo>
                      <a:pt x="40" y="62"/>
                      <a:pt x="40" y="62"/>
                      <a:pt x="40" y="62"/>
                    </a:cubicBezTo>
                    <a:cubicBezTo>
                      <a:pt x="54" y="48"/>
                      <a:pt x="73" y="40"/>
                      <a:pt x="95" y="39"/>
                    </a:cubicBezTo>
                    <a:cubicBezTo>
                      <a:pt x="95" y="56"/>
                      <a:pt x="95" y="56"/>
                      <a:pt x="95" y="56"/>
                    </a:cubicBezTo>
                    <a:cubicBezTo>
                      <a:pt x="100" y="56"/>
                      <a:pt x="100" y="56"/>
                      <a:pt x="100" y="56"/>
                    </a:cubicBezTo>
                    <a:cubicBezTo>
                      <a:pt x="100" y="39"/>
                      <a:pt x="100" y="39"/>
                      <a:pt x="100" y="39"/>
                    </a:cubicBezTo>
                    <a:cubicBezTo>
                      <a:pt x="121" y="40"/>
                      <a:pt x="140" y="48"/>
                      <a:pt x="154" y="62"/>
                    </a:cubicBezTo>
                    <a:cubicBezTo>
                      <a:pt x="142" y="74"/>
                      <a:pt x="142" y="74"/>
                      <a:pt x="142" y="74"/>
                    </a:cubicBezTo>
                    <a:cubicBezTo>
                      <a:pt x="145" y="78"/>
                      <a:pt x="145" y="78"/>
                      <a:pt x="145" y="78"/>
                    </a:cubicBezTo>
                    <a:cubicBezTo>
                      <a:pt x="158" y="65"/>
                      <a:pt x="158" y="65"/>
                      <a:pt x="158" y="65"/>
                    </a:cubicBezTo>
                    <a:cubicBezTo>
                      <a:pt x="171" y="80"/>
                      <a:pt x="180" y="99"/>
                      <a:pt x="180" y="120"/>
                    </a:cubicBezTo>
                    <a:cubicBezTo>
                      <a:pt x="163" y="120"/>
                      <a:pt x="163" y="120"/>
                      <a:pt x="163" y="120"/>
                    </a:cubicBezTo>
                    <a:cubicBezTo>
                      <a:pt x="163" y="125"/>
                      <a:pt x="163" y="125"/>
                      <a:pt x="163" y="125"/>
                    </a:cubicBezTo>
                    <a:cubicBezTo>
                      <a:pt x="180" y="125"/>
                      <a:pt x="180" y="125"/>
                      <a:pt x="180" y="125"/>
                    </a:cubicBezTo>
                    <a:cubicBezTo>
                      <a:pt x="180" y="146"/>
                      <a:pt x="171" y="165"/>
                      <a:pt x="158" y="1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7" name="Freeform 34"/>
              <p:cNvSpPr/>
              <p:nvPr/>
            </p:nvSpPr>
            <p:spPr bwMode="auto">
              <a:xfrm>
                <a:off x="11153775" y="1404937"/>
                <a:ext cx="160338" cy="273050"/>
              </a:xfrm>
              <a:custGeom>
                <a:avLst/>
                <a:gdLst>
                  <a:gd name="T0" fmla="*/ 101 w 101"/>
                  <a:gd name="T1" fmla="*/ 66 h 172"/>
                  <a:gd name="T2" fmla="*/ 94 w 101"/>
                  <a:gd name="T3" fmla="*/ 59 h 172"/>
                  <a:gd name="T4" fmla="*/ 21 w 101"/>
                  <a:gd name="T5" fmla="*/ 132 h 172"/>
                  <a:gd name="T6" fmla="*/ 21 w 101"/>
                  <a:gd name="T7" fmla="*/ 0 h 172"/>
                  <a:gd name="T8" fmla="*/ 11 w 101"/>
                  <a:gd name="T9" fmla="*/ 0 h 172"/>
                  <a:gd name="T10" fmla="*/ 11 w 101"/>
                  <a:gd name="T11" fmla="*/ 141 h 172"/>
                  <a:gd name="T12" fmla="*/ 0 w 101"/>
                  <a:gd name="T13" fmla="*/ 153 h 172"/>
                  <a:gd name="T14" fmla="*/ 7 w 101"/>
                  <a:gd name="T15" fmla="*/ 163 h 172"/>
                  <a:gd name="T16" fmla="*/ 11 w 101"/>
                  <a:gd name="T17" fmla="*/ 158 h 172"/>
                  <a:gd name="T18" fmla="*/ 11 w 101"/>
                  <a:gd name="T19" fmla="*/ 172 h 172"/>
                  <a:gd name="T20" fmla="*/ 21 w 101"/>
                  <a:gd name="T21" fmla="*/ 172 h 172"/>
                  <a:gd name="T22" fmla="*/ 21 w 101"/>
                  <a:gd name="T23" fmla="*/ 146 h 172"/>
                  <a:gd name="T24" fmla="*/ 101 w 101"/>
                  <a:gd name="T25" fmla="*/ 6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 h="172">
                    <a:moveTo>
                      <a:pt x="101" y="66"/>
                    </a:moveTo>
                    <a:lnTo>
                      <a:pt x="94" y="59"/>
                    </a:lnTo>
                    <a:lnTo>
                      <a:pt x="21" y="132"/>
                    </a:lnTo>
                    <a:lnTo>
                      <a:pt x="21" y="0"/>
                    </a:lnTo>
                    <a:lnTo>
                      <a:pt x="11" y="0"/>
                    </a:lnTo>
                    <a:lnTo>
                      <a:pt x="11" y="141"/>
                    </a:lnTo>
                    <a:lnTo>
                      <a:pt x="0" y="153"/>
                    </a:lnTo>
                    <a:lnTo>
                      <a:pt x="7" y="163"/>
                    </a:lnTo>
                    <a:lnTo>
                      <a:pt x="11" y="158"/>
                    </a:lnTo>
                    <a:lnTo>
                      <a:pt x="11" y="172"/>
                    </a:lnTo>
                    <a:lnTo>
                      <a:pt x="21" y="172"/>
                    </a:lnTo>
                    <a:lnTo>
                      <a:pt x="21" y="146"/>
                    </a:lnTo>
                    <a:lnTo>
                      <a:pt x="101" y="6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spTree>
  </p:cSld>
  <p:clrMapOvr>
    <a:masterClrMapping/>
  </p:clrMapOvr>
  <p:transition spd="slow" advTm="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right)">
                                      <p:cBhvr>
                                        <p:cTn id="7" dur="250"/>
                                        <p:tgtEl>
                                          <p:spTgt spid="2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 calcmode="lin" valueType="num">
                                      <p:cBhvr>
                                        <p:cTn id="11" dur="10" fill="hold"/>
                                        <p:tgtEl>
                                          <p:spTgt spid="51"/>
                                        </p:tgtEl>
                                        <p:attrNameLst>
                                          <p:attrName>ppt_w</p:attrName>
                                        </p:attrNameLst>
                                      </p:cBhvr>
                                      <p:tavLst>
                                        <p:tav tm="0">
                                          <p:val>
                                            <p:fltVal val="0"/>
                                          </p:val>
                                        </p:tav>
                                        <p:tav tm="100000">
                                          <p:val>
                                            <p:strVal val="#ppt_w"/>
                                          </p:val>
                                        </p:tav>
                                      </p:tavLst>
                                    </p:anim>
                                    <p:anim calcmode="lin" valueType="num">
                                      <p:cBhvr>
                                        <p:cTn id="12" dur="10" fill="hold"/>
                                        <p:tgtEl>
                                          <p:spTgt spid="51"/>
                                        </p:tgtEl>
                                        <p:attrNameLst>
                                          <p:attrName>ppt_h</p:attrName>
                                        </p:attrNameLst>
                                      </p:cBhvr>
                                      <p:tavLst>
                                        <p:tav tm="0">
                                          <p:val>
                                            <p:fltVal val="0"/>
                                          </p:val>
                                        </p:tav>
                                        <p:tav tm="100000">
                                          <p:val>
                                            <p:strVal val="#ppt_h"/>
                                          </p:val>
                                        </p:tav>
                                      </p:tavLst>
                                    </p:anim>
                                    <p:animEffect transition="in" filter="fade">
                                      <p:cBhvr>
                                        <p:cTn id="13" dur="10"/>
                                        <p:tgtEl>
                                          <p:spTgt spid="51"/>
                                        </p:tgtEl>
                                      </p:cBhvr>
                                    </p:animEffect>
                                  </p:childTnLst>
                                </p:cTn>
                              </p:par>
                              <p:par>
                                <p:cTn id="14" presetID="6" presetClass="emph" presetSubtype="0" fill="hold" nodeType="withEffect">
                                  <p:stCondLst>
                                    <p:cond delay="100"/>
                                  </p:stCondLst>
                                  <p:childTnLst>
                                    <p:animScale>
                                      <p:cBhvr>
                                        <p:cTn id="15" dur="10" fill="hold"/>
                                        <p:tgtEl>
                                          <p:spTgt spid="51"/>
                                        </p:tgtEl>
                                      </p:cBhvr>
                                      <p:by x="110000" y="110000"/>
                                    </p:animScale>
                                  </p:childTnLst>
                                </p:cTn>
                              </p:par>
                              <p:par>
                                <p:cTn id="16" presetID="6" presetClass="emph" presetSubtype="0" fill="hold" nodeType="withEffect">
                                  <p:stCondLst>
                                    <p:cond delay="200"/>
                                  </p:stCondLst>
                                  <p:childTnLst>
                                    <p:animScale>
                                      <p:cBhvr>
                                        <p:cTn id="17" dur="10" fill="hold"/>
                                        <p:tgtEl>
                                          <p:spTgt spid="51"/>
                                        </p:tgtEl>
                                      </p:cBhvr>
                                      <p:by x="90000" y="90000"/>
                                    </p:animScale>
                                  </p:childTnLst>
                                </p:cTn>
                              </p:par>
                              <p:par>
                                <p:cTn id="18" presetID="6" presetClass="emph" presetSubtype="0" fill="hold" nodeType="withEffect">
                                  <p:stCondLst>
                                    <p:cond delay="400"/>
                                  </p:stCondLst>
                                  <p:childTnLst>
                                    <p:animScale>
                                      <p:cBhvr>
                                        <p:cTn id="19" dur="10" fill="hold"/>
                                        <p:tgtEl>
                                          <p:spTgt spid="51"/>
                                        </p:tgtEl>
                                      </p:cBhvr>
                                      <p:by x="105000" y="105000"/>
                                    </p:animScale>
                                  </p:childTnLst>
                                </p:cTn>
                              </p:par>
                              <p:par>
                                <p:cTn id="20" presetID="6" presetClass="emph" presetSubtype="0" fill="hold" nodeType="withEffect">
                                  <p:stCondLst>
                                    <p:cond delay="500"/>
                                  </p:stCondLst>
                                  <p:childTnLst>
                                    <p:animScale>
                                      <p:cBhvr>
                                        <p:cTn id="21" dur="10" fill="hold"/>
                                        <p:tgtEl>
                                          <p:spTgt spid="51"/>
                                        </p:tgtEl>
                                      </p:cBhvr>
                                      <p:by x="95000" y="95000"/>
                                    </p:animScale>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wipe(left)">
                                      <p:cBhvr>
                                        <p:cTn id="25" dur="250"/>
                                        <p:tgtEl>
                                          <p:spTgt spid="60"/>
                                        </p:tgtEl>
                                      </p:cBhvr>
                                    </p:animEffect>
                                  </p:childTnLst>
                                </p:cTn>
                              </p:par>
                            </p:childTnLst>
                          </p:cTn>
                        </p:par>
                        <p:par>
                          <p:cTn id="26" fill="hold">
                            <p:stCondLst>
                              <p:cond delay="1500"/>
                            </p:stCondLst>
                            <p:childTnLst>
                              <p:par>
                                <p:cTn id="27" presetID="22" presetClass="entr" presetSubtype="8"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250"/>
                                        <p:tgtEl>
                                          <p:spTgt spid="23"/>
                                        </p:tgtEl>
                                      </p:cBhvr>
                                    </p:animEffect>
                                  </p:childTnLst>
                                </p:cTn>
                              </p:par>
                            </p:childTnLst>
                          </p:cTn>
                        </p:par>
                        <p:par>
                          <p:cTn id="30" fill="hold">
                            <p:stCondLst>
                              <p:cond delay="2000"/>
                            </p:stCondLst>
                            <p:childTnLst>
                              <p:par>
                                <p:cTn id="31" presetID="53" presetClass="entr" presetSubtype="16" fill="hold" nodeType="after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p:cTn id="33" dur="10" fill="hold"/>
                                        <p:tgtEl>
                                          <p:spTgt spid="26"/>
                                        </p:tgtEl>
                                        <p:attrNameLst>
                                          <p:attrName>ppt_w</p:attrName>
                                        </p:attrNameLst>
                                      </p:cBhvr>
                                      <p:tavLst>
                                        <p:tav tm="0">
                                          <p:val>
                                            <p:fltVal val="0"/>
                                          </p:val>
                                        </p:tav>
                                        <p:tav tm="100000">
                                          <p:val>
                                            <p:strVal val="#ppt_w"/>
                                          </p:val>
                                        </p:tav>
                                      </p:tavLst>
                                    </p:anim>
                                    <p:anim calcmode="lin" valueType="num">
                                      <p:cBhvr>
                                        <p:cTn id="34" dur="10" fill="hold"/>
                                        <p:tgtEl>
                                          <p:spTgt spid="26"/>
                                        </p:tgtEl>
                                        <p:attrNameLst>
                                          <p:attrName>ppt_h</p:attrName>
                                        </p:attrNameLst>
                                      </p:cBhvr>
                                      <p:tavLst>
                                        <p:tav tm="0">
                                          <p:val>
                                            <p:fltVal val="0"/>
                                          </p:val>
                                        </p:tav>
                                        <p:tav tm="100000">
                                          <p:val>
                                            <p:strVal val="#ppt_h"/>
                                          </p:val>
                                        </p:tav>
                                      </p:tavLst>
                                    </p:anim>
                                    <p:animEffect transition="in" filter="fade">
                                      <p:cBhvr>
                                        <p:cTn id="35" dur="10"/>
                                        <p:tgtEl>
                                          <p:spTgt spid="26"/>
                                        </p:tgtEl>
                                      </p:cBhvr>
                                    </p:animEffect>
                                  </p:childTnLst>
                                </p:cTn>
                              </p:par>
                            </p:childTnLst>
                          </p:cTn>
                        </p:par>
                        <p:par>
                          <p:cTn id="36" fill="hold">
                            <p:stCondLst>
                              <p:cond delay="2500"/>
                            </p:stCondLst>
                            <p:childTnLst>
                              <p:par>
                                <p:cTn id="37" presetID="6" presetClass="emph" presetSubtype="0" fill="hold" nodeType="afterEffect">
                                  <p:stCondLst>
                                    <p:cond delay="0"/>
                                  </p:stCondLst>
                                  <p:childTnLst>
                                    <p:animScale>
                                      <p:cBhvr>
                                        <p:cTn id="38" dur="10" fill="hold"/>
                                        <p:tgtEl>
                                          <p:spTgt spid="26"/>
                                        </p:tgtEl>
                                      </p:cBhvr>
                                      <p:by x="110000" y="110000"/>
                                    </p:animScale>
                                  </p:childTnLst>
                                </p:cTn>
                              </p:par>
                            </p:childTnLst>
                          </p:cTn>
                        </p:par>
                        <p:par>
                          <p:cTn id="39" fill="hold">
                            <p:stCondLst>
                              <p:cond delay="3000"/>
                            </p:stCondLst>
                            <p:childTnLst>
                              <p:par>
                                <p:cTn id="40" presetID="6" presetClass="emph" presetSubtype="0" fill="hold" nodeType="afterEffect">
                                  <p:stCondLst>
                                    <p:cond delay="0"/>
                                  </p:stCondLst>
                                  <p:childTnLst>
                                    <p:animScale>
                                      <p:cBhvr>
                                        <p:cTn id="41" dur="10" fill="hold"/>
                                        <p:tgtEl>
                                          <p:spTgt spid="26"/>
                                        </p:tgtEl>
                                      </p:cBhvr>
                                      <p:by x="90000" y="90000"/>
                                    </p:animScale>
                                  </p:childTnLst>
                                </p:cTn>
                              </p:par>
                            </p:childTnLst>
                          </p:cTn>
                        </p:par>
                        <p:par>
                          <p:cTn id="42" fill="hold">
                            <p:stCondLst>
                              <p:cond delay="3500"/>
                            </p:stCondLst>
                            <p:childTnLst>
                              <p:par>
                                <p:cTn id="43" presetID="6" presetClass="emph" presetSubtype="0" fill="hold" nodeType="afterEffect">
                                  <p:stCondLst>
                                    <p:cond delay="0"/>
                                  </p:stCondLst>
                                  <p:childTnLst>
                                    <p:animScale>
                                      <p:cBhvr>
                                        <p:cTn id="44" dur="10" fill="hold"/>
                                        <p:tgtEl>
                                          <p:spTgt spid="26"/>
                                        </p:tgtEl>
                                      </p:cBhvr>
                                      <p:by x="105000" y="105000"/>
                                    </p:animScale>
                                  </p:childTnLst>
                                </p:cTn>
                              </p:par>
                            </p:childTnLst>
                          </p:cTn>
                        </p:par>
                        <p:par>
                          <p:cTn id="45" fill="hold">
                            <p:stCondLst>
                              <p:cond delay="4000"/>
                            </p:stCondLst>
                            <p:childTnLst>
                              <p:par>
                                <p:cTn id="46" presetID="6" presetClass="emph" presetSubtype="0" fill="hold" nodeType="afterEffect">
                                  <p:stCondLst>
                                    <p:cond delay="0"/>
                                  </p:stCondLst>
                                  <p:childTnLst>
                                    <p:animScale>
                                      <p:cBhvr>
                                        <p:cTn id="47" dur="10" fill="hold"/>
                                        <p:tgtEl>
                                          <p:spTgt spid="26"/>
                                        </p:tgtEl>
                                      </p:cBhvr>
                                      <p:by x="95000" y="95000"/>
                                    </p:animScale>
                                  </p:childTnLst>
                                </p:cTn>
                              </p:par>
                            </p:childTnLst>
                          </p:cTn>
                        </p:par>
                        <p:par>
                          <p:cTn id="48" fill="hold">
                            <p:stCondLst>
                              <p:cond delay="4500"/>
                            </p:stCondLst>
                            <p:childTnLst>
                              <p:par>
                                <p:cTn id="49" presetID="22" presetClass="entr" presetSubtype="2" fill="hold" nodeType="afterEffect">
                                  <p:stCondLst>
                                    <p:cond delay="0"/>
                                  </p:stCondLst>
                                  <p:childTnLst>
                                    <p:set>
                                      <p:cBhvr>
                                        <p:cTn id="50" dur="1" fill="hold">
                                          <p:stCondLst>
                                            <p:cond delay="0"/>
                                          </p:stCondLst>
                                        </p:cTn>
                                        <p:tgtEl>
                                          <p:spTgt spid="63"/>
                                        </p:tgtEl>
                                        <p:attrNameLst>
                                          <p:attrName>style.visibility</p:attrName>
                                        </p:attrNameLst>
                                      </p:cBhvr>
                                      <p:to>
                                        <p:strVal val="visible"/>
                                      </p:to>
                                    </p:set>
                                    <p:animEffect transition="in" filter="wipe(right)">
                                      <p:cBhvr>
                                        <p:cTn id="51" dur="250"/>
                                        <p:tgtEl>
                                          <p:spTgt spid="63"/>
                                        </p:tgtEl>
                                      </p:cBhvr>
                                    </p:animEffect>
                                  </p:childTnLst>
                                </p:cTn>
                              </p:par>
                            </p:childTnLst>
                          </p:cTn>
                        </p:par>
                        <p:par>
                          <p:cTn id="52" fill="hold">
                            <p:stCondLst>
                              <p:cond delay="5000"/>
                            </p:stCondLst>
                            <p:childTnLst>
                              <p:par>
                                <p:cTn id="53" presetID="22" presetClass="entr" presetSubtype="2" fill="hold" nodeType="after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right)">
                                      <p:cBhvr>
                                        <p:cTn id="55" dur="250"/>
                                        <p:tgtEl>
                                          <p:spTgt spid="24"/>
                                        </p:tgtEl>
                                      </p:cBhvr>
                                    </p:animEffect>
                                  </p:childTnLst>
                                </p:cTn>
                              </p:par>
                            </p:childTnLst>
                          </p:cTn>
                        </p:par>
                        <p:par>
                          <p:cTn id="56" fill="hold">
                            <p:stCondLst>
                              <p:cond delay="5500"/>
                            </p:stCondLst>
                            <p:childTnLst>
                              <p:par>
                                <p:cTn id="57" presetID="53" presetClass="entr" presetSubtype="16" fill="hold" nodeType="afterEffect">
                                  <p:stCondLst>
                                    <p:cond delay="0"/>
                                  </p:stCondLst>
                                  <p:childTnLst>
                                    <p:set>
                                      <p:cBhvr>
                                        <p:cTn id="58" dur="1" fill="hold">
                                          <p:stCondLst>
                                            <p:cond delay="0"/>
                                          </p:stCondLst>
                                        </p:cTn>
                                        <p:tgtEl>
                                          <p:spTgt spid="38"/>
                                        </p:tgtEl>
                                        <p:attrNameLst>
                                          <p:attrName>style.visibility</p:attrName>
                                        </p:attrNameLst>
                                      </p:cBhvr>
                                      <p:to>
                                        <p:strVal val="visible"/>
                                      </p:to>
                                    </p:set>
                                    <p:anim calcmode="lin" valueType="num">
                                      <p:cBhvr>
                                        <p:cTn id="59" dur="10" fill="hold"/>
                                        <p:tgtEl>
                                          <p:spTgt spid="38"/>
                                        </p:tgtEl>
                                        <p:attrNameLst>
                                          <p:attrName>ppt_w</p:attrName>
                                        </p:attrNameLst>
                                      </p:cBhvr>
                                      <p:tavLst>
                                        <p:tav tm="0">
                                          <p:val>
                                            <p:fltVal val="0"/>
                                          </p:val>
                                        </p:tav>
                                        <p:tav tm="100000">
                                          <p:val>
                                            <p:strVal val="#ppt_w"/>
                                          </p:val>
                                        </p:tav>
                                      </p:tavLst>
                                    </p:anim>
                                    <p:anim calcmode="lin" valueType="num">
                                      <p:cBhvr>
                                        <p:cTn id="60" dur="10" fill="hold"/>
                                        <p:tgtEl>
                                          <p:spTgt spid="38"/>
                                        </p:tgtEl>
                                        <p:attrNameLst>
                                          <p:attrName>ppt_h</p:attrName>
                                        </p:attrNameLst>
                                      </p:cBhvr>
                                      <p:tavLst>
                                        <p:tav tm="0">
                                          <p:val>
                                            <p:fltVal val="0"/>
                                          </p:val>
                                        </p:tav>
                                        <p:tav tm="100000">
                                          <p:val>
                                            <p:strVal val="#ppt_h"/>
                                          </p:val>
                                        </p:tav>
                                      </p:tavLst>
                                    </p:anim>
                                    <p:animEffect transition="in" filter="fade">
                                      <p:cBhvr>
                                        <p:cTn id="61" dur="10"/>
                                        <p:tgtEl>
                                          <p:spTgt spid="38"/>
                                        </p:tgtEl>
                                      </p:cBhvr>
                                    </p:animEffect>
                                  </p:childTnLst>
                                </p:cTn>
                              </p:par>
                              <p:par>
                                <p:cTn id="62" presetID="6" presetClass="emph" presetSubtype="0" fill="hold" nodeType="withEffect">
                                  <p:stCondLst>
                                    <p:cond delay="100"/>
                                  </p:stCondLst>
                                  <p:childTnLst>
                                    <p:animScale>
                                      <p:cBhvr>
                                        <p:cTn id="63" dur="10" fill="hold"/>
                                        <p:tgtEl>
                                          <p:spTgt spid="38"/>
                                        </p:tgtEl>
                                      </p:cBhvr>
                                      <p:by x="110000" y="110000"/>
                                    </p:animScale>
                                  </p:childTnLst>
                                </p:cTn>
                              </p:par>
                              <p:par>
                                <p:cTn id="64" presetID="6" presetClass="emph" presetSubtype="0" fill="hold" nodeType="withEffect">
                                  <p:stCondLst>
                                    <p:cond delay="200"/>
                                  </p:stCondLst>
                                  <p:childTnLst>
                                    <p:animScale>
                                      <p:cBhvr>
                                        <p:cTn id="65" dur="10" fill="hold"/>
                                        <p:tgtEl>
                                          <p:spTgt spid="38"/>
                                        </p:tgtEl>
                                      </p:cBhvr>
                                      <p:by x="90000" y="90000"/>
                                    </p:animScale>
                                  </p:childTnLst>
                                </p:cTn>
                              </p:par>
                              <p:par>
                                <p:cTn id="66" presetID="6" presetClass="emph" presetSubtype="0" fill="hold" nodeType="withEffect">
                                  <p:stCondLst>
                                    <p:cond delay="400"/>
                                  </p:stCondLst>
                                  <p:childTnLst>
                                    <p:animScale>
                                      <p:cBhvr>
                                        <p:cTn id="67" dur="10" fill="hold"/>
                                        <p:tgtEl>
                                          <p:spTgt spid="38"/>
                                        </p:tgtEl>
                                      </p:cBhvr>
                                      <p:by x="105000" y="105000"/>
                                    </p:animScale>
                                  </p:childTnLst>
                                </p:cTn>
                              </p:par>
                              <p:par>
                                <p:cTn id="68" presetID="6" presetClass="emph" presetSubtype="0" fill="hold" nodeType="withEffect">
                                  <p:stCondLst>
                                    <p:cond delay="500"/>
                                  </p:stCondLst>
                                  <p:childTnLst>
                                    <p:animScale>
                                      <p:cBhvr>
                                        <p:cTn id="69" dur="10" fill="hold"/>
                                        <p:tgtEl>
                                          <p:spTgt spid="38"/>
                                        </p:tgtEl>
                                      </p:cBhvr>
                                      <p:by x="95000" y="95000"/>
                                    </p:animScale>
                                  </p:childTnLst>
                                </p:cTn>
                              </p:par>
                            </p:childTnLst>
                          </p:cTn>
                        </p:par>
                        <p:par>
                          <p:cTn id="70" fill="hold">
                            <p:stCondLst>
                              <p:cond delay="6000"/>
                            </p:stCondLst>
                            <p:childTnLst>
                              <p:par>
                                <p:cTn id="71" presetID="22" presetClass="entr" presetSubtype="8" fill="hold" nodeType="afterEffect">
                                  <p:stCondLst>
                                    <p:cond delay="0"/>
                                  </p:stCondLst>
                                  <p:childTnLst>
                                    <p:set>
                                      <p:cBhvr>
                                        <p:cTn id="72" dur="1" fill="hold">
                                          <p:stCondLst>
                                            <p:cond delay="0"/>
                                          </p:stCondLst>
                                        </p:cTn>
                                        <p:tgtEl>
                                          <p:spTgt spid="66"/>
                                        </p:tgtEl>
                                        <p:attrNameLst>
                                          <p:attrName>style.visibility</p:attrName>
                                        </p:attrNameLst>
                                      </p:cBhvr>
                                      <p:to>
                                        <p:strVal val="visible"/>
                                      </p:to>
                                    </p:set>
                                    <p:animEffect transition="in" filter="wipe(left)">
                                      <p:cBhvr>
                                        <p:cTn id="73" dur="250"/>
                                        <p:tgtEl>
                                          <p:spTgt spid="66"/>
                                        </p:tgtEl>
                                      </p:cBhvr>
                                    </p:animEffect>
                                  </p:childTnLst>
                                </p:cTn>
                              </p:par>
                            </p:childTnLst>
                          </p:cTn>
                        </p:par>
                        <p:par>
                          <p:cTn id="74" fill="hold">
                            <p:stCondLst>
                              <p:cond delay="6500"/>
                            </p:stCondLst>
                            <p:childTnLst>
                              <p:par>
                                <p:cTn id="75" presetID="22" presetClass="entr" presetSubtype="8" fill="hold" nodeType="after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wipe(left)">
                                      <p:cBhvr>
                                        <p:cTn id="77" dur="250"/>
                                        <p:tgtEl>
                                          <p:spTgt spid="22"/>
                                        </p:tgtEl>
                                      </p:cBhvr>
                                    </p:animEffect>
                                  </p:childTnLst>
                                </p:cTn>
                              </p:par>
                            </p:childTnLst>
                          </p:cTn>
                        </p:par>
                        <p:par>
                          <p:cTn id="78" fill="hold">
                            <p:stCondLst>
                              <p:cond delay="7000"/>
                            </p:stCondLst>
                            <p:childTnLst>
                              <p:par>
                                <p:cTn id="79" presetID="22" presetClass="entr" presetSubtype="2" fill="hold" nodeType="afterEffect">
                                  <p:stCondLst>
                                    <p:cond delay="0"/>
                                  </p:stCondLst>
                                  <p:childTnLst>
                                    <p:set>
                                      <p:cBhvr>
                                        <p:cTn id="80" dur="1" fill="hold">
                                          <p:stCondLst>
                                            <p:cond delay="0"/>
                                          </p:stCondLst>
                                        </p:cTn>
                                        <p:tgtEl>
                                          <p:spTgt spid="69"/>
                                        </p:tgtEl>
                                        <p:attrNameLst>
                                          <p:attrName>style.visibility</p:attrName>
                                        </p:attrNameLst>
                                      </p:cBhvr>
                                      <p:to>
                                        <p:strVal val="visible"/>
                                      </p:to>
                                    </p:set>
                                    <p:animEffect transition="in" filter="wipe(right)">
                                      <p:cBhvr>
                                        <p:cTn id="81" dur="250"/>
                                        <p:tgtEl>
                                          <p:spTgt spid="69"/>
                                        </p:tgtEl>
                                      </p:cBhvr>
                                    </p:animEffect>
                                  </p:childTnLst>
                                </p:cTn>
                              </p:par>
                            </p:childTnLst>
                          </p:cTn>
                        </p:par>
                        <p:par>
                          <p:cTn id="82" fill="hold">
                            <p:stCondLst>
                              <p:cond delay="7500"/>
                            </p:stCondLst>
                            <p:childTnLst>
                              <p:par>
                                <p:cTn id="83" presetID="53" presetClass="entr" presetSubtype="16" fill="hold" nodeType="afterEffect">
                                  <p:stCondLst>
                                    <p:cond delay="0"/>
                                  </p:stCondLst>
                                  <p:childTnLst>
                                    <p:set>
                                      <p:cBhvr>
                                        <p:cTn id="84" dur="1" fill="hold">
                                          <p:stCondLst>
                                            <p:cond delay="0"/>
                                          </p:stCondLst>
                                        </p:cTn>
                                        <p:tgtEl>
                                          <p:spTgt spid="73"/>
                                        </p:tgtEl>
                                        <p:attrNameLst>
                                          <p:attrName>style.visibility</p:attrName>
                                        </p:attrNameLst>
                                      </p:cBhvr>
                                      <p:to>
                                        <p:strVal val="visible"/>
                                      </p:to>
                                    </p:set>
                                    <p:anim calcmode="lin" valueType="num">
                                      <p:cBhvr>
                                        <p:cTn id="85" dur="10" fill="hold"/>
                                        <p:tgtEl>
                                          <p:spTgt spid="73"/>
                                        </p:tgtEl>
                                        <p:attrNameLst>
                                          <p:attrName>ppt_w</p:attrName>
                                        </p:attrNameLst>
                                      </p:cBhvr>
                                      <p:tavLst>
                                        <p:tav tm="0">
                                          <p:val>
                                            <p:fltVal val="0"/>
                                          </p:val>
                                        </p:tav>
                                        <p:tav tm="100000">
                                          <p:val>
                                            <p:strVal val="#ppt_w"/>
                                          </p:val>
                                        </p:tav>
                                      </p:tavLst>
                                    </p:anim>
                                    <p:anim calcmode="lin" valueType="num">
                                      <p:cBhvr>
                                        <p:cTn id="86" dur="10" fill="hold"/>
                                        <p:tgtEl>
                                          <p:spTgt spid="73"/>
                                        </p:tgtEl>
                                        <p:attrNameLst>
                                          <p:attrName>ppt_h</p:attrName>
                                        </p:attrNameLst>
                                      </p:cBhvr>
                                      <p:tavLst>
                                        <p:tav tm="0">
                                          <p:val>
                                            <p:fltVal val="0"/>
                                          </p:val>
                                        </p:tav>
                                        <p:tav tm="100000">
                                          <p:val>
                                            <p:strVal val="#ppt_h"/>
                                          </p:val>
                                        </p:tav>
                                      </p:tavLst>
                                    </p:anim>
                                    <p:animEffect transition="in" filter="fade">
                                      <p:cBhvr>
                                        <p:cTn id="87" dur="10"/>
                                        <p:tgtEl>
                                          <p:spTgt spid="73"/>
                                        </p:tgtEl>
                                      </p:cBhvr>
                                    </p:animEffect>
                                  </p:childTnLst>
                                </p:cTn>
                              </p:par>
                              <p:par>
                                <p:cTn id="88" presetID="6" presetClass="emph" presetSubtype="0" fill="hold" nodeType="withEffect">
                                  <p:stCondLst>
                                    <p:cond delay="100"/>
                                  </p:stCondLst>
                                  <p:childTnLst>
                                    <p:animScale>
                                      <p:cBhvr>
                                        <p:cTn id="89" dur="10" fill="hold"/>
                                        <p:tgtEl>
                                          <p:spTgt spid="73"/>
                                        </p:tgtEl>
                                      </p:cBhvr>
                                      <p:by x="110000" y="110000"/>
                                    </p:animScale>
                                  </p:childTnLst>
                                </p:cTn>
                              </p:par>
                              <p:par>
                                <p:cTn id="90" presetID="6" presetClass="emph" presetSubtype="0" fill="hold" nodeType="withEffect">
                                  <p:stCondLst>
                                    <p:cond delay="200"/>
                                  </p:stCondLst>
                                  <p:childTnLst>
                                    <p:animScale>
                                      <p:cBhvr>
                                        <p:cTn id="91" dur="10" fill="hold"/>
                                        <p:tgtEl>
                                          <p:spTgt spid="73"/>
                                        </p:tgtEl>
                                      </p:cBhvr>
                                      <p:by x="90000" y="90000"/>
                                    </p:animScale>
                                  </p:childTnLst>
                                </p:cTn>
                              </p:par>
                              <p:par>
                                <p:cTn id="92" presetID="6" presetClass="emph" presetSubtype="0" fill="hold" nodeType="withEffect">
                                  <p:stCondLst>
                                    <p:cond delay="400"/>
                                  </p:stCondLst>
                                  <p:childTnLst>
                                    <p:animScale>
                                      <p:cBhvr>
                                        <p:cTn id="93" dur="10" fill="hold"/>
                                        <p:tgtEl>
                                          <p:spTgt spid="73"/>
                                        </p:tgtEl>
                                      </p:cBhvr>
                                      <p:by x="105000" y="105000"/>
                                    </p:animScale>
                                  </p:childTnLst>
                                </p:cTn>
                              </p:par>
                              <p:par>
                                <p:cTn id="94" presetID="6" presetClass="emph" presetSubtype="0" fill="hold" nodeType="withEffect">
                                  <p:stCondLst>
                                    <p:cond delay="500"/>
                                  </p:stCondLst>
                                  <p:childTnLst>
                                    <p:animScale>
                                      <p:cBhvr>
                                        <p:cTn id="95" dur="10" fill="hold"/>
                                        <p:tgtEl>
                                          <p:spTgt spid="73"/>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3"/>
          <p:cNvSpPr txBox="1">
            <a:spLocks noChangeArrowheads="1"/>
          </p:cNvSpPr>
          <p:nvPr/>
        </p:nvSpPr>
        <p:spPr bwMode="auto">
          <a:xfrm>
            <a:off x="373112" y="259387"/>
            <a:ext cx="70182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4000" b="1" dirty="0">
                <a:solidFill>
                  <a:schemeClr val="bg1"/>
                </a:solidFill>
                <a:latin typeface="微软雅黑" panose="020B0503020204020204" pitchFamily="34" charset="-122"/>
                <a:ea typeface="微软雅黑" panose="020B0503020204020204" pitchFamily="34" charset="-122"/>
              </a:rPr>
              <a:t>政策介绍</a:t>
            </a:r>
            <a:r>
              <a:rPr lang="en-US" altLang="zh-CN" sz="4000" b="1" dirty="0">
                <a:solidFill>
                  <a:schemeClr val="bg1"/>
                </a:solidFill>
                <a:latin typeface="微软雅黑" panose="020B0503020204020204" pitchFamily="34" charset="-122"/>
                <a:ea typeface="微软雅黑" panose="020B0503020204020204" pitchFamily="34" charset="-122"/>
              </a:rPr>
              <a:t>——</a:t>
            </a:r>
            <a:r>
              <a:rPr lang="zh-CN" altLang="en-US" sz="4000" b="1" dirty="0">
                <a:solidFill>
                  <a:schemeClr val="bg1"/>
                </a:solidFill>
                <a:latin typeface="微软雅黑" panose="020B0503020204020204" pitchFamily="34" charset="-122"/>
                <a:ea typeface="微软雅黑" panose="020B0503020204020204" pitchFamily="34" charset="-122"/>
              </a:rPr>
              <a:t>利率及利率调整</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sp>
        <p:nvSpPr>
          <p:cNvPr id="21" name="矩形 24"/>
          <p:cNvSpPr>
            <a:spLocks noChangeArrowheads="1"/>
          </p:cNvSpPr>
          <p:nvPr/>
        </p:nvSpPr>
        <p:spPr bwMode="auto">
          <a:xfrm>
            <a:off x="391304" y="921235"/>
            <a:ext cx="6856030" cy="45719"/>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a:solidFill>
                <a:srgbClr val="FFFFFF"/>
              </a:solidFill>
              <a:latin typeface="Calibri" panose="020F0502020204030204" pitchFamily="34" charset="0"/>
              <a:ea typeface="幼圆" panose="02010509060101010101" pitchFamily="49" charset="-122"/>
              <a:sym typeface="Calibri" panose="020F0502020204030204" pitchFamily="34" charset="0"/>
            </a:endParaRPr>
          </a:p>
        </p:txBody>
      </p:sp>
      <p:sp>
        <p:nvSpPr>
          <p:cNvPr id="72" name="文本框 107"/>
          <p:cNvSpPr txBox="1"/>
          <p:nvPr/>
        </p:nvSpPr>
        <p:spPr>
          <a:xfrm>
            <a:off x="838622" y="2311748"/>
            <a:ext cx="5094026" cy="2492990"/>
          </a:xfrm>
          <a:prstGeom prst="rect">
            <a:avLst/>
          </a:prstGeom>
          <a:noFill/>
        </p:spPr>
        <p:txBody>
          <a:bodyPr wrap="square">
            <a:spAutoFit/>
          </a:bodyPr>
          <a:lstStyle/>
          <a:p>
            <a:pPr algn="just">
              <a:lnSpc>
                <a:spcPct val="130000"/>
              </a:lnSpc>
              <a:defRPr/>
            </a:pPr>
            <a:r>
              <a:rPr lang="zh-CN" altLang="en-US" sz="2400" dirty="0">
                <a:solidFill>
                  <a:schemeClr val="bg1"/>
                </a:solidFill>
                <a:latin typeface="微软雅黑" panose="020B0503020204020204" pitchFamily="34" charset="-122"/>
                <a:ea typeface="微软雅黑" panose="020B0503020204020204" pitchFamily="34" charset="-122"/>
              </a:rPr>
              <a:t>       按照国家有关规定，生源地信用助学贷款发放时的利率执行中国人民银行公布的人民币贷款同期同档次基准利率，不上浮。每年</a:t>
            </a:r>
            <a:r>
              <a:rPr lang="en-US" altLang="zh-CN" sz="2400" dirty="0">
                <a:solidFill>
                  <a:schemeClr val="bg1"/>
                </a:solidFill>
                <a:latin typeface="微软雅黑" panose="020B0503020204020204" pitchFamily="34" charset="-122"/>
                <a:ea typeface="微软雅黑" panose="020B0503020204020204" pitchFamily="34" charset="-122"/>
              </a:rPr>
              <a:t>12</a:t>
            </a:r>
            <a:r>
              <a:rPr lang="zh-CN" altLang="en-US" sz="2400" dirty="0">
                <a:solidFill>
                  <a:schemeClr val="bg1"/>
                </a:solidFill>
                <a:latin typeface="微软雅黑" panose="020B0503020204020204" pitchFamily="34" charset="-122"/>
                <a:ea typeface="微软雅黑" panose="020B0503020204020204" pitchFamily="34" charset="-122"/>
              </a:rPr>
              <a:t>月</a:t>
            </a:r>
            <a:r>
              <a:rPr lang="en-US" altLang="zh-CN" sz="2400" dirty="0">
                <a:solidFill>
                  <a:schemeClr val="bg1"/>
                </a:solidFill>
                <a:latin typeface="微软雅黑" panose="020B0503020204020204" pitchFamily="34" charset="-122"/>
                <a:ea typeface="微软雅黑" panose="020B0503020204020204" pitchFamily="34" charset="-122"/>
              </a:rPr>
              <a:t>21</a:t>
            </a:r>
            <a:r>
              <a:rPr lang="zh-CN" altLang="en-US" sz="2400" dirty="0">
                <a:solidFill>
                  <a:schemeClr val="bg1"/>
                </a:solidFill>
                <a:latin typeface="微软雅黑" panose="020B0503020204020204" pitchFamily="34" charset="-122"/>
                <a:ea typeface="微软雅黑" panose="020B0503020204020204" pitchFamily="34" charset="-122"/>
              </a:rPr>
              <a:t>日根据最新基准利率调整一次。</a:t>
            </a: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3075" name="Picture 3" descr="C:\Users\shan\Desktop\b1dbb9a714dc1bd0ab2f08dbc2e2c95a.png"/>
          <p:cNvPicPr>
            <a:picLocks noChangeAspect="1" noChangeArrowheads="1"/>
          </p:cNvPicPr>
          <p:nvPr/>
        </p:nvPicPr>
        <p:blipFill>
          <a:blip r:embed="rId1"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95206" y="3069752"/>
            <a:ext cx="4977336" cy="434973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shan\Desktop\2bcc093da17c096e017aa82dbcebd2d8.png"/>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15286" y="1459668"/>
            <a:ext cx="4019950" cy="32201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up)">
                                      <p:cBhvr>
                                        <p:cTn id="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C:\Users\shan\Desktop\1.png"/>
          <p:cNvPicPr>
            <a:picLocks noChangeAspect="1" noChangeArrowheads="1"/>
          </p:cNvPicPr>
          <p:nvPr/>
        </p:nvPicPr>
        <p:blipFill>
          <a:blip r:embed="rId1" cstate="print">
            <a:extLst>
              <a:ext uri="{BEBA8EAE-BF5A-486C-A8C5-ECC9F3942E4B}">
                <a14:imgProps xmlns:a14="http://schemas.microsoft.com/office/drawing/2010/main">
                  <a14:imgLayer r:embed="rId2">
                    <a14:imgEffect>
                      <a14:artisticMarker trans="69000" size="33"/>
                    </a14:imgEffect>
                    <a14:imgEffect>
                      <a14:saturation sat="164000"/>
                    </a14:imgEffect>
                  </a14:imgLayer>
                </a14:imgProps>
              </a:ext>
              <a:ext uri="{28A0092B-C50C-407E-A947-70E740481C1C}">
                <a14:useLocalDpi xmlns:a14="http://schemas.microsoft.com/office/drawing/2010/main" val="0"/>
              </a:ext>
            </a:extLst>
          </a:blip>
          <a:srcRect/>
          <a:stretch>
            <a:fillRect/>
          </a:stretch>
        </p:blipFill>
        <p:spPr bwMode="auto">
          <a:xfrm>
            <a:off x="6239222" y="1845618"/>
            <a:ext cx="5768672" cy="3676228"/>
          </a:xfrm>
          <a:prstGeom prst="rect">
            <a:avLst/>
          </a:prstGeom>
          <a:noFill/>
          <a:effectLst>
            <a:glow rad="63500">
              <a:schemeClr val="accent5">
                <a:satMod val="175000"/>
                <a:alpha val="40000"/>
              </a:schemeClr>
            </a:glow>
            <a:outerShdw blurRad="50800" dist="50800" dir="5400000" algn="ctr" rotWithShape="0">
              <a:srgbClr val="000000">
                <a:alpha val="95000"/>
              </a:srgbClr>
            </a:outerShdw>
            <a:reflection blurRad="431800" stA="6000" endPos="52000" dist="533400" dir="5400000" sy="-100000" algn="bl" rotWithShape="0"/>
            <a:softEdge rad="241300"/>
          </a:effectLst>
          <a:extLst>
            <a:ext uri="{909E8E84-426E-40DD-AFC4-6F175D3DCCD1}">
              <a14:hiddenFill xmlns:a14="http://schemas.microsoft.com/office/drawing/2010/main">
                <a:solidFill>
                  <a:srgbClr val="FFFFFF"/>
                </a:solidFill>
              </a14:hiddenFill>
            </a:ext>
          </a:extLst>
        </p:spPr>
      </p:pic>
      <p:sp>
        <p:nvSpPr>
          <p:cNvPr id="20" name="文本框 3"/>
          <p:cNvSpPr txBox="1">
            <a:spLocks noChangeArrowheads="1"/>
          </p:cNvSpPr>
          <p:nvPr/>
        </p:nvSpPr>
        <p:spPr bwMode="auto">
          <a:xfrm>
            <a:off x="373112" y="227955"/>
            <a:ext cx="54467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4000" b="1" dirty="0" smtClean="0">
                <a:solidFill>
                  <a:schemeClr val="bg1"/>
                </a:solidFill>
                <a:latin typeface="微软雅黑" panose="020B0503020204020204" pitchFamily="34" charset="-122"/>
                <a:ea typeface="微软雅黑" panose="020B0503020204020204" pitchFamily="34" charset="-122"/>
                <a:cs typeface="时尚中黑简体"/>
              </a:rPr>
              <a:t>政策介绍</a:t>
            </a:r>
            <a:r>
              <a:rPr lang="en-US" altLang="zh-CN" sz="4000" b="1" dirty="0" smtClean="0">
                <a:solidFill>
                  <a:schemeClr val="bg1"/>
                </a:solidFill>
                <a:latin typeface="微软雅黑" panose="020B0503020204020204" pitchFamily="34" charset="-122"/>
                <a:ea typeface="微软雅黑" panose="020B0503020204020204" pitchFamily="34" charset="-122"/>
                <a:cs typeface="时尚中黑简体"/>
              </a:rPr>
              <a:t>——</a:t>
            </a:r>
            <a:r>
              <a:rPr lang="zh-CN" altLang="en-US" sz="4000" b="1" dirty="0">
                <a:solidFill>
                  <a:schemeClr val="bg1"/>
                </a:solidFill>
                <a:latin typeface="微软雅黑" panose="020B0503020204020204" pitchFamily="34" charset="-122"/>
                <a:ea typeface="微软雅黑" panose="020B0503020204020204" pitchFamily="34" charset="-122"/>
                <a:cs typeface="时尚中黑简体"/>
              </a:rPr>
              <a:t>征信知识</a:t>
            </a:r>
            <a:endParaRPr lang="zh-CN" altLang="en-US" sz="4000" b="1" dirty="0">
              <a:solidFill>
                <a:schemeClr val="bg1"/>
              </a:solidFill>
              <a:latin typeface="微软雅黑" panose="020B0503020204020204" pitchFamily="34" charset="-122"/>
              <a:ea typeface="微软雅黑" panose="020B0503020204020204" pitchFamily="34" charset="-122"/>
              <a:cs typeface="时尚中黑简体"/>
            </a:endParaRPr>
          </a:p>
        </p:txBody>
      </p:sp>
      <p:sp>
        <p:nvSpPr>
          <p:cNvPr id="21" name="矩形 24"/>
          <p:cNvSpPr>
            <a:spLocks noChangeArrowheads="1"/>
          </p:cNvSpPr>
          <p:nvPr/>
        </p:nvSpPr>
        <p:spPr bwMode="auto">
          <a:xfrm>
            <a:off x="388987" y="935484"/>
            <a:ext cx="6043612" cy="46038"/>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a:solidFill>
                <a:srgbClr val="FFFFFF"/>
              </a:solidFill>
              <a:latin typeface="Calibri" panose="020F0502020204030204" pitchFamily="34" charset="0"/>
              <a:ea typeface="幼圆" panose="02010509060101010101" pitchFamily="49" charset="-122"/>
              <a:sym typeface="Calibri" panose="020F0502020204030204" pitchFamily="34" charset="0"/>
            </a:endParaRPr>
          </a:p>
        </p:txBody>
      </p:sp>
      <p:sp>
        <p:nvSpPr>
          <p:cNvPr id="72" name="文本框 107"/>
          <p:cNvSpPr txBox="1"/>
          <p:nvPr/>
        </p:nvSpPr>
        <p:spPr>
          <a:xfrm>
            <a:off x="863780" y="1992010"/>
            <a:ext cx="5231426" cy="2973122"/>
          </a:xfrm>
          <a:prstGeom prst="rect">
            <a:avLst/>
          </a:prstGeom>
          <a:noFill/>
        </p:spPr>
        <p:txBody>
          <a:bodyPr wrap="square">
            <a:spAutoFit/>
          </a:bodyPr>
          <a:lstStyle/>
          <a:p>
            <a:pPr algn="just">
              <a:lnSpc>
                <a:spcPct val="130000"/>
              </a:lnSpc>
              <a:defRPr/>
            </a:pPr>
            <a:r>
              <a:rPr lang="zh-CN" altLang="en-US" sz="2400" dirty="0">
                <a:solidFill>
                  <a:schemeClr val="bg1"/>
                </a:solidFill>
                <a:latin typeface="微软雅黑" panose="020B0503020204020204" pitchFamily="34" charset="-122"/>
                <a:ea typeface="微软雅黑" panose="020B0503020204020204" pitchFamily="34" charset="-122"/>
              </a:rPr>
              <a:t> </a:t>
            </a:r>
            <a:r>
              <a:rPr lang="zh-CN" altLang="en-US" sz="2400" dirty="0" smtClean="0">
                <a:solidFill>
                  <a:schemeClr val="bg1"/>
                </a:solidFill>
                <a:latin typeface="微软雅黑" panose="020B0503020204020204" pitchFamily="34" charset="-122"/>
                <a:ea typeface="微软雅黑" panose="020B0503020204020204" pitchFamily="34" charset="-122"/>
              </a:rPr>
              <a:t>      为了</a:t>
            </a:r>
            <a:r>
              <a:rPr lang="zh-CN" altLang="en-US" sz="2400" dirty="0">
                <a:solidFill>
                  <a:schemeClr val="bg1"/>
                </a:solidFill>
                <a:latin typeface="微软雅黑" panose="020B0503020204020204" pitchFamily="34" charset="-122"/>
                <a:ea typeface="微软雅黑" panose="020B0503020204020204" pitchFamily="34" charset="-122"/>
              </a:rPr>
              <a:t>帮助商业银行提高风险管理能力和信贷管理效率，防范信用风险，人民银行建立了个人信用信息基础数据库，又称</a:t>
            </a:r>
            <a:r>
              <a:rPr lang="zh-CN" altLang="en-US" sz="2400" dirty="0">
                <a:solidFill>
                  <a:srgbClr val="FF0000"/>
                </a:solidFill>
                <a:latin typeface="微软雅黑" panose="020B0503020204020204" pitchFamily="34" charset="-122"/>
                <a:ea typeface="微软雅黑" panose="020B0503020204020204" pitchFamily="34" charset="-122"/>
              </a:rPr>
              <a:t>个人征信系统</a:t>
            </a:r>
            <a:r>
              <a:rPr lang="zh-CN" altLang="en-US" sz="2400" dirty="0">
                <a:solidFill>
                  <a:schemeClr val="bg1"/>
                </a:solidFill>
                <a:latin typeface="微软雅黑" panose="020B0503020204020204" pitchFamily="34" charset="-122"/>
                <a:ea typeface="微软雅黑" panose="020B0503020204020204" pitchFamily="34" charset="-122"/>
              </a:rPr>
              <a:t>。征信系统以信用报告的形式储存了自然人办理和使用银行贷款、信用卡的情况。</a:t>
            </a: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4098" name="Picture 2" descr="C:\Users\shan\Desktop\61deb8b8cbda4a9794a92b7455e4caf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482" y="5374010"/>
            <a:ext cx="2232249" cy="1581176"/>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3" descr="C:\Users\shan\AppData\Roaming\Tencent\Users\712211\QQ\WinTemp\RichOle\6DWEJ~332815NKDSYWI$D.pn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 name="AutoShape 4" descr="C:\Users\shan\AppData\Roaming\Tencent\Users\712211\QQ\WinTemp\RichOle\6DWEJ~332815NKDSYWI$D.png"/>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 name="AutoShape 5" descr="C:\Users\shan\AppData\Roaming\Tencent\Users\712211\QQ\WinTemp\RichOle\6DWEJ~332815NKDSYWI$D.png"/>
          <p:cNvSpPr>
            <a:spLocks noChangeAspect="1" noChangeArrowheads="1"/>
          </p:cNvSpPr>
          <p:nvPr/>
        </p:nvSpPr>
        <p:spPr bwMode="auto">
          <a:xfrm>
            <a:off x="304800" y="304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Tree>
  </p:cSld>
  <p:clrMapOvr>
    <a:masterClrMapping/>
  </p:clrMapOvr>
  <p:transition spd="slow" advTm="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up)">
                                      <p:cBhvr>
                                        <p:cTn id="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椭圆 105"/>
          <p:cNvSpPr/>
          <p:nvPr/>
        </p:nvSpPr>
        <p:spPr>
          <a:xfrm>
            <a:off x="3552103" y="1198534"/>
            <a:ext cx="957263" cy="93186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0" name="文本框 3"/>
          <p:cNvSpPr txBox="1">
            <a:spLocks noChangeArrowheads="1"/>
          </p:cNvSpPr>
          <p:nvPr/>
        </p:nvSpPr>
        <p:spPr bwMode="auto">
          <a:xfrm>
            <a:off x="373111" y="227955"/>
            <a:ext cx="67738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4000" b="1" dirty="0" smtClean="0">
                <a:solidFill>
                  <a:schemeClr val="bg1"/>
                </a:solidFill>
                <a:latin typeface="微软雅黑" panose="020B0503020204020204" pitchFamily="34" charset="-122"/>
                <a:ea typeface="微软雅黑" panose="020B0503020204020204" pitchFamily="34" charset="-122"/>
                <a:cs typeface="时尚中黑简体"/>
              </a:rPr>
              <a:t>政策介绍</a:t>
            </a:r>
            <a:r>
              <a:rPr lang="en-US" altLang="zh-CN" sz="4000" b="1" dirty="0" smtClean="0">
                <a:solidFill>
                  <a:schemeClr val="bg1"/>
                </a:solidFill>
                <a:latin typeface="微软雅黑" panose="020B0503020204020204" pitchFamily="34" charset="-122"/>
                <a:ea typeface="微软雅黑" panose="020B0503020204020204" pitchFamily="34" charset="-122"/>
                <a:cs typeface="时尚中黑简体"/>
              </a:rPr>
              <a:t>——</a:t>
            </a:r>
            <a:r>
              <a:rPr lang="zh-CN" altLang="en-US" sz="4000" b="1" dirty="0" smtClean="0">
                <a:solidFill>
                  <a:schemeClr val="bg1"/>
                </a:solidFill>
                <a:latin typeface="微软雅黑" panose="020B0503020204020204" pitchFamily="34" charset="-122"/>
                <a:ea typeface="微软雅黑" panose="020B0503020204020204" pitchFamily="34" charset="-122"/>
                <a:cs typeface="时尚中黑简体"/>
              </a:rPr>
              <a:t>个人信用报告</a:t>
            </a:r>
            <a:endParaRPr lang="zh-CN" altLang="en-US" sz="4000" b="1" dirty="0">
              <a:solidFill>
                <a:schemeClr val="bg1"/>
              </a:solidFill>
              <a:latin typeface="微软雅黑" panose="020B0503020204020204" pitchFamily="34" charset="-122"/>
              <a:ea typeface="微软雅黑" panose="020B0503020204020204" pitchFamily="34" charset="-122"/>
              <a:cs typeface="时尚中黑简体"/>
            </a:endParaRPr>
          </a:p>
        </p:txBody>
      </p:sp>
      <p:sp>
        <p:nvSpPr>
          <p:cNvPr id="21" name="矩形 24"/>
          <p:cNvSpPr>
            <a:spLocks noChangeArrowheads="1"/>
          </p:cNvSpPr>
          <p:nvPr/>
        </p:nvSpPr>
        <p:spPr bwMode="auto">
          <a:xfrm>
            <a:off x="478582" y="935484"/>
            <a:ext cx="6278612" cy="46038"/>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a:solidFill>
                <a:srgbClr val="FFFFFF"/>
              </a:solidFill>
              <a:latin typeface="Calibri" panose="020F0502020204030204" pitchFamily="34" charset="0"/>
              <a:ea typeface="幼圆" panose="02010509060101010101" pitchFamily="49" charset="-122"/>
              <a:sym typeface="Calibri" panose="020F0502020204030204" pitchFamily="34" charset="0"/>
            </a:endParaRPr>
          </a:p>
        </p:txBody>
      </p:sp>
      <p:sp>
        <p:nvSpPr>
          <p:cNvPr id="6" name="任意多边形 5"/>
          <p:cNvSpPr/>
          <p:nvPr/>
        </p:nvSpPr>
        <p:spPr>
          <a:xfrm>
            <a:off x="3474051" y="1085899"/>
            <a:ext cx="6630988" cy="4978400"/>
          </a:xfrm>
          <a:custGeom>
            <a:avLst/>
            <a:gdLst>
              <a:gd name="connsiteX0" fmla="*/ 6128642 w 6460402"/>
              <a:gd name="connsiteY0" fmla="*/ 2544539 h 4978287"/>
              <a:gd name="connsiteX1" fmla="*/ 6128642 w 6460402"/>
              <a:gd name="connsiteY1" fmla="*/ 2578165 h 4978287"/>
              <a:gd name="connsiteX2" fmla="*/ 6205767 w 6460402"/>
              <a:gd name="connsiteY2" fmla="*/ 2578165 h 4978287"/>
              <a:gd name="connsiteX3" fmla="*/ 6205767 w 6460402"/>
              <a:gd name="connsiteY3" fmla="*/ 2544539 h 4978287"/>
              <a:gd name="connsiteX4" fmla="*/ 6128642 w 6460402"/>
              <a:gd name="connsiteY4" fmla="*/ 2359082 h 4978287"/>
              <a:gd name="connsiteX5" fmla="*/ 6128642 w 6460402"/>
              <a:gd name="connsiteY5" fmla="*/ 2374918 h 4978287"/>
              <a:gd name="connsiteX6" fmla="*/ 6205767 w 6460402"/>
              <a:gd name="connsiteY6" fmla="*/ 2374918 h 4978287"/>
              <a:gd name="connsiteX7" fmla="*/ 6205767 w 6460402"/>
              <a:gd name="connsiteY7" fmla="*/ 2359082 h 4978287"/>
              <a:gd name="connsiteX8" fmla="*/ 6128642 w 6460402"/>
              <a:gd name="connsiteY8" fmla="*/ 2175435 h 4978287"/>
              <a:gd name="connsiteX9" fmla="*/ 6128642 w 6460402"/>
              <a:gd name="connsiteY9" fmla="*/ 2189461 h 4978287"/>
              <a:gd name="connsiteX10" fmla="*/ 6205767 w 6460402"/>
              <a:gd name="connsiteY10" fmla="*/ 2189461 h 4978287"/>
              <a:gd name="connsiteX11" fmla="*/ 6205767 w 6460402"/>
              <a:gd name="connsiteY11" fmla="*/ 2175435 h 4978287"/>
              <a:gd name="connsiteX12" fmla="*/ 550566 w 6460402"/>
              <a:gd name="connsiteY12" fmla="*/ 0 h 4978287"/>
              <a:gd name="connsiteX13" fmla="*/ 1089947 w 6460402"/>
              <a:gd name="connsiteY13" fmla="*/ 439608 h 4978287"/>
              <a:gd name="connsiteX14" fmla="*/ 1094328 w 6460402"/>
              <a:gd name="connsiteY14" fmla="*/ 483067 h 4978287"/>
              <a:gd name="connsiteX15" fmla="*/ 3355244 w 6460402"/>
              <a:gd name="connsiteY15" fmla="*/ 483067 h 4978287"/>
              <a:gd name="connsiteX16" fmla="*/ 3774352 w 6460402"/>
              <a:gd name="connsiteY16" fmla="*/ 902175 h 4978287"/>
              <a:gd name="connsiteX17" fmla="*/ 3774352 w 6460402"/>
              <a:gd name="connsiteY17" fmla="*/ 1433662 h 4978287"/>
              <a:gd name="connsiteX18" fmla="*/ 3776218 w 6460402"/>
              <a:gd name="connsiteY18" fmla="*/ 1433662 h 4978287"/>
              <a:gd name="connsiteX19" fmla="*/ 3776218 w 6460402"/>
              <a:gd name="connsiteY19" fmla="*/ 1732154 h 4978287"/>
              <a:gd name="connsiteX20" fmla="*/ 4049878 w 6460402"/>
              <a:gd name="connsiteY20" fmla="*/ 2005814 h 4978287"/>
              <a:gd name="connsiteX21" fmla="*/ 5752319 w 6460402"/>
              <a:gd name="connsiteY21" fmla="*/ 2005814 h 4978287"/>
              <a:gd name="connsiteX22" fmla="*/ 5752319 w 6460402"/>
              <a:gd name="connsiteY22" fmla="*/ 1999666 h 4978287"/>
              <a:gd name="connsiteX23" fmla="*/ 6128642 w 6460402"/>
              <a:gd name="connsiteY23" fmla="*/ 1999666 h 4978287"/>
              <a:gd name="connsiteX24" fmla="*/ 6128642 w 6460402"/>
              <a:gd name="connsiteY24" fmla="*/ 2005814 h 4978287"/>
              <a:gd name="connsiteX25" fmla="*/ 6205767 w 6460402"/>
              <a:gd name="connsiteY25" fmla="*/ 2005814 h 4978287"/>
              <a:gd name="connsiteX26" fmla="*/ 6205767 w 6460402"/>
              <a:gd name="connsiteY26" fmla="*/ 2005162 h 4978287"/>
              <a:gd name="connsiteX27" fmla="*/ 6460402 w 6460402"/>
              <a:gd name="connsiteY27" fmla="*/ 2005162 h 4978287"/>
              <a:gd name="connsiteX28" fmla="*/ 6460402 w 6460402"/>
              <a:gd name="connsiteY28" fmla="*/ 2740090 h 4978287"/>
              <a:gd name="connsiteX29" fmla="*/ 6227992 w 6460402"/>
              <a:gd name="connsiteY29" fmla="*/ 2740090 h 4978287"/>
              <a:gd name="connsiteX30" fmla="*/ 4948699 w 6460402"/>
              <a:gd name="connsiteY30" fmla="*/ 2747786 h 4978287"/>
              <a:gd name="connsiteX31" fmla="*/ 4699917 w 6460402"/>
              <a:gd name="connsiteY31" fmla="*/ 3021446 h 4978287"/>
              <a:gd name="connsiteX32" fmla="*/ 4699917 w 6460402"/>
              <a:gd name="connsiteY32" fmla="*/ 3886050 h 4978287"/>
              <a:gd name="connsiteX33" fmla="*/ 4722636 w 6460402"/>
              <a:gd name="connsiteY33" fmla="*/ 3888341 h 4978287"/>
              <a:gd name="connsiteX34" fmla="*/ 5162244 w 6460402"/>
              <a:gd name="connsiteY34" fmla="*/ 4427721 h 4978287"/>
              <a:gd name="connsiteX35" fmla="*/ 4611678 w 6460402"/>
              <a:gd name="connsiteY35" fmla="*/ 4978287 h 4978287"/>
              <a:gd name="connsiteX36" fmla="*/ 4061112 w 6460402"/>
              <a:gd name="connsiteY36" fmla="*/ 4427721 h 4978287"/>
              <a:gd name="connsiteX37" fmla="*/ 4500720 w 6460402"/>
              <a:gd name="connsiteY37" fmla="*/ 3888341 h 4978287"/>
              <a:gd name="connsiteX38" fmla="*/ 4525038 w 6460402"/>
              <a:gd name="connsiteY38" fmla="*/ 3885889 h 4978287"/>
              <a:gd name="connsiteX39" fmla="*/ 4525038 w 6460402"/>
              <a:gd name="connsiteY39" fmla="*/ 2997273 h 4978287"/>
              <a:gd name="connsiteX40" fmla="*/ 4906045 w 6460402"/>
              <a:gd name="connsiteY40" fmla="*/ 2578165 h 4978287"/>
              <a:gd name="connsiteX41" fmla="*/ 5752319 w 6460402"/>
              <a:gd name="connsiteY41" fmla="*/ 2578165 h 4978287"/>
              <a:gd name="connsiteX42" fmla="*/ 5752319 w 6460402"/>
              <a:gd name="connsiteY42" fmla="*/ 2544539 h 4978287"/>
              <a:gd name="connsiteX43" fmla="*/ 4621379 w 6460402"/>
              <a:gd name="connsiteY43" fmla="*/ 2544539 h 4978287"/>
              <a:gd name="connsiteX44" fmla="*/ 4347719 w 6460402"/>
              <a:gd name="connsiteY44" fmla="*/ 2818199 h 4978287"/>
              <a:gd name="connsiteX45" fmla="*/ 4347719 w 6460402"/>
              <a:gd name="connsiteY45" fmla="*/ 3200314 h 4978287"/>
              <a:gd name="connsiteX46" fmla="*/ 4345853 w 6460402"/>
              <a:gd name="connsiteY46" fmla="*/ 3200314 h 4978287"/>
              <a:gd name="connsiteX47" fmla="*/ 4345853 w 6460402"/>
              <a:gd name="connsiteY47" fmla="*/ 3217647 h 4978287"/>
              <a:gd name="connsiteX48" fmla="*/ 3926745 w 6460402"/>
              <a:gd name="connsiteY48" fmla="*/ 3636755 h 4978287"/>
              <a:gd name="connsiteX49" fmla="*/ 1502623 w 6460402"/>
              <a:gd name="connsiteY49" fmla="*/ 3636755 h 4978287"/>
              <a:gd name="connsiteX50" fmla="*/ 1500080 w 6460402"/>
              <a:gd name="connsiteY50" fmla="*/ 3661988 h 4978287"/>
              <a:gd name="connsiteX51" fmla="*/ 960699 w 6460402"/>
              <a:gd name="connsiteY51" fmla="*/ 4101596 h 4978287"/>
              <a:gd name="connsiteX52" fmla="*/ 410133 w 6460402"/>
              <a:gd name="connsiteY52" fmla="*/ 3551030 h 4978287"/>
              <a:gd name="connsiteX53" fmla="*/ 960699 w 6460402"/>
              <a:gd name="connsiteY53" fmla="*/ 3000464 h 4978287"/>
              <a:gd name="connsiteX54" fmla="*/ 1500080 w 6460402"/>
              <a:gd name="connsiteY54" fmla="*/ 3440072 h 4978287"/>
              <a:gd name="connsiteX55" fmla="*/ 1502808 w 6460402"/>
              <a:gd name="connsiteY55" fmla="*/ 3467134 h 4978287"/>
              <a:gd name="connsiteX56" fmla="*/ 3879826 w 6460402"/>
              <a:gd name="connsiteY56" fmla="*/ 3467134 h 4978287"/>
              <a:gd name="connsiteX57" fmla="*/ 4153486 w 6460402"/>
              <a:gd name="connsiteY57" fmla="*/ 3193474 h 4978287"/>
              <a:gd name="connsiteX58" fmla="*/ 4153486 w 6460402"/>
              <a:gd name="connsiteY58" fmla="*/ 2935531 h 4978287"/>
              <a:gd name="connsiteX59" fmla="*/ 4155352 w 6460402"/>
              <a:gd name="connsiteY59" fmla="*/ 2935531 h 4978287"/>
              <a:gd name="connsiteX60" fmla="*/ 4155352 w 6460402"/>
              <a:gd name="connsiteY60" fmla="*/ 2794026 h 4978287"/>
              <a:gd name="connsiteX61" fmla="*/ 4574460 w 6460402"/>
              <a:gd name="connsiteY61" fmla="*/ 2374918 h 4978287"/>
              <a:gd name="connsiteX62" fmla="*/ 5752319 w 6460402"/>
              <a:gd name="connsiteY62" fmla="*/ 2374918 h 4978287"/>
              <a:gd name="connsiteX63" fmla="*/ 5752319 w 6460402"/>
              <a:gd name="connsiteY63" fmla="*/ 2359082 h 4978287"/>
              <a:gd name="connsiteX64" fmla="*/ 2802547 w 6460402"/>
              <a:gd name="connsiteY64" fmla="*/ 2359082 h 4978287"/>
              <a:gd name="connsiteX65" fmla="*/ 2799911 w 6460402"/>
              <a:gd name="connsiteY65" fmla="*/ 2385229 h 4978287"/>
              <a:gd name="connsiteX66" fmla="*/ 2260530 w 6460402"/>
              <a:gd name="connsiteY66" fmla="*/ 2824837 h 4978287"/>
              <a:gd name="connsiteX67" fmla="*/ 1709964 w 6460402"/>
              <a:gd name="connsiteY67" fmla="*/ 2274271 h 4978287"/>
              <a:gd name="connsiteX68" fmla="*/ 2260530 w 6460402"/>
              <a:gd name="connsiteY68" fmla="*/ 1723705 h 4978287"/>
              <a:gd name="connsiteX69" fmla="*/ 2799911 w 6460402"/>
              <a:gd name="connsiteY69" fmla="*/ 2163313 h 4978287"/>
              <a:gd name="connsiteX70" fmla="*/ 2802547 w 6460402"/>
              <a:gd name="connsiteY70" fmla="*/ 2189461 h 4978287"/>
              <a:gd name="connsiteX71" fmla="*/ 5752319 w 6460402"/>
              <a:gd name="connsiteY71" fmla="*/ 2189461 h 4978287"/>
              <a:gd name="connsiteX72" fmla="*/ 5752319 w 6460402"/>
              <a:gd name="connsiteY72" fmla="*/ 2175435 h 4978287"/>
              <a:gd name="connsiteX73" fmla="*/ 4002959 w 6460402"/>
              <a:gd name="connsiteY73" fmla="*/ 2175435 h 4978287"/>
              <a:gd name="connsiteX74" fmla="*/ 3583851 w 6460402"/>
              <a:gd name="connsiteY74" fmla="*/ 1756327 h 4978287"/>
              <a:gd name="connsiteX75" fmla="*/ 3583851 w 6460402"/>
              <a:gd name="connsiteY75" fmla="*/ 1605112 h 4978287"/>
              <a:gd name="connsiteX76" fmla="*/ 3581985 w 6460402"/>
              <a:gd name="connsiteY76" fmla="*/ 1605112 h 4978287"/>
              <a:gd name="connsiteX77" fmla="*/ 3581985 w 6460402"/>
              <a:gd name="connsiteY77" fmla="*/ 926348 h 4978287"/>
              <a:gd name="connsiteX78" fmla="*/ 3308325 w 6460402"/>
              <a:gd name="connsiteY78" fmla="*/ 652688 h 4978287"/>
              <a:gd name="connsiteX79" fmla="*/ 1090838 w 6460402"/>
              <a:gd name="connsiteY79" fmla="*/ 652688 h 4978287"/>
              <a:gd name="connsiteX80" fmla="*/ 1089947 w 6460402"/>
              <a:gd name="connsiteY80" fmla="*/ 661524 h 4978287"/>
              <a:gd name="connsiteX81" fmla="*/ 550566 w 6460402"/>
              <a:gd name="connsiteY81" fmla="*/ 1101132 h 4978287"/>
              <a:gd name="connsiteX82" fmla="*/ 0 w 6460402"/>
              <a:gd name="connsiteY82" fmla="*/ 550566 h 4978287"/>
              <a:gd name="connsiteX83" fmla="*/ 550566 w 6460402"/>
              <a:gd name="connsiteY83" fmla="*/ 0 h 497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6460402" h="4978287">
                <a:moveTo>
                  <a:pt x="6128642" y="2544539"/>
                </a:moveTo>
                <a:lnTo>
                  <a:pt x="6128642" y="2578165"/>
                </a:lnTo>
                <a:lnTo>
                  <a:pt x="6205767" y="2578165"/>
                </a:lnTo>
                <a:lnTo>
                  <a:pt x="6205767" y="2544539"/>
                </a:lnTo>
                <a:close/>
                <a:moveTo>
                  <a:pt x="6128642" y="2359082"/>
                </a:moveTo>
                <a:lnTo>
                  <a:pt x="6128642" y="2374918"/>
                </a:lnTo>
                <a:lnTo>
                  <a:pt x="6205767" y="2374918"/>
                </a:lnTo>
                <a:lnTo>
                  <a:pt x="6205767" y="2359082"/>
                </a:lnTo>
                <a:close/>
                <a:moveTo>
                  <a:pt x="6128642" y="2175435"/>
                </a:moveTo>
                <a:lnTo>
                  <a:pt x="6128642" y="2189461"/>
                </a:lnTo>
                <a:lnTo>
                  <a:pt x="6205767" y="2189461"/>
                </a:lnTo>
                <a:lnTo>
                  <a:pt x="6205767" y="2175435"/>
                </a:lnTo>
                <a:close/>
                <a:moveTo>
                  <a:pt x="550566" y="0"/>
                </a:moveTo>
                <a:cubicBezTo>
                  <a:pt x="816627" y="0"/>
                  <a:pt x="1038609" y="188724"/>
                  <a:pt x="1089947" y="439608"/>
                </a:cubicBezTo>
                <a:lnTo>
                  <a:pt x="1094328" y="483067"/>
                </a:lnTo>
                <a:lnTo>
                  <a:pt x="3355244" y="483067"/>
                </a:lnTo>
                <a:cubicBezTo>
                  <a:pt x="3586711" y="483067"/>
                  <a:pt x="3774352" y="670708"/>
                  <a:pt x="3774352" y="902175"/>
                </a:cubicBezTo>
                <a:lnTo>
                  <a:pt x="3774352" y="1433662"/>
                </a:lnTo>
                <a:lnTo>
                  <a:pt x="3776218" y="1433662"/>
                </a:lnTo>
                <a:lnTo>
                  <a:pt x="3776218" y="1732154"/>
                </a:lnTo>
                <a:cubicBezTo>
                  <a:pt x="3776218" y="1883292"/>
                  <a:pt x="3898740" y="2005814"/>
                  <a:pt x="4049878" y="2005814"/>
                </a:cubicBezTo>
                <a:lnTo>
                  <a:pt x="5752319" y="2005814"/>
                </a:lnTo>
                <a:lnTo>
                  <a:pt x="5752319" y="1999666"/>
                </a:lnTo>
                <a:lnTo>
                  <a:pt x="6128642" y="1999666"/>
                </a:lnTo>
                <a:lnTo>
                  <a:pt x="6128642" y="2005814"/>
                </a:lnTo>
                <a:lnTo>
                  <a:pt x="6205767" y="2005814"/>
                </a:lnTo>
                <a:lnTo>
                  <a:pt x="6205767" y="2005162"/>
                </a:lnTo>
                <a:lnTo>
                  <a:pt x="6460402" y="2005162"/>
                </a:lnTo>
                <a:lnTo>
                  <a:pt x="6460402" y="2740090"/>
                </a:lnTo>
                <a:lnTo>
                  <a:pt x="6227992" y="2740090"/>
                </a:lnTo>
                <a:lnTo>
                  <a:pt x="4948699" y="2747786"/>
                </a:lnTo>
                <a:cubicBezTo>
                  <a:pt x="4811301" y="2747786"/>
                  <a:pt x="4699917" y="2870308"/>
                  <a:pt x="4699917" y="3021446"/>
                </a:cubicBezTo>
                <a:lnTo>
                  <a:pt x="4699917" y="3886050"/>
                </a:lnTo>
                <a:lnTo>
                  <a:pt x="4722636" y="3888341"/>
                </a:lnTo>
                <a:cubicBezTo>
                  <a:pt x="4973520" y="3939679"/>
                  <a:pt x="5162244" y="4161661"/>
                  <a:pt x="5162244" y="4427721"/>
                </a:cubicBezTo>
                <a:cubicBezTo>
                  <a:pt x="5162244" y="4731790"/>
                  <a:pt x="4915747" y="4978287"/>
                  <a:pt x="4611678" y="4978287"/>
                </a:cubicBezTo>
                <a:cubicBezTo>
                  <a:pt x="4307609" y="4978287"/>
                  <a:pt x="4061112" y="4731790"/>
                  <a:pt x="4061112" y="4427721"/>
                </a:cubicBezTo>
                <a:cubicBezTo>
                  <a:pt x="4061112" y="4161661"/>
                  <a:pt x="4249837" y="3939679"/>
                  <a:pt x="4500720" y="3888341"/>
                </a:cubicBezTo>
                <a:lnTo>
                  <a:pt x="4525038" y="3885889"/>
                </a:lnTo>
                <a:lnTo>
                  <a:pt x="4525038" y="2997273"/>
                </a:lnTo>
                <a:cubicBezTo>
                  <a:pt x="4525038" y="2765806"/>
                  <a:pt x="4695621" y="2578165"/>
                  <a:pt x="4906045" y="2578165"/>
                </a:cubicBezTo>
                <a:lnTo>
                  <a:pt x="5752319" y="2578165"/>
                </a:lnTo>
                <a:lnTo>
                  <a:pt x="5752319" y="2544539"/>
                </a:lnTo>
                <a:lnTo>
                  <a:pt x="4621379" y="2544539"/>
                </a:lnTo>
                <a:cubicBezTo>
                  <a:pt x="4470241" y="2544539"/>
                  <a:pt x="4347719" y="2667061"/>
                  <a:pt x="4347719" y="2818199"/>
                </a:cubicBezTo>
                <a:lnTo>
                  <a:pt x="4347719" y="3200314"/>
                </a:lnTo>
                <a:lnTo>
                  <a:pt x="4345853" y="3200314"/>
                </a:lnTo>
                <a:lnTo>
                  <a:pt x="4345853" y="3217647"/>
                </a:lnTo>
                <a:cubicBezTo>
                  <a:pt x="4345853" y="3449114"/>
                  <a:pt x="4158212" y="3636755"/>
                  <a:pt x="3926745" y="3636755"/>
                </a:cubicBezTo>
                <a:lnTo>
                  <a:pt x="1502623" y="3636755"/>
                </a:lnTo>
                <a:lnTo>
                  <a:pt x="1500080" y="3661988"/>
                </a:lnTo>
                <a:cubicBezTo>
                  <a:pt x="1448742" y="3912872"/>
                  <a:pt x="1226760" y="4101596"/>
                  <a:pt x="960699" y="4101596"/>
                </a:cubicBezTo>
                <a:cubicBezTo>
                  <a:pt x="656630" y="4101596"/>
                  <a:pt x="410133" y="3855099"/>
                  <a:pt x="410133" y="3551030"/>
                </a:cubicBezTo>
                <a:cubicBezTo>
                  <a:pt x="410133" y="3246961"/>
                  <a:pt x="656630" y="3000464"/>
                  <a:pt x="960699" y="3000464"/>
                </a:cubicBezTo>
                <a:cubicBezTo>
                  <a:pt x="1226760" y="3000464"/>
                  <a:pt x="1448742" y="3189188"/>
                  <a:pt x="1500080" y="3440072"/>
                </a:cubicBezTo>
                <a:lnTo>
                  <a:pt x="1502808" y="3467134"/>
                </a:lnTo>
                <a:lnTo>
                  <a:pt x="3879826" y="3467134"/>
                </a:lnTo>
                <a:cubicBezTo>
                  <a:pt x="4030964" y="3467134"/>
                  <a:pt x="4153486" y="3344612"/>
                  <a:pt x="4153486" y="3193474"/>
                </a:cubicBezTo>
                <a:lnTo>
                  <a:pt x="4153486" y="2935531"/>
                </a:lnTo>
                <a:lnTo>
                  <a:pt x="4155352" y="2935531"/>
                </a:lnTo>
                <a:lnTo>
                  <a:pt x="4155352" y="2794026"/>
                </a:lnTo>
                <a:cubicBezTo>
                  <a:pt x="4155352" y="2562559"/>
                  <a:pt x="4342993" y="2374918"/>
                  <a:pt x="4574460" y="2374918"/>
                </a:cubicBezTo>
                <a:lnTo>
                  <a:pt x="5752319" y="2374918"/>
                </a:lnTo>
                <a:lnTo>
                  <a:pt x="5752319" y="2359082"/>
                </a:lnTo>
                <a:lnTo>
                  <a:pt x="2802547" y="2359082"/>
                </a:lnTo>
                <a:lnTo>
                  <a:pt x="2799911" y="2385229"/>
                </a:lnTo>
                <a:cubicBezTo>
                  <a:pt x="2748573" y="2636113"/>
                  <a:pt x="2526591" y="2824837"/>
                  <a:pt x="2260530" y="2824837"/>
                </a:cubicBezTo>
                <a:cubicBezTo>
                  <a:pt x="1956461" y="2824837"/>
                  <a:pt x="1709964" y="2578340"/>
                  <a:pt x="1709964" y="2274271"/>
                </a:cubicBezTo>
                <a:cubicBezTo>
                  <a:pt x="1709964" y="1970202"/>
                  <a:pt x="1956461" y="1723705"/>
                  <a:pt x="2260530" y="1723705"/>
                </a:cubicBezTo>
                <a:cubicBezTo>
                  <a:pt x="2526591" y="1723705"/>
                  <a:pt x="2748573" y="1912429"/>
                  <a:pt x="2799911" y="2163313"/>
                </a:cubicBezTo>
                <a:lnTo>
                  <a:pt x="2802547" y="2189461"/>
                </a:lnTo>
                <a:lnTo>
                  <a:pt x="5752319" y="2189461"/>
                </a:lnTo>
                <a:lnTo>
                  <a:pt x="5752319" y="2175435"/>
                </a:lnTo>
                <a:lnTo>
                  <a:pt x="4002959" y="2175435"/>
                </a:lnTo>
                <a:cubicBezTo>
                  <a:pt x="3771492" y="2175435"/>
                  <a:pt x="3583851" y="1987794"/>
                  <a:pt x="3583851" y="1756327"/>
                </a:cubicBezTo>
                <a:lnTo>
                  <a:pt x="3583851" y="1605112"/>
                </a:lnTo>
                <a:lnTo>
                  <a:pt x="3581985" y="1605112"/>
                </a:lnTo>
                <a:lnTo>
                  <a:pt x="3581985" y="926348"/>
                </a:lnTo>
                <a:cubicBezTo>
                  <a:pt x="3581985" y="775210"/>
                  <a:pt x="3459463" y="652688"/>
                  <a:pt x="3308325" y="652688"/>
                </a:cubicBezTo>
                <a:lnTo>
                  <a:pt x="1090838" y="652688"/>
                </a:lnTo>
                <a:lnTo>
                  <a:pt x="1089947" y="661524"/>
                </a:lnTo>
                <a:cubicBezTo>
                  <a:pt x="1038609" y="912408"/>
                  <a:pt x="816627" y="1101132"/>
                  <a:pt x="550566" y="1101132"/>
                </a:cubicBezTo>
                <a:cubicBezTo>
                  <a:pt x="246497" y="1101132"/>
                  <a:pt x="0" y="854635"/>
                  <a:pt x="0" y="550566"/>
                </a:cubicBezTo>
                <a:cubicBezTo>
                  <a:pt x="0" y="246497"/>
                  <a:pt x="246497" y="0"/>
                  <a:pt x="550566" y="0"/>
                </a:cubicBezTo>
                <a:close/>
              </a:path>
            </a:pathLst>
          </a:custGeom>
          <a:solidFill>
            <a:schemeClr val="bg1"/>
          </a:solidFill>
          <a:ln>
            <a:noFill/>
          </a:ln>
          <a:effectLst>
            <a:outerShdw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 name="椭圆 7"/>
          <p:cNvSpPr/>
          <p:nvPr/>
        </p:nvSpPr>
        <p:spPr>
          <a:xfrm>
            <a:off x="3987403" y="4124374"/>
            <a:ext cx="955675" cy="9318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椭圆 8"/>
          <p:cNvSpPr/>
          <p:nvPr/>
        </p:nvSpPr>
        <p:spPr>
          <a:xfrm>
            <a:off x="7710488" y="4956224"/>
            <a:ext cx="957262" cy="9318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10" name="组合 9"/>
          <p:cNvGrpSpPr/>
          <p:nvPr/>
        </p:nvGrpSpPr>
        <p:grpSpPr bwMode="auto">
          <a:xfrm>
            <a:off x="1268992" y="976441"/>
            <a:ext cx="2755300" cy="1584176"/>
            <a:chOff x="2388038" y="1034320"/>
            <a:chExt cx="2683885" cy="1584093"/>
          </a:xfrm>
        </p:grpSpPr>
        <p:sp>
          <p:nvSpPr>
            <p:cNvPr id="11" name="文本框 6"/>
            <p:cNvSpPr txBox="1">
              <a:spLocks noChangeArrowheads="1"/>
            </p:cNvSpPr>
            <p:nvPr/>
          </p:nvSpPr>
          <p:spPr bwMode="auto">
            <a:xfrm>
              <a:off x="2665566" y="1541195"/>
              <a:ext cx="240635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Char char="•"/>
              </a:pPr>
              <a:r>
                <a:rPr lang="zh-CN" altLang="en-US" sz="1600" dirty="0">
                  <a:solidFill>
                    <a:srgbClr val="5B9BD5"/>
                  </a:solidFill>
                  <a:latin typeface="微软雅黑" panose="020B0503020204020204" pitchFamily="34" charset="-122"/>
                  <a:ea typeface="微软雅黑" panose="020B0503020204020204" pitchFamily="34" charset="-122"/>
                </a:rPr>
                <a:t>姓名</a:t>
              </a:r>
              <a:endParaRPr lang="en-US" altLang="zh-CN" sz="1600" dirty="0">
                <a:solidFill>
                  <a:srgbClr val="5B9BD5"/>
                </a:solidFill>
                <a:latin typeface="微软雅黑" panose="020B0503020204020204" pitchFamily="34" charset="-122"/>
                <a:ea typeface="微软雅黑" panose="020B0503020204020204" pitchFamily="34" charset="-122"/>
              </a:endParaRPr>
            </a:p>
            <a:p>
              <a:pPr>
                <a:buFont typeface="Arial" panose="020B0604020202020204" pitchFamily="34" charset="0"/>
                <a:buChar char="•"/>
              </a:pPr>
              <a:r>
                <a:rPr lang="zh-CN" altLang="en-US" sz="1600" dirty="0">
                  <a:solidFill>
                    <a:srgbClr val="5B9BD5"/>
                  </a:solidFill>
                  <a:latin typeface="微软雅黑" panose="020B0503020204020204" pitchFamily="34" charset="-122"/>
                  <a:ea typeface="微软雅黑" panose="020B0503020204020204" pitchFamily="34" charset="-122"/>
                </a:rPr>
                <a:t>身份证号码</a:t>
              </a:r>
              <a:endParaRPr lang="en-US" altLang="zh-CN" sz="1600" dirty="0">
                <a:solidFill>
                  <a:srgbClr val="5B9BD5"/>
                </a:solidFill>
                <a:latin typeface="微软雅黑" panose="020B0503020204020204" pitchFamily="34" charset="-122"/>
                <a:ea typeface="微软雅黑" panose="020B0503020204020204" pitchFamily="34" charset="-122"/>
              </a:endParaRPr>
            </a:p>
            <a:p>
              <a:pPr>
                <a:buFont typeface="Arial" panose="020B0604020202020204" pitchFamily="34" charset="0"/>
                <a:buChar char="•"/>
              </a:pPr>
              <a:r>
                <a:rPr lang="zh-CN" altLang="en-US" sz="1600" dirty="0">
                  <a:solidFill>
                    <a:srgbClr val="5B9BD5"/>
                  </a:solidFill>
                  <a:latin typeface="微软雅黑" panose="020B0503020204020204" pitchFamily="34" charset="-122"/>
                  <a:ea typeface="微软雅黑" panose="020B0503020204020204" pitchFamily="34" charset="-122"/>
                </a:rPr>
                <a:t>家庭住址</a:t>
              </a:r>
              <a:endParaRPr lang="en-US" altLang="zh-CN" sz="1600" dirty="0">
                <a:solidFill>
                  <a:srgbClr val="5B9BD5"/>
                </a:solidFill>
                <a:latin typeface="微软雅黑" panose="020B0503020204020204" pitchFamily="34" charset="-122"/>
                <a:ea typeface="微软雅黑" panose="020B0503020204020204" pitchFamily="34" charset="-122"/>
              </a:endParaRPr>
            </a:p>
            <a:p>
              <a:pPr>
                <a:buFont typeface="Arial" panose="020B0604020202020204" pitchFamily="34" charset="0"/>
                <a:buChar char="•"/>
              </a:pPr>
              <a:r>
                <a:rPr lang="zh-CN" altLang="en-US" sz="1600" dirty="0">
                  <a:solidFill>
                    <a:srgbClr val="5B9BD5"/>
                  </a:solidFill>
                  <a:latin typeface="微软雅黑" panose="020B0503020204020204" pitchFamily="34" charset="-122"/>
                  <a:ea typeface="微软雅黑" panose="020B0503020204020204" pitchFamily="34" charset="-122"/>
                </a:rPr>
                <a:t>工作单位等</a:t>
              </a:r>
              <a:endParaRPr lang="zh-CN" altLang="en-US" sz="1600" dirty="0">
                <a:solidFill>
                  <a:srgbClr val="5B9BD5"/>
                </a:solidFill>
                <a:latin typeface="微软雅黑" panose="020B0503020204020204" pitchFamily="34" charset="-122"/>
                <a:ea typeface="微软雅黑" panose="020B0503020204020204" pitchFamily="34" charset="-122"/>
              </a:endParaRPr>
            </a:p>
          </p:txBody>
        </p:sp>
        <p:sp>
          <p:nvSpPr>
            <p:cNvPr id="12" name="文本框 7"/>
            <p:cNvSpPr txBox="1">
              <a:spLocks noChangeArrowheads="1"/>
            </p:cNvSpPr>
            <p:nvPr/>
          </p:nvSpPr>
          <p:spPr bwMode="auto">
            <a:xfrm>
              <a:off x="2716685" y="1221161"/>
              <a:ext cx="1922797" cy="4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000" dirty="0">
                  <a:solidFill>
                    <a:srgbClr val="5B9BD5"/>
                  </a:solidFill>
                  <a:latin typeface="微软雅黑" panose="020B0503020204020204" pitchFamily="34" charset="-122"/>
                  <a:ea typeface="微软雅黑" panose="020B0503020204020204" pitchFamily="34" charset="-122"/>
                </a:rPr>
                <a:t>“您是谁”</a:t>
              </a:r>
              <a:endParaRPr lang="zh-CN" altLang="en-US" sz="2000" dirty="0">
                <a:solidFill>
                  <a:srgbClr val="5B9BD5"/>
                </a:solidFill>
                <a:latin typeface="微软雅黑" panose="020B0503020204020204" pitchFamily="34" charset="-122"/>
                <a:ea typeface="微软雅黑" panose="020B0503020204020204" pitchFamily="34" charset="-122"/>
              </a:endParaRPr>
            </a:p>
          </p:txBody>
        </p:sp>
        <p:sp>
          <p:nvSpPr>
            <p:cNvPr id="13" name="文本框 8"/>
            <p:cNvSpPr txBox="1">
              <a:spLocks noChangeArrowheads="1"/>
            </p:cNvSpPr>
            <p:nvPr/>
          </p:nvSpPr>
          <p:spPr bwMode="auto">
            <a:xfrm>
              <a:off x="2388038" y="1034320"/>
              <a:ext cx="5796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800" dirty="0">
                  <a:solidFill>
                    <a:schemeClr val="accent1"/>
                  </a:solidFill>
                  <a:latin typeface="Impact" panose="020B0806030902050204" pitchFamily="34" charset="0"/>
                </a:rPr>
                <a:t>01</a:t>
              </a:r>
              <a:endParaRPr lang="zh-CN" altLang="en-US" sz="2800" dirty="0">
                <a:solidFill>
                  <a:schemeClr val="accent1"/>
                </a:solidFill>
                <a:latin typeface="Impact" panose="020B0806030902050204" pitchFamily="34" charset="0"/>
              </a:endParaRPr>
            </a:p>
          </p:txBody>
        </p:sp>
      </p:grpSp>
      <p:sp>
        <p:nvSpPr>
          <p:cNvPr id="15" name="椭圆 14"/>
          <p:cNvSpPr/>
          <p:nvPr/>
        </p:nvSpPr>
        <p:spPr>
          <a:xfrm>
            <a:off x="5381625" y="2836912"/>
            <a:ext cx="957263" cy="93186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6" name="椭圆 15"/>
          <p:cNvSpPr/>
          <p:nvPr/>
        </p:nvSpPr>
        <p:spPr>
          <a:xfrm>
            <a:off x="5482071" y="2943265"/>
            <a:ext cx="783310" cy="763118"/>
          </a:xfrm>
          <a:prstGeom prst="ellipse">
            <a:avLst/>
          </a:prstGeom>
          <a:solidFill>
            <a:schemeClr val="accent3"/>
          </a:solidFill>
          <a:ln>
            <a:noFill/>
          </a:ln>
          <a:effectLst>
            <a:innerShdw dist="88900" dir="13500000">
              <a:schemeClr val="accent3">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7" name="椭圆 16"/>
          <p:cNvSpPr/>
          <p:nvPr/>
        </p:nvSpPr>
        <p:spPr>
          <a:xfrm>
            <a:off x="4078982" y="4220024"/>
            <a:ext cx="783310" cy="763118"/>
          </a:xfrm>
          <a:prstGeom prst="ellipse">
            <a:avLst/>
          </a:prstGeom>
          <a:solidFill>
            <a:schemeClr val="accent2"/>
          </a:solidFill>
          <a:ln>
            <a:noFill/>
          </a:ln>
          <a:effectLst>
            <a:innerShdw dist="88900" dir="13500000">
              <a:schemeClr val="accent2">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8" name="椭圆 17"/>
          <p:cNvSpPr/>
          <p:nvPr/>
        </p:nvSpPr>
        <p:spPr>
          <a:xfrm>
            <a:off x="7855522" y="5107866"/>
            <a:ext cx="783310" cy="763118"/>
          </a:xfrm>
          <a:prstGeom prst="ellipse">
            <a:avLst/>
          </a:prstGeom>
          <a:solidFill>
            <a:srgbClr val="92D050"/>
          </a:solidFill>
          <a:ln>
            <a:noFill/>
          </a:ln>
          <a:effectLst>
            <a:innerShdw dist="88900" dir="13500000">
              <a:schemeClr val="accent4">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等腰三角形 18"/>
          <p:cNvSpPr/>
          <p:nvPr/>
        </p:nvSpPr>
        <p:spPr>
          <a:xfrm rot="5400000">
            <a:off x="9540082" y="2836117"/>
            <a:ext cx="1390650" cy="1230313"/>
          </a:xfrm>
          <a:prstGeom prst="triangle">
            <a:avLst/>
          </a:prstGeom>
          <a:gradFill>
            <a:gsLst>
              <a:gs pos="50000">
                <a:schemeClr val="bg1"/>
              </a:gs>
              <a:gs pos="50000">
                <a:srgbClr val="E8E8E8"/>
              </a:gs>
            </a:gsLst>
            <a:lin ang="0" scaled="0"/>
          </a:gradFill>
          <a:ln>
            <a:noFill/>
          </a:ln>
          <a:effectLst>
            <a:outerShdw dist="1016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22" name="组合 15"/>
          <p:cNvGrpSpPr/>
          <p:nvPr/>
        </p:nvGrpSpPr>
        <p:grpSpPr bwMode="auto">
          <a:xfrm>
            <a:off x="9396413" y="3016299"/>
            <a:ext cx="112712" cy="744538"/>
            <a:chOff x="7917305" y="1679687"/>
            <a:chExt cx="213360" cy="853440"/>
          </a:xfrm>
        </p:grpSpPr>
        <p:sp>
          <p:nvSpPr>
            <p:cNvPr id="23" name="矩形 22"/>
            <p:cNvSpPr/>
            <p:nvPr/>
          </p:nvSpPr>
          <p:spPr>
            <a:xfrm>
              <a:off x="7917305" y="1679687"/>
              <a:ext cx="213360" cy="2129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4" name="矩形 23"/>
            <p:cNvSpPr/>
            <p:nvPr/>
          </p:nvSpPr>
          <p:spPr>
            <a:xfrm>
              <a:off x="7917305" y="1892593"/>
              <a:ext cx="213360" cy="214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5" name="矩形 24"/>
            <p:cNvSpPr/>
            <p:nvPr/>
          </p:nvSpPr>
          <p:spPr>
            <a:xfrm>
              <a:off x="7917305" y="2107317"/>
              <a:ext cx="213360" cy="2129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6" name="矩形 25"/>
            <p:cNvSpPr/>
            <p:nvPr/>
          </p:nvSpPr>
          <p:spPr>
            <a:xfrm>
              <a:off x="7917305" y="2320221"/>
              <a:ext cx="213360" cy="2129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27" name="组合 26"/>
          <p:cNvGrpSpPr/>
          <p:nvPr/>
        </p:nvGrpSpPr>
        <p:grpSpPr bwMode="auto">
          <a:xfrm rot="16200000" flipH="1">
            <a:off x="3417888" y="4151361"/>
            <a:ext cx="1201738" cy="944563"/>
            <a:chOff x="911201" y="1622002"/>
            <a:chExt cx="2283025" cy="1747386"/>
          </a:xfrm>
        </p:grpSpPr>
        <p:sp>
          <p:nvSpPr>
            <p:cNvPr id="28" name="矩形 27"/>
            <p:cNvSpPr/>
            <p:nvPr/>
          </p:nvSpPr>
          <p:spPr>
            <a:xfrm>
              <a:off x="2033110" y="1680738"/>
              <a:ext cx="60318" cy="4875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9" name="任意多边形 28"/>
            <p:cNvSpPr/>
            <p:nvPr/>
          </p:nvSpPr>
          <p:spPr>
            <a:xfrm rot="-2700000" flipV="1">
              <a:off x="1287959" y="1824946"/>
              <a:ext cx="1550621" cy="1544133"/>
            </a:xfrm>
            <a:custGeom>
              <a:avLst/>
              <a:gdLst>
                <a:gd name="connsiteX0" fmla="*/ 871669 w 901730"/>
                <a:gd name="connsiteY0" fmla="*/ 0 h 900000"/>
                <a:gd name="connsiteX1" fmla="*/ 901730 w 901730"/>
                <a:gd name="connsiteY1" fmla="*/ 0 h 900000"/>
                <a:gd name="connsiteX2" fmla="*/ 1730 w 901730"/>
                <a:gd name="connsiteY2" fmla="*/ 900000 h 900000"/>
                <a:gd name="connsiteX3" fmla="*/ 0 w 901730"/>
                <a:gd name="connsiteY3" fmla="*/ 899913 h 900000"/>
                <a:gd name="connsiteX4" fmla="*/ 0 w 901730"/>
                <a:gd name="connsiteY4" fmla="*/ 869852 h 900000"/>
                <a:gd name="connsiteX5" fmla="*/ 1731 w 901730"/>
                <a:gd name="connsiteY5" fmla="*/ 869939 h 900000"/>
                <a:gd name="connsiteX6" fmla="*/ 871669 w 901730"/>
                <a:gd name="connsiteY6" fmla="*/ 1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730" h="900000">
                  <a:moveTo>
                    <a:pt x="871669" y="0"/>
                  </a:moveTo>
                  <a:lnTo>
                    <a:pt x="901730" y="0"/>
                  </a:lnTo>
                  <a:cubicBezTo>
                    <a:pt x="901730" y="497056"/>
                    <a:pt x="498786" y="900000"/>
                    <a:pt x="1730" y="900000"/>
                  </a:cubicBezTo>
                  <a:lnTo>
                    <a:pt x="0" y="899913"/>
                  </a:lnTo>
                  <a:lnTo>
                    <a:pt x="0" y="869852"/>
                  </a:lnTo>
                  <a:lnTo>
                    <a:pt x="1731" y="869939"/>
                  </a:lnTo>
                  <a:cubicBezTo>
                    <a:pt x="482184" y="869939"/>
                    <a:pt x="871669" y="480454"/>
                    <a:pt x="871669" y="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0" name="椭圆 29"/>
            <p:cNvSpPr/>
            <p:nvPr/>
          </p:nvSpPr>
          <p:spPr>
            <a:xfrm>
              <a:off x="911201" y="2588204"/>
              <a:ext cx="99525" cy="9691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1" name="椭圆 30"/>
            <p:cNvSpPr/>
            <p:nvPr/>
          </p:nvSpPr>
          <p:spPr>
            <a:xfrm>
              <a:off x="3094701" y="2588204"/>
              <a:ext cx="99525" cy="9691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2" name="椭圆 31"/>
            <p:cNvSpPr/>
            <p:nvPr/>
          </p:nvSpPr>
          <p:spPr>
            <a:xfrm>
              <a:off x="1957716" y="2047834"/>
              <a:ext cx="211112" cy="211448"/>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3" name="椭圆 32"/>
            <p:cNvSpPr/>
            <p:nvPr/>
          </p:nvSpPr>
          <p:spPr>
            <a:xfrm>
              <a:off x="2015014" y="2106572"/>
              <a:ext cx="96508" cy="998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4" name="椭圆 33"/>
            <p:cNvSpPr/>
            <p:nvPr/>
          </p:nvSpPr>
          <p:spPr>
            <a:xfrm>
              <a:off x="2005969" y="1622001"/>
              <a:ext cx="99523" cy="99851"/>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35" name="组合 34"/>
          <p:cNvGrpSpPr/>
          <p:nvPr/>
        </p:nvGrpSpPr>
        <p:grpSpPr bwMode="auto">
          <a:xfrm flipH="1">
            <a:off x="1107716" y="3933850"/>
            <a:ext cx="2489088" cy="1080121"/>
            <a:chOff x="2665566" y="1045193"/>
            <a:chExt cx="2424806" cy="1080777"/>
          </a:xfrm>
        </p:grpSpPr>
        <p:sp>
          <p:nvSpPr>
            <p:cNvPr id="36" name="文本框 29"/>
            <p:cNvSpPr txBox="1">
              <a:spLocks noChangeArrowheads="1"/>
            </p:cNvSpPr>
            <p:nvPr/>
          </p:nvSpPr>
          <p:spPr bwMode="auto">
            <a:xfrm>
              <a:off x="2665566" y="1541195"/>
              <a:ext cx="240635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600" dirty="0">
                  <a:solidFill>
                    <a:srgbClr val="FFA91F"/>
                  </a:solidFill>
                  <a:latin typeface="微软雅黑" panose="020B0503020204020204" pitchFamily="34" charset="-122"/>
                  <a:ea typeface="微软雅黑" panose="020B0503020204020204" pitchFamily="34" charset="-122"/>
                </a:rPr>
                <a:t>哪些机构于何时查询过您的信用报告</a:t>
              </a:r>
              <a:endParaRPr lang="zh-CN" altLang="en-US" sz="1600" dirty="0">
                <a:solidFill>
                  <a:srgbClr val="FFA91F"/>
                </a:solidFill>
                <a:latin typeface="微软雅黑" panose="020B0503020204020204" pitchFamily="34" charset="-122"/>
                <a:ea typeface="微软雅黑" panose="020B0503020204020204" pitchFamily="34" charset="-122"/>
              </a:endParaRPr>
            </a:p>
          </p:txBody>
        </p:sp>
        <p:sp>
          <p:nvSpPr>
            <p:cNvPr id="37" name="文本框 30"/>
            <p:cNvSpPr txBox="1">
              <a:spLocks noChangeArrowheads="1"/>
            </p:cNvSpPr>
            <p:nvPr/>
          </p:nvSpPr>
          <p:spPr bwMode="auto">
            <a:xfrm>
              <a:off x="2716685" y="1221161"/>
              <a:ext cx="1922797" cy="4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000" dirty="0">
                  <a:solidFill>
                    <a:srgbClr val="FFA91F"/>
                  </a:solidFill>
                  <a:latin typeface="微软雅黑" panose="020B0503020204020204" pitchFamily="34" charset="-122"/>
                  <a:ea typeface="微软雅黑" panose="020B0503020204020204" pitchFamily="34" charset="-122"/>
                </a:rPr>
                <a:t>查询记录</a:t>
              </a:r>
              <a:endParaRPr lang="zh-CN" altLang="en-US" sz="2000" dirty="0">
                <a:solidFill>
                  <a:srgbClr val="FFA91F"/>
                </a:solidFill>
                <a:latin typeface="微软雅黑" panose="020B0503020204020204" pitchFamily="34" charset="-122"/>
                <a:ea typeface="微软雅黑" panose="020B0503020204020204" pitchFamily="34" charset="-122"/>
              </a:endParaRPr>
            </a:p>
          </p:txBody>
        </p:sp>
        <p:sp>
          <p:nvSpPr>
            <p:cNvPr id="38" name="文本框 31"/>
            <p:cNvSpPr txBox="1">
              <a:spLocks noChangeArrowheads="1"/>
            </p:cNvSpPr>
            <p:nvPr/>
          </p:nvSpPr>
          <p:spPr bwMode="auto">
            <a:xfrm>
              <a:off x="4510736" y="1045193"/>
              <a:ext cx="5796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800" dirty="0">
                  <a:solidFill>
                    <a:schemeClr val="accent2"/>
                  </a:solidFill>
                  <a:latin typeface="Impact" panose="020B0806030902050204" pitchFamily="34" charset="0"/>
                </a:rPr>
                <a:t>03</a:t>
              </a:r>
              <a:endParaRPr lang="zh-CN" altLang="en-US" sz="2800" dirty="0">
                <a:solidFill>
                  <a:schemeClr val="accent2"/>
                </a:solidFill>
                <a:latin typeface="Impact" panose="020B0806030902050204" pitchFamily="34" charset="0"/>
              </a:endParaRPr>
            </a:p>
          </p:txBody>
        </p:sp>
      </p:grpSp>
      <p:grpSp>
        <p:nvGrpSpPr>
          <p:cNvPr id="39" name="组合 38"/>
          <p:cNvGrpSpPr/>
          <p:nvPr/>
        </p:nvGrpSpPr>
        <p:grpSpPr bwMode="auto">
          <a:xfrm rot="16200000" flipH="1">
            <a:off x="7162277" y="4942729"/>
            <a:ext cx="1201737" cy="944563"/>
            <a:chOff x="911201" y="1622002"/>
            <a:chExt cx="2283025" cy="1747386"/>
          </a:xfrm>
        </p:grpSpPr>
        <p:sp>
          <p:nvSpPr>
            <p:cNvPr id="40" name="矩形 39"/>
            <p:cNvSpPr/>
            <p:nvPr/>
          </p:nvSpPr>
          <p:spPr>
            <a:xfrm>
              <a:off x="2033110" y="1680739"/>
              <a:ext cx="60318" cy="4875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1" name="任意多边形 40"/>
            <p:cNvSpPr/>
            <p:nvPr/>
          </p:nvSpPr>
          <p:spPr>
            <a:xfrm rot="-2700000" flipV="1">
              <a:off x="1287959" y="1824947"/>
              <a:ext cx="1550621" cy="1544134"/>
            </a:xfrm>
            <a:custGeom>
              <a:avLst/>
              <a:gdLst>
                <a:gd name="connsiteX0" fmla="*/ 871669 w 901730"/>
                <a:gd name="connsiteY0" fmla="*/ 0 h 900000"/>
                <a:gd name="connsiteX1" fmla="*/ 901730 w 901730"/>
                <a:gd name="connsiteY1" fmla="*/ 0 h 900000"/>
                <a:gd name="connsiteX2" fmla="*/ 1730 w 901730"/>
                <a:gd name="connsiteY2" fmla="*/ 900000 h 900000"/>
                <a:gd name="connsiteX3" fmla="*/ 0 w 901730"/>
                <a:gd name="connsiteY3" fmla="*/ 899913 h 900000"/>
                <a:gd name="connsiteX4" fmla="*/ 0 w 901730"/>
                <a:gd name="connsiteY4" fmla="*/ 869852 h 900000"/>
                <a:gd name="connsiteX5" fmla="*/ 1731 w 901730"/>
                <a:gd name="connsiteY5" fmla="*/ 869939 h 900000"/>
                <a:gd name="connsiteX6" fmla="*/ 871669 w 901730"/>
                <a:gd name="connsiteY6" fmla="*/ 1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730" h="900000">
                  <a:moveTo>
                    <a:pt x="871669" y="0"/>
                  </a:moveTo>
                  <a:lnTo>
                    <a:pt x="901730" y="0"/>
                  </a:lnTo>
                  <a:cubicBezTo>
                    <a:pt x="901730" y="497056"/>
                    <a:pt x="498786" y="900000"/>
                    <a:pt x="1730" y="900000"/>
                  </a:cubicBezTo>
                  <a:lnTo>
                    <a:pt x="0" y="899913"/>
                  </a:lnTo>
                  <a:lnTo>
                    <a:pt x="0" y="869852"/>
                  </a:lnTo>
                  <a:lnTo>
                    <a:pt x="1731" y="869939"/>
                  </a:lnTo>
                  <a:cubicBezTo>
                    <a:pt x="482184" y="869939"/>
                    <a:pt x="871669" y="480454"/>
                    <a:pt x="871669" y="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2" name="椭圆 41"/>
            <p:cNvSpPr/>
            <p:nvPr/>
          </p:nvSpPr>
          <p:spPr>
            <a:xfrm>
              <a:off x="911201" y="2588204"/>
              <a:ext cx="99523" cy="9691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3" name="椭圆 42"/>
            <p:cNvSpPr/>
            <p:nvPr/>
          </p:nvSpPr>
          <p:spPr>
            <a:xfrm>
              <a:off x="3094703" y="2588204"/>
              <a:ext cx="99523" cy="9691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4" name="椭圆 43"/>
            <p:cNvSpPr/>
            <p:nvPr/>
          </p:nvSpPr>
          <p:spPr>
            <a:xfrm>
              <a:off x="1957714" y="2047835"/>
              <a:ext cx="211112" cy="211448"/>
            </a:xfrm>
            <a:prstGeom prst="ellipse">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5" name="椭圆 44"/>
            <p:cNvSpPr/>
            <p:nvPr/>
          </p:nvSpPr>
          <p:spPr>
            <a:xfrm>
              <a:off x="2015014" y="2106573"/>
              <a:ext cx="96508" cy="998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6" name="椭圆 45"/>
            <p:cNvSpPr/>
            <p:nvPr/>
          </p:nvSpPr>
          <p:spPr>
            <a:xfrm>
              <a:off x="2005966" y="1622003"/>
              <a:ext cx="99525" cy="99851"/>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47" name="组合 46"/>
          <p:cNvGrpSpPr/>
          <p:nvPr/>
        </p:nvGrpSpPr>
        <p:grpSpPr bwMode="auto">
          <a:xfrm flipH="1">
            <a:off x="4059604" y="5169466"/>
            <a:ext cx="6068057" cy="1557562"/>
            <a:chOff x="2067854" y="1046025"/>
            <a:chExt cx="2636301" cy="1557256"/>
          </a:xfrm>
        </p:grpSpPr>
        <p:sp>
          <p:nvSpPr>
            <p:cNvPr id="48" name="文本框 41"/>
            <p:cNvSpPr txBox="1">
              <a:spLocks noChangeArrowheads="1"/>
            </p:cNvSpPr>
            <p:nvPr/>
          </p:nvSpPr>
          <p:spPr bwMode="auto">
            <a:xfrm>
              <a:off x="2067854" y="1526063"/>
              <a:ext cx="240635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Char char="•"/>
              </a:pPr>
              <a:r>
                <a:rPr lang="zh-CN" altLang="en-US" sz="1600" dirty="0">
                  <a:solidFill>
                    <a:srgbClr val="92D050"/>
                  </a:solidFill>
                  <a:latin typeface="微软雅黑" panose="020B0503020204020204" pitchFamily="34" charset="-122"/>
                  <a:ea typeface="微软雅黑" panose="020B0503020204020204" pitchFamily="34" charset="-122"/>
                </a:rPr>
                <a:t>社保、公积金缴纳情况</a:t>
              </a:r>
              <a:endParaRPr lang="en-US" altLang="zh-CN" sz="1600" dirty="0">
                <a:solidFill>
                  <a:srgbClr val="92D050"/>
                </a:solidFill>
                <a:latin typeface="微软雅黑" panose="020B0503020204020204" pitchFamily="34" charset="-122"/>
                <a:ea typeface="微软雅黑" panose="020B0503020204020204" pitchFamily="34" charset="-122"/>
              </a:endParaRPr>
            </a:p>
            <a:p>
              <a:pPr>
                <a:buFont typeface="Arial" panose="020B0604020202020204" pitchFamily="34" charset="0"/>
                <a:buChar char="•"/>
              </a:pPr>
              <a:r>
                <a:rPr lang="zh-CN" altLang="en-US" sz="1600" dirty="0">
                  <a:solidFill>
                    <a:srgbClr val="92D050"/>
                  </a:solidFill>
                  <a:latin typeface="微软雅黑" panose="020B0503020204020204" pitchFamily="34" charset="-122"/>
                  <a:ea typeface="微软雅黑" panose="020B0503020204020204" pitchFamily="34" charset="-122"/>
                </a:rPr>
                <a:t>法院民事判决</a:t>
              </a:r>
              <a:endParaRPr lang="en-US" altLang="zh-CN" sz="1600" dirty="0">
                <a:solidFill>
                  <a:srgbClr val="92D050"/>
                </a:solidFill>
                <a:latin typeface="微软雅黑" panose="020B0503020204020204" pitchFamily="34" charset="-122"/>
                <a:ea typeface="微软雅黑" panose="020B0503020204020204" pitchFamily="34" charset="-122"/>
              </a:endParaRPr>
            </a:p>
            <a:p>
              <a:pPr>
                <a:buFont typeface="Arial" panose="020B0604020202020204" pitchFamily="34" charset="0"/>
                <a:buChar char="•"/>
              </a:pPr>
              <a:r>
                <a:rPr lang="zh-CN" altLang="en-US" sz="1600" dirty="0">
                  <a:solidFill>
                    <a:srgbClr val="92D050"/>
                  </a:solidFill>
                  <a:latin typeface="微软雅黑" panose="020B0503020204020204" pitchFamily="34" charset="-122"/>
                  <a:ea typeface="微软雅黑" panose="020B0503020204020204" pitchFamily="34" charset="-122"/>
                </a:rPr>
                <a:t>欠税</a:t>
              </a:r>
              <a:endParaRPr lang="en-US" altLang="zh-CN" sz="1600" dirty="0">
                <a:solidFill>
                  <a:srgbClr val="92D050"/>
                </a:solidFill>
                <a:latin typeface="微软雅黑" panose="020B0503020204020204" pitchFamily="34" charset="-122"/>
                <a:ea typeface="微软雅黑" panose="020B0503020204020204" pitchFamily="34" charset="-122"/>
              </a:endParaRPr>
            </a:p>
            <a:p>
              <a:pPr>
                <a:buFont typeface="Arial" panose="020B0604020202020204" pitchFamily="34" charset="0"/>
                <a:buChar char="•"/>
              </a:pPr>
              <a:r>
                <a:rPr lang="zh-CN" altLang="en-US" sz="1600" dirty="0">
                  <a:solidFill>
                    <a:srgbClr val="92D050"/>
                  </a:solidFill>
                  <a:latin typeface="微软雅黑" panose="020B0503020204020204" pitchFamily="34" charset="-122"/>
                  <a:ea typeface="微软雅黑" panose="020B0503020204020204" pitchFamily="34" charset="-122"/>
                </a:rPr>
                <a:t>个人支付水、电、煤气等公共事业费用</a:t>
              </a:r>
              <a:endParaRPr lang="zh-CN" altLang="en-US" sz="1600" dirty="0">
                <a:solidFill>
                  <a:srgbClr val="92D050"/>
                </a:solidFill>
                <a:latin typeface="微软雅黑" panose="020B0503020204020204" pitchFamily="34" charset="-122"/>
                <a:ea typeface="微软雅黑" panose="020B0503020204020204" pitchFamily="34" charset="-122"/>
              </a:endParaRPr>
            </a:p>
          </p:txBody>
        </p:sp>
        <p:sp>
          <p:nvSpPr>
            <p:cNvPr id="49" name="文本框 42"/>
            <p:cNvSpPr txBox="1">
              <a:spLocks noChangeArrowheads="1"/>
            </p:cNvSpPr>
            <p:nvPr/>
          </p:nvSpPr>
          <p:spPr bwMode="auto">
            <a:xfrm>
              <a:off x="2579698" y="1089466"/>
              <a:ext cx="192279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000" dirty="0">
                  <a:solidFill>
                    <a:srgbClr val="92D050"/>
                  </a:solidFill>
                  <a:latin typeface="微软雅黑" panose="020B0503020204020204" pitchFamily="34" charset="-122"/>
                  <a:ea typeface="微软雅黑" panose="020B0503020204020204" pitchFamily="34" charset="-122"/>
                </a:rPr>
                <a:t>征信信息范围正在扩展</a:t>
              </a:r>
              <a:endParaRPr lang="zh-CN" altLang="en-US" sz="2000" dirty="0">
                <a:solidFill>
                  <a:srgbClr val="92D050"/>
                </a:solidFill>
                <a:latin typeface="微软雅黑" panose="020B0503020204020204" pitchFamily="34" charset="-122"/>
                <a:ea typeface="微软雅黑" panose="020B0503020204020204" pitchFamily="34" charset="-122"/>
              </a:endParaRPr>
            </a:p>
          </p:txBody>
        </p:sp>
        <p:sp>
          <p:nvSpPr>
            <p:cNvPr id="50" name="文本框 43"/>
            <p:cNvSpPr txBox="1">
              <a:spLocks noChangeArrowheads="1"/>
            </p:cNvSpPr>
            <p:nvPr/>
          </p:nvSpPr>
          <p:spPr bwMode="auto">
            <a:xfrm>
              <a:off x="4438064" y="1046025"/>
              <a:ext cx="26609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800" dirty="0">
                  <a:solidFill>
                    <a:srgbClr val="92D050"/>
                  </a:solidFill>
                  <a:latin typeface="Impact" panose="020B0806030902050204" pitchFamily="34" charset="0"/>
                </a:rPr>
                <a:t>04</a:t>
              </a:r>
              <a:endParaRPr lang="zh-CN" altLang="en-US" sz="2800" dirty="0">
                <a:solidFill>
                  <a:srgbClr val="92D050"/>
                </a:solidFill>
                <a:latin typeface="Impact" panose="020B0806030902050204" pitchFamily="34" charset="0"/>
              </a:endParaRPr>
            </a:p>
          </p:txBody>
        </p:sp>
      </p:grpSp>
      <p:grpSp>
        <p:nvGrpSpPr>
          <p:cNvPr id="51" name="组合 50"/>
          <p:cNvGrpSpPr/>
          <p:nvPr/>
        </p:nvGrpSpPr>
        <p:grpSpPr bwMode="auto">
          <a:xfrm rot="16200000" flipH="1">
            <a:off x="4757826" y="2884536"/>
            <a:ext cx="1201737" cy="944562"/>
            <a:chOff x="911201" y="1622002"/>
            <a:chExt cx="2283025" cy="1747386"/>
          </a:xfrm>
        </p:grpSpPr>
        <p:sp>
          <p:nvSpPr>
            <p:cNvPr id="52" name="矩形 51"/>
            <p:cNvSpPr/>
            <p:nvPr/>
          </p:nvSpPr>
          <p:spPr>
            <a:xfrm>
              <a:off x="2033109" y="1680740"/>
              <a:ext cx="60318" cy="4875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3" name="任意多边形 52"/>
            <p:cNvSpPr/>
            <p:nvPr/>
          </p:nvSpPr>
          <p:spPr>
            <a:xfrm rot="-2700000" flipV="1">
              <a:off x="1287957" y="1824949"/>
              <a:ext cx="1550622" cy="1544134"/>
            </a:xfrm>
            <a:custGeom>
              <a:avLst/>
              <a:gdLst>
                <a:gd name="connsiteX0" fmla="*/ 871669 w 901730"/>
                <a:gd name="connsiteY0" fmla="*/ 0 h 900000"/>
                <a:gd name="connsiteX1" fmla="*/ 901730 w 901730"/>
                <a:gd name="connsiteY1" fmla="*/ 0 h 900000"/>
                <a:gd name="connsiteX2" fmla="*/ 1730 w 901730"/>
                <a:gd name="connsiteY2" fmla="*/ 900000 h 900000"/>
                <a:gd name="connsiteX3" fmla="*/ 0 w 901730"/>
                <a:gd name="connsiteY3" fmla="*/ 899913 h 900000"/>
                <a:gd name="connsiteX4" fmla="*/ 0 w 901730"/>
                <a:gd name="connsiteY4" fmla="*/ 869852 h 900000"/>
                <a:gd name="connsiteX5" fmla="*/ 1731 w 901730"/>
                <a:gd name="connsiteY5" fmla="*/ 869939 h 900000"/>
                <a:gd name="connsiteX6" fmla="*/ 871669 w 901730"/>
                <a:gd name="connsiteY6" fmla="*/ 1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730" h="900000">
                  <a:moveTo>
                    <a:pt x="871669" y="0"/>
                  </a:moveTo>
                  <a:lnTo>
                    <a:pt x="901730" y="0"/>
                  </a:lnTo>
                  <a:cubicBezTo>
                    <a:pt x="901730" y="497056"/>
                    <a:pt x="498786" y="900000"/>
                    <a:pt x="1730" y="900000"/>
                  </a:cubicBezTo>
                  <a:lnTo>
                    <a:pt x="0" y="899913"/>
                  </a:lnTo>
                  <a:lnTo>
                    <a:pt x="0" y="869852"/>
                  </a:lnTo>
                  <a:lnTo>
                    <a:pt x="1731" y="869939"/>
                  </a:lnTo>
                  <a:cubicBezTo>
                    <a:pt x="482184" y="869939"/>
                    <a:pt x="871669" y="480454"/>
                    <a:pt x="871669" y="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4" name="椭圆 53"/>
            <p:cNvSpPr/>
            <p:nvPr/>
          </p:nvSpPr>
          <p:spPr>
            <a:xfrm>
              <a:off x="911201" y="2588203"/>
              <a:ext cx="99523" cy="9691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5" name="椭圆 54"/>
            <p:cNvSpPr/>
            <p:nvPr/>
          </p:nvSpPr>
          <p:spPr>
            <a:xfrm>
              <a:off x="3094703" y="2588203"/>
              <a:ext cx="99523" cy="9691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6" name="椭圆 55"/>
            <p:cNvSpPr/>
            <p:nvPr/>
          </p:nvSpPr>
          <p:spPr>
            <a:xfrm>
              <a:off x="1957713" y="2047835"/>
              <a:ext cx="211112" cy="211449"/>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7" name="椭圆 56"/>
            <p:cNvSpPr/>
            <p:nvPr/>
          </p:nvSpPr>
          <p:spPr>
            <a:xfrm>
              <a:off x="2015013" y="2106572"/>
              <a:ext cx="96508" cy="998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8" name="椭圆 57"/>
            <p:cNvSpPr/>
            <p:nvPr/>
          </p:nvSpPr>
          <p:spPr>
            <a:xfrm>
              <a:off x="2005965" y="1622004"/>
              <a:ext cx="99525" cy="99851"/>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59" name="组合 58"/>
          <p:cNvGrpSpPr/>
          <p:nvPr/>
        </p:nvGrpSpPr>
        <p:grpSpPr bwMode="auto">
          <a:xfrm flipH="1">
            <a:off x="935782" y="2493690"/>
            <a:ext cx="4151312" cy="1296144"/>
            <a:chOff x="2665566" y="1076924"/>
            <a:chExt cx="2406357" cy="1295268"/>
          </a:xfrm>
        </p:grpSpPr>
        <p:sp>
          <p:nvSpPr>
            <p:cNvPr id="60" name="文本框 53"/>
            <p:cNvSpPr txBox="1">
              <a:spLocks noChangeArrowheads="1"/>
            </p:cNvSpPr>
            <p:nvPr/>
          </p:nvSpPr>
          <p:spPr bwMode="auto">
            <a:xfrm>
              <a:off x="2665566" y="1541195"/>
              <a:ext cx="240635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个人贷款信息（贷款金额、期限、还款记录等）</a:t>
              </a:r>
              <a:endParaRPr lang="en-US" altLang="zh-CN" sz="1600" dirty="0">
                <a:solidFill>
                  <a:schemeClr val="bg1"/>
                </a:solidFill>
                <a:latin typeface="微软雅黑" panose="020B0503020204020204" pitchFamily="34" charset="-122"/>
                <a:ea typeface="微软雅黑" panose="020B0503020204020204" pitchFamily="34" charset="-122"/>
              </a:endParaRPr>
            </a:p>
            <a:p>
              <a:pPr>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信用卡信息（授信额度、还款记录）</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61" name="文本框 54"/>
            <p:cNvSpPr txBox="1">
              <a:spLocks noChangeArrowheads="1"/>
            </p:cNvSpPr>
            <p:nvPr/>
          </p:nvSpPr>
          <p:spPr bwMode="auto">
            <a:xfrm>
              <a:off x="2716685" y="1221161"/>
              <a:ext cx="1922797" cy="4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000">
                  <a:solidFill>
                    <a:schemeClr val="bg1"/>
                  </a:solidFill>
                  <a:latin typeface="微软雅黑" panose="020B0503020204020204" pitchFamily="34" charset="-122"/>
                  <a:ea typeface="微软雅黑" panose="020B0503020204020204" pitchFamily="34" charset="-122"/>
                </a:rPr>
                <a:t>信用历史</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62" name="文本框 55"/>
            <p:cNvSpPr txBox="1"/>
            <p:nvPr/>
          </p:nvSpPr>
          <p:spPr>
            <a:xfrm>
              <a:off x="4362338" y="1076924"/>
              <a:ext cx="579734" cy="523521"/>
            </a:xfrm>
            <a:prstGeom prst="rect">
              <a:avLst/>
            </a:prstGeom>
            <a:noFill/>
          </p:spPr>
          <p:txBody>
            <a:bodyPr>
              <a:spAutoFit/>
            </a:bodyPr>
            <a:lstStyle/>
            <a:p>
              <a:pPr>
                <a:defRPr/>
              </a:pPr>
              <a:r>
                <a:rPr lang="en-US" altLang="zh-CN" sz="2800" dirty="0">
                  <a:solidFill>
                    <a:schemeClr val="accent3"/>
                  </a:solidFill>
                  <a:latin typeface="Impact" panose="020B0806030902050204" pitchFamily="34" charset="0"/>
                </a:rPr>
                <a:t>02</a:t>
              </a:r>
              <a:endParaRPr lang="zh-CN" altLang="en-US" sz="2800" dirty="0">
                <a:solidFill>
                  <a:schemeClr val="accent3"/>
                </a:solidFill>
                <a:latin typeface="Impact" panose="020B0806030902050204" pitchFamily="34" charset="0"/>
              </a:endParaRPr>
            </a:p>
          </p:txBody>
        </p:sp>
      </p:grpSp>
      <p:grpSp>
        <p:nvGrpSpPr>
          <p:cNvPr id="63" name="组合 62"/>
          <p:cNvGrpSpPr/>
          <p:nvPr/>
        </p:nvGrpSpPr>
        <p:grpSpPr bwMode="auto">
          <a:xfrm rot="14947608" flipH="1">
            <a:off x="3082131" y="1321430"/>
            <a:ext cx="1201737" cy="835025"/>
            <a:chOff x="911201" y="1824478"/>
            <a:chExt cx="2283025" cy="1544910"/>
          </a:xfrm>
        </p:grpSpPr>
        <p:sp>
          <p:nvSpPr>
            <p:cNvPr id="64" name="矩形 63"/>
            <p:cNvSpPr/>
            <p:nvPr/>
          </p:nvSpPr>
          <p:spPr>
            <a:xfrm rot="17400000">
              <a:off x="1333105" y="1869799"/>
              <a:ext cx="61680" cy="49158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5" name="任意多边形 64"/>
            <p:cNvSpPr/>
            <p:nvPr/>
          </p:nvSpPr>
          <p:spPr>
            <a:xfrm rot="-2700000" flipV="1">
              <a:off x="1283291" y="1819506"/>
              <a:ext cx="1550784" cy="1544134"/>
            </a:xfrm>
            <a:custGeom>
              <a:avLst/>
              <a:gdLst>
                <a:gd name="connsiteX0" fmla="*/ 871669 w 901730"/>
                <a:gd name="connsiteY0" fmla="*/ 0 h 900000"/>
                <a:gd name="connsiteX1" fmla="*/ 901730 w 901730"/>
                <a:gd name="connsiteY1" fmla="*/ 0 h 900000"/>
                <a:gd name="connsiteX2" fmla="*/ 1730 w 901730"/>
                <a:gd name="connsiteY2" fmla="*/ 900000 h 900000"/>
                <a:gd name="connsiteX3" fmla="*/ 0 w 901730"/>
                <a:gd name="connsiteY3" fmla="*/ 899913 h 900000"/>
                <a:gd name="connsiteX4" fmla="*/ 0 w 901730"/>
                <a:gd name="connsiteY4" fmla="*/ 869852 h 900000"/>
                <a:gd name="connsiteX5" fmla="*/ 1731 w 901730"/>
                <a:gd name="connsiteY5" fmla="*/ 869939 h 900000"/>
                <a:gd name="connsiteX6" fmla="*/ 871669 w 901730"/>
                <a:gd name="connsiteY6" fmla="*/ 1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730" h="900000">
                  <a:moveTo>
                    <a:pt x="871669" y="0"/>
                  </a:moveTo>
                  <a:lnTo>
                    <a:pt x="901730" y="0"/>
                  </a:lnTo>
                  <a:cubicBezTo>
                    <a:pt x="901730" y="497056"/>
                    <a:pt x="498786" y="900000"/>
                    <a:pt x="1730" y="900000"/>
                  </a:cubicBezTo>
                  <a:lnTo>
                    <a:pt x="0" y="899913"/>
                  </a:lnTo>
                  <a:lnTo>
                    <a:pt x="0" y="869852"/>
                  </a:lnTo>
                  <a:lnTo>
                    <a:pt x="1731" y="869939"/>
                  </a:lnTo>
                  <a:cubicBezTo>
                    <a:pt x="482184" y="869939"/>
                    <a:pt x="871669" y="480454"/>
                    <a:pt x="871669" y="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6" name="椭圆 65"/>
            <p:cNvSpPr/>
            <p:nvPr/>
          </p:nvSpPr>
          <p:spPr>
            <a:xfrm>
              <a:off x="904494" y="2587052"/>
              <a:ext cx="99525" cy="9692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7" name="椭圆 66"/>
            <p:cNvSpPr/>
            <p:nvPr/>
          </p:nvSpPr>
          <p:spPr>
            <a:xfrm>
              <a:off x="3093382" y="2588313"/>
              <a:ext cx="99525" cy="9692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8" name="椭圆 67"/>
            <p:cNvSpPr/>
            <p:nvPr/>
          </p:nvSpPr>
          <p:spPr>
            <a:xfrm>
              <a:off x="1527976" y="2118674"/>
              <a:ext cx="211112" cy="208533"/>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9" name="椭圆 68"/>
            <p:cNvSpPr/>
            <p:nvPr/>
          </p:nvSpPr>
          <p:spPr>
            <a:xfrm>
              <a:off x="1579411" y="2182489"/>
              <a:ext cx="99525" cy="99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0" name="椭圆 69"/>
            <p:cNvSpPr/>
            <p:nvPr/>
          </p:nvSpPr>
          <p:spPr>
            <a:xfrm>
              <a:off x="1059425" y="1960561"/>
              <a:ext cx="99525" cy="9692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71" name="组合 70"/>
          <p:cNvGrpSpPr/>
          <p:nvPr/>
        </p:nvGrpSpPr>
        <p:grpSpPr>
          <a:xfrm>
            <a:off x="8103308" y="5341517"/>
            <a:ext cx="300193" cy="308081"/>
            <a:chOff x="6596990" y="5657399"/>
            <a:chExt cx="428184" cy="496168"/>
          </a:xfrm>
          <a:solidFill>
            <a:schemeClr val="bg1"/>
          </a:solidFill>
        </p:grpSpPr>
        <p:sp>
          <p:nvSpPr>
            <p:cNvPr id="73" name="Freeform 25"/>
            <p:cNvSpPr/>
            <p:nvPr/>
          </p:nvSpPr>
          <p:spPr bwMode="auto">
            <a:xfrm>
              <a:off x="6678095" y="6064113"/>
              <a:ext cx="265975" cy="89454"/>
            </a:xfrm>
            <a:custGeom>
              <a:avLst/>
              <a:gdLst>
                <a:gd name="T0" fmla="*/ 86 w 94"/>
                <a:gd name="T1" fmla="*/ 22 h 32"/>
                <a:gd name="T2" fmla="*/ 64 w 94"/>
                <a:gd name="T3" fmla="*/ 22 h 32"/>
                <a:gd name="T4" fmla="*/ 64 w 94"/>
                <a:gd name="T5" fmla="*/ 0 h 32"/>
                <a:gd name="T6" fmla="*/ 31 w 94"/>
                <a:gd name="T7" fmla="*/ 0 h 32"/>
                <a:gd name="T8" fmla="*/ 31 w 94"/>
                <a:gd name="T9" fmla="*/ 22 h 32"/>
                <a:gd name="T10" fmla="*/ 8 w 94"/>
                <a:gd name="T11" fmla="*/ 22 h 32"/>
                <a:gd name="T12" fmla="*/ 0 w 94"/>
                <a:gd name="T13" fmla="*/ 27 h 32"/>
                <a:gd name="T14" fmla="*/ 0 w 94"/>
                <a:gd name="T15" fmla="*/ 32 h 32"/>
                <a:gd name="T16" fmla="*/ 94 w 94"/>
                <a:gd name="T17" fmla="*/ 32 h 32"/>
                <a:gd name="T18" fmla="*/ 94 w 94"/>
                <a:gd name="T19" fmla="*/ 27 h 32"/>
                <a:gd name="T20" fmla="*/ 86 w 94"/>
                <a:gd name="T21" fmla="*/ 2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32">
                  <a:moveTo>
                    <a:pt x="86" y="22"/>
                  </a:moveTo>
                  <a:cubicBezTo>
                    <a:pt x="64" y="22"/>
                    <a:pt x="64" y="22"/>
                    <a:pt x="64" y="22"/>
                  </a:cubicBezTo>
                  <a:cubicBezTo>
                    <a:pt x="64" y="0"/>
                    <a:pt x="64" y="0"/>
                    <a:pt x="64" y="0"/>
                  </a:cubicBezTo>
                  <a:cubicBezTo>
                    <a:pt x="31" y="0"/>
                    <a:pt x="31" y="0"/>
                    <a:pt x="31" y="0"/>
                  </a:cubicBezTo>
                  <a:cubicBezTo>
                    <a:pt x="31" y="22"/>
                    <a:pt x="31" y="22"/>
                    <a:pt x="31" y="22"/>
                  </a:cubicBezTo>
                  <a:cubicBezTo>
                    <a:pt x="8" y="22"/>
                    <a:pt x="8" y="22"/>
                    <a:pt x="8" y="22"/>
                  </a:cubicBezTo>
                  <a:cubicBezTo>
                    <a:pt x="4" y="22"/>
                    <a:pt x="0" y="24"/>
                    <a:pt x="0" y="27"/>
                  </a:cubicBezTo>
                  <a:cubicBezTo>
                    <a:pt x="0" y="32"/>
                    <a:pt x="0" y="32"/>
                    <a:pt x="0" y="32"/>
                  </a:cubicBezTo>
                  <a:cubicBezTo>
                    <a:pt x="94" y="32"/>
                    <a:pt x="94" y="32"/>
                    <a:pt x="94" y="32"/>
                  </a:cubicBezTo>
                  <a:cubicBezTo>
                    <a:pt x="94" y="27"/>
                    <a:pt x="94" y="27"/>
                    <a:pt x="94" y="27"/>
                  </a:cubicBezTo>
                  <a:cubicBezTo>
                    <a:pt x="94" y="24"/>
                    <a:pt x="90" y="22"/>
                    <a:pt x="86"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srgbClr val="000000"/>
                </a:solidFill>
              </a:endParaRPr>
            </a:p>
          </p:txBody>
        </p:sp>
        <p:sp>
          <p:nvSpPr>
            <p:cNvPr id="74" name="Freeform 26"/>
            <p:cNvSpPr/>
            <p:nvPr/>
          </p:nvSpPr>
          <p:spPr bwMode="auto">
            <a:xfrm>
              <a:off x="6718647" y="5789789"/>
              <a:ext cx="66792" cy="124042"/>
            </a:xfrm>
            <a:custGeom>
              <a:avLst/>
              <a:gdLst>
                <a:gd name="T0" fmla="*/ 15 w 24"/>
                <a:gd name="T1" fmla="*/ 18 h 44"/>
                <a:gd name="T2" fmla="*/ 9 w 24"/>
                <a:gd name="T3" fmla="*/ 14 h 44"/>
                <a:gd name="T4" fmla="*/ 13 w 24"/>
                <a:gd name="T5" fmla="*/ 11 h 44"/>
                <a:gd name="T6" fmla="*/ 21 w 24"/>
                <a:gd name="T7" fmla="*/ 13 h 44"/>
                <a:gd name="T8" fmla="*/ 23 w 24"/>
                <a:gd name="T9" fmla="*/ 6 h 44"/>
                <a:gd name="T10" fmla="*/ 15 w 24"/>
                <a:gd name="T11" fmla="*/ 5 h 44"/>
                <a:gd name="T12" fmla="*/ 15 w 24"/>
                <a:gd name="T13" fmla="*/ 0 h 44"/>
                <a:gd name="T14" fmla="*/ 9 w 24"/>
                <a:gd name="T15" fmla="*/ 0 h 44"/>
                <a:gd name="T16" fmla="*/ 9 w 24"/>
                <a:gd name="T17" fmla="*/ 5 h 44"/>
                <a:gd name="T18" fmla="*/ 0 w 24"/>
                <a:gd name="T19" fmla="*/ 15 h 44"/>
                <a:gd name="T20" fmla="*/ 10 w 24"/>
                <a:gd name="T21" fmla="*/ 25 h 44"/>
                <a:gd name="T22" fmla="*/ 16 w 24"/>
                <a:gd name="T23" fmla="*/ 29 h 44"/>
                <a:gd name="T24" fmla="*/ 11 w 24"/>
                <a:gd name="T25" fmla="*/ 33 h 44"/>
                <a:gd name="T26" fmla="*/ 2 w 24"/>
                <a:gd name="T27" fmla="*/ 30 h 44"/>
                <a:gd name="T28" fmla="*/ 0 w 24"/>
                <a:gd name="T29" fmla="*/ 37 h 44"/>
                <a:gd name="T30" fmla="*/ 9 w 24"/>
                <a:gd name="T31" fmla="*/ 39 h 44"/>
                <a:gd name="T32" fmla="*/ 9 w 24"/>
                <a:gd name="T33" fmla="*/ 44 h 44"/>
                <a:gd name="T34" fmla="*/ 15 w 24"/>
                <a:gd name="T35" fmla="*/ 44 h 44"/>
                <a:gd name="T36" fmla="*/ 15 w 24"/>
                <a:gd name="T37" fmla="*/ 38 h 44"/>
                <a:gd name="T38" fmla="*/ 24 w 24"/>
                <a:gd name="T39" fmla="*/ 29 h 44"/>
                <a:gd name="T40" fmla="*/ 15 w 24"/>
                <a:gd name="T41" fmla="*/ 1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 h="44">
                  <a:moveTo>
                    <a:pt x="15" y="18"/>
                  </a:moveTo>
                  <a:cubicBezTo>
                    <a:pt x="10" y="17"/>
                    <a:pt x="9" y="15"/>
                    <a:pt x="9" y="14"/>
                  </a:cubicBezTo>
                  <a:cubicBezTo>
                    <a:pt x="9" y="12"/>
                    <a:pt x="10" y="11"/>
                    <a:pt x="13" y="11"/>
                  </a:cubicBezTo>
                  <a:cubicBezTo>
                    <a:pt x="17" y="11"/>
                    <a:pt x="20" y="12"/>
                    <a:pt x="21" y="13"/>
                  </a:cubicBezTo>
                  <a:cubicBezTo>
                    <a:pt x="23" y="6"/>
                    <a:pt x="23" y="6"/>
                    <a:pt x="23" y="6"/>
                  </a:cubicBezTo>
                  <a:cubicBezTo>
                    <a:pt x="21" y="6"/>
                    <a:pt x="18" y="5"/>
                    <a:pt x="15" y="5"/>
                  </a:cubicBezTo>
                  <a:cubicBezTo>
                    <a:pt x="15" y="0"/>
                    <a:pt x="15" y="0"/>
                    <a:pt x="15" y="0"/>
                  </a:cubicBezTo>
                  <a:cubicBezTo>
                    <a:pt x="9" y="0"/>
                    <a:pt x="9" y="0"/>
                    <a:pt x="9" y="0"/>
                  </a:cubicBezTo>
                  <a:cubicBezTo>
                    <a:pt x="9" y="5"/>
                    <a:pt x="9" y="5"/>
                    <a:pt x="9" y="5"/>
                  </a:cubicBezTo>
                  <a:cubicBezTo>
                    <a:pt x="4" y="6"/>
                    <a:pt x="0" y="10"/>
                    <a:pt x="0" y="15"/>
                  </a:cubicBezTo>
                  <a:cubicBezTo>
                    <a:pt x="0" y="20"/>
                    <a:pt x="4" y="23"/>
                    <a:pt x="10" y="25"/>
                  </a:cubicBezTo>
                  <a:cubicBezTo>
                    <a:pt x="14" y="26"/>
                    <a:pt x="16" y="27"/>
                    <a:pt x="16" y="29"/>
                  </a:cubicBezTo>
                  <a:cubicBezTo>
                    <a:pt x="16" y="31"/>
                    <a:pt x="14" y="33"/>
                    <a:pt x="11" y="33"/>
                  </a:cubicBezTo>
                  <a:cubicBezTo>
                    <a:pt x="7" y="33"/>
                    <a:pt x="4" y="32"/>
                    <a:pt x="2" y="30"/>
                  </a:cubicBezTo>
                  <a:cubicBezTo>
                    <a:pt x="0" y="37"/>
                    <a:pt x="0" y="37"/>
                    <a:pt x="0" y="37"/>
                  </a:cubicBezTo>
                  <a:cubicBezTo>
                    <a:pt x="2" y="38"/>
                    <a:pt x="6" y="39"/>
                    <a:pt x="9" y="39"/>
                  </a:cubicBezTo>
                  <a:cubicBezTo>
                    <a:pt x="9" y="44"/>
                    <a:pt x="9" y="44"/>
                    <a:pt x="9" y="44"/>
                  </a:cubicBezTo>
                  <a:cubicBezTo>
                    <a:pt x="15" y="44"/>
                    <a:pt x="15" y="44"/>
                    <a:pt x="15" y="44"/>
                  </a:cubicBezTo>
                  <a:cubicBezTo>
                    <a:pt x="15" y="38"/>
                    <a:pt x="15" y="38"/>
                    <a:pt x="15" y="38"/>
                  </a:cubicBezTo>
                  <a:cubicBezTo>
                    <a:pt x="21" y="37"/>
                    <a:pt x="24" y="33"/>
                    <a:pt x="24" y="29"/>
                  </a:cubicBezTo>
                  <a:cubicBezTo>
                    <a:pt x="24" y="24"/>
                    <a:pt x="22" y="21"/>
                    <a:pt x="15"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srgbClr val="000000"/>
                </a:solidFill>
              </a:endParaRPr>
            </a:p>
          </p:txBody>
        </p:sp>
        <p:sp>
          <p:nvSpPr>
            <p:cNvPr id="75" name="Freeform 27"/>
            <p:cNvSpPr>
              <a:spLocks noEditPoints="1"/>
            </p:cNvSpPr>
            <p:nvPr/>
          </p:nvSpPr>
          <p:spPr bwMode="auto">
            <a:xfrm>
              <a:off x="6655434" y="5758779"/>
              <a:ext cx="192027" cy="186063"/>
            </a:xfrm>
            <a:custGeom>
              <a:avLst/>
              <a:gdLst>
                <a:gd name="T0" fmla="*/ 34 w 68"/>
                <a:gd name="T1" fmla="*/ 0 h 66"/>
                <a:gd name="T2" fmla="*/ 0 w 68"/>
                <a:gd name="T3" fmla="*/ 33 h 66"/>
                <a:gd name="T4" fmla="*/ 34 w 68"/>
                <a:gd name="T5" fmla="*/ 66 h 66"/>
                <a:gd name="T6" fmla="*/ 68 w 68"/>
                <a:gd name="T7" fmla="*/ 33 h 66"/>
                <a:gd name="T8" fmla="*/ 34 w 68"/>
                <a:gd name="T9" fmla="*/ 0 h 66"/>
                <a:gd name="T10" fmla="*/ 34 w 68"/>
                <a:gd name="T11" fmla="*/ 59 h 66"/>
                <a:gd name="T12" fmla="*/ 7 w 68"/>
                <a:gd name="T13" fmla="*/ 33 h 66"/>
                <a:gd name="T14" fmla="*/ 34 w 68"/>
                <a:gd name="T15" fmla="*/ 7 h 66"/>
                <a:gd name="T16" fmla="*/ 60 w 68"/>
                <a:gd name="T17" fmla="*/ 33 h 66"/>
                <a:gd name="T18" fmla="*/ 34 w 68"/>
                <a:gd name="T19" fmla="*/ 5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66">
                  <a:moveTo>
                    <a:pt x="34" y="0"/>
                  </a:moveTo>
                  <a:cubicBezTo>
                    <a:pt x="15" y="0"/>
                    <a:pt x="0" y="15"/>
                    <a:pt x="0" y="33"/>
                  </a:cubicBezTo>
                  <a:cubicBezTo>
                    <a:pt x="0" y="51"/>
                    <a:pt x="15" y="66"/>
                    <a:pt x="34" y="66"/>
                  </a:cubicBezTo>
                  <a:cubicBezTo>
                    <a:pt x="53" y="66"/>
                    <a:pt x="68" y="51"/>
                    <a:pt x="68" y="33"/>
                  </a:cubicBezTo>
                  <a:cubicBezTo>
                    <a:pt x="68" y="15"/>
                    <a:pt x="53" y="0"/>
                    <a:pt x="34" y="0"/>
                  </a:cubicBezTo>
                  <a:close/>
                  <a:moveTo>
                    <a:pt x="34" y="59"/>
                  </a:moveTo>
                  <a:cubicBezTo>
                    <a:pt x="19" y="59"/>
                    <a:pt x="7" y="47"/>
                    <a:pt x="7" y="33"/>
                  </a:cubicBezTo>
                  <a:cubicBezTo>
                    <a:pt x="7" y="19"/>
                    <a:pt x="19" y="7"/>
                    <a:pt x="34" y="7"/>
                  </a:cubicBezTo>
                  <a:cubicBezTo>
                    <a:pt x="49" y="7"/>
                    <a:pt x="60" y="19"/>
                    <a:pt x="60" y="33"/>
                  </a:cubicBezTo>
                  <a:cubicBezTo>
                    <a:pt x="60" y="47"/>
                    <a:pt x="49" y="59"/>
                    <a:pt x="34"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srgbClr val="000000"/>
                </a:solidFill>
              </a:endParaRPr>
            </a:p>
          </p:txBody>
        </p:sp>
        <p:sp>
          <p:nvSpPr>
            <p:cNvPr id="76" name="Freeform 28"/>
            <p:cNvSpPr/>
            <p:nvPr/>
          </p:nvSpPr>
          <p:spPr bwMode="auto">
            <a:xfrm>
              <a:off x="6876085" y="5680060"/>
              <a:ext cx="53672" cy="98995"/>
            </a:xfrm>
            <a:custGeom>
              <a:avLst/>
              <a:gdLst>
                <a:gd name="T0" fmla="*/ 8 w 19"/>
                <a:gd name="T1" fmla="*/ 26 h 35"/>
                <a:gd name="T2" fmla="*/ 1 w 19"/>
                <a:gd name="T3" fmla="*/ 24 h 35"/>
                <a:gd name="T4" fmla="*/ 0 w 19"/>
                <a:gd name="T5" fmla="*/ 29 h 35"/>
                <a:gd name="T6" fmla="*/ 7 w 19"/>
                <a:gd name="T7" fmla="*/ 31 h 35"/>
                <a:gd name="T8" fmla="*/ 7 w 19"/>
                <a:gd name="T9" fmla="*/ 35 h 35"/>
                <a:gd name="T10" fmla="*/ 11 w 19"/>
                <a:gd name="T11" fmla="*/ 35 h 35"/>
                <a:gd name="T12" fmla="*/ 11 w 19"/>
                <a:gd name="T13" fmla="*/ 30 h 35"/>
                <a:gd name="T14" fmla="*/ 19 w 19"/>
                <a:gd name="T15" fmla="*/ 23 h 35"/>
                <a:gd name="T16" fmla="*/ 12 w 19"/>
                <a:gd name="T17" fmla="*/ 15 h 35"/>
                <a:gd name="T18" fmla="*/ 7 w 19"/>
                <a:gd name="T19" fmla="*/ 11 h 35"/>
                <a:gd name="T20" fmla="*/ 10 w 19"/>
                <a:gd name="T21" fmla="*/ 9 h 35"/>
                <a:gd name="T22" fmla="*/ 16 w 19"/>
                <a:gd name="T23" fmla="*/ 10 h 35"/>
                <a:gd name="T24" fmla="*/ 18 w 19"/>
                <a:gd name="T25" fmla="*/ 5 h 35"/>
                <a:gd name="T26" fmla="*/ 12 w 19"/>
                <a:gd name="T27" fmla="*/ 4 h 35"/>
                <a:gd name="T28" fmla="*/ 12 w 19"/>
                <a:gd name="T29" fmla="*/ 0 h 35"/>
                <a:gd name="T30" fmla="*/ 7 w 19"/>
                <a:gd name="T31" fmla="*/ 0 h 35"/>
                <a:gd name="T32" fmla="*/ 7 w 19"/>
                <a:gd name="T33" fmla="*/ 4 h 35"/>
                <a:gd name="T34" fmla="*/ 0 w 19"/>
                <a:gd name="T35" fmla="*/ 12 h 35"/>
                <a:gd name="T36" fmla="*/ 8 w 19"/>
                <a:gd name="T37" fmla="*/ 19 h 35"/>
                <a:gd name="T38" fmla="*/ 12 w 19"/>
                <a:gd name="T39" fmla="*/ 23 h 35"/>
                <a:gd name="T40" fmla="*/ 8 w 19"/>
                <a:gd name="T41" fmla="*/ 2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35">
                  <a:moveTo>
                    <a:pt x="8" y="26"/>
                  </a:moveTo>
                  <a:cubicBezTo>
                    <a:pt x="6" y="26"/>
                    <a:pt x="3" y="25"/>
                    <a:pt x="1" y="24"/>
                  </a:cubicBezTo>
                  <a:cubicBezTo>
                    <a:pt x="0" y="29"/>
                    <a:pt x="0" y="29"/>
                    <a:pt x="0" y="29"/>
                  </a:cubicBezTo>
                  <a:cubicBezTo>
                    <a:pt x="2" y="30"/>
                    <a:pt x="4" y="31"/>
                    <a:pt x="7" y="31"/>
                  </a:cubicBezTo>
                  <a:cubicBezTo>
                    <a:pt x="7" y="35"/>
                    <a:pt x="7" y="35"/>
                    <a:pt x="7" y="35"/>
                  </a:cubicBezTo>
                  <a:cubicBezTo>
                    <a:pt x="11" y="35"/>
                    <a:pt x="11" y="35"/>
                    <a:pt x="11" y="35"/>
                  </a:cubicBezTo>
                  <a:cubicBezTo>
                    <a:pt x="11" y="30"/>
                    <a:pt x="11" y="30"/>
                    <a:pt x="11" y="30"/>
                  </a:cubicBezTo>
                  <a:cubicBezTo>
                    <a:pt x="16" y="30"/>
                    <a:pt x="19" y="26"/>
                    <a:pt x="19" y="23"/>
                  </a:cubicBezTo>
                  <a:cubicBezTo>
                    <a:pt x="19" y="19"/>
                    <a:pt x="17" y="16"/>
                    <a:pt x="12" y="15"/>
                  </a:cubicBezTo>
                  <a:cubicBezTo>
                    <a:pt x="8" y="13"/>
                    <a:pt x="7" y="12"/>
                    <a:pt x="7" y="11"/>
                  </a:cubicBezTo>
                  <a:cubicBezTo>
                    <a:pt x="7" y="10"/>
                    <a:pt x="8" y="9"/>
                    <a:pt x="10" y="9"/>
                  </a:cubicBezTo>
                  <a:cubicBezTo>
                    <a:pt x="13" y="9"/>
                    <a:pt x="15" y="10"/>
                    <a:pt x="16" y="10"/>
                  </a:cubicBezTo>
                  <a:cubicBezTo>
                    <a:pt x="18" y="5"/>
                    <a:pt x="18" y="5"/>
                    <a:pt x="18" y="5"/>
                  </a:cubicBezTo>
                  <a:cubicBezTo>
                    <a:pt x="16" y="5"/>
                    <a:pt x="14" y="4"/>
                    <a:pt x="12" y="4"/>
                  </a:cubicBezTo>
                  <a:cubicBezTo>
                    <a:pt x="12" y="0"/>
                    <a:pt x="12" y="0"/>
                    <a:pt x="12" y="0"/>
                  </a:cubicBezTo>
                  <a:cubicBezTo>
                    <a:pt x="7" y="0"/>
                    <a:pt x="7" y="0"/>
                    <a:pt x="7" y="0"/>
                  </a:cubicBezTo>
                  <a:cubicBezTo>
                    <a:pt x="7" y="4"/>
                    <a:pt x="7" y="4"/>
                    <a:pt x="7" y="4"/>
                  </a:cubicBezTo>
                  <a:cubicBezTo>
                    <a:pt x="3" y="5"/>
                    <a:pt x="0" y="8"/>
                    <a:pt x="0" y="12"/>
                  </a:cubicBezTo>
                  <a:cubicBezTo>
                    <a:pt x="0" y="16"/>
                    <a:pt x="3" y="18"/>
                    <a:pt x="8" y="19"/>
                  </a:cubicBezTo>
                  <a:cubicBezTo>
                    <a:pt x="11" y="21"/>
                    <a:pt x="12" y="22"/>
                    <a:pt x="12" y="23"/>
                  </a:cubicBezTo>
                  <a:cubicBezTo>
                    <a:pt x="12" y="25"/>
                    <a:pt x="11" y="26"/>
                    <a:pt x="8"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srgbClr val="000000"/>
                </a:solidFill>
              </a:endParaRPr>
            </a:p>
          </p:txBody>
        </p:sp>
        <p:sp>
          <p:nvSpPr>
            <p:cNvPr id="77" name="Freeform 29"/>
            <p:cNvSpPr>
              <a:spLocks noEditPoints="1"/>
            </p:cNvSpPr>
            <p:nvPr/>
          </p:nvSpPr>
          <p:spPr bwMode="auto">
            <a:xfrm>
              <a:off x="6596990" y="5700336"/>
              <a:ext cx="428184" cy="357814"/>
            </a:xfrm>
            <a:custGeom>
              <a:avLst/>
              <a:gdLst>
                <a:gd name="T0" fmla="*/ 143 w 152"/>
                <a:gd name="T1" fmla="*/ 0 h 127"/>
                <a:gd name="T2" fmla="*/ 136 w 152"/>
                <a:gd name="T3" fmla="*/ 0 h 127"/>
                <a:gd name="T4" fmla="*/ 138 w 152"/>
                <a:gd name="T5" fmla="*/ 9 h 127"/>
                <a:gd name="T6" fmla="*/ 143 w 152"/>
                <a:gd name="T7" fmla="*/ 9 h 127"/>
                <a:gd name="T8" fmla="*/ 143 w 152"/>
                <a:gd name="T9" fmla="*/ 101 h 127"/>
                <a:gd name="T10" fmla="*/ 9 w 152"/>
                <a:gd name="T11" fmla="*/ 101 h 127"/>
                <a:gd name="T12" fmla="*/ 9 w 152"/>
                <a:gd name="T13" fmla="*/ 9 h 127"/>
                <a:gd name="T14" fmla="*/ 79 w 152"/>
                <a:gd name="T15" fmla="*/ 9 h 127"/>
                <a:gd name="T16" fmla="*/ 81 w 152"/>
                <a:gd name="T17" fmla="*/ 0 h 127"/>
                <a:gd name="T18" fmla="*/ 9 w 152"/>
                <a:gd name="T19" fmla="*/ 0 h 127"/>
                <a:gd name="T20" fmla="*/ 0 w 152"/>
                <a:gd name="T21" fmla="*/ 9 h 127"/>
                <a:gd name="T22" fmla="*/ 0 w 152"/>
                <a:gd name="T23" fmla="*/ 118 h 127"/>
                <a:gd name="T24" fmla="*/ 9 w 152"/>
                <a:gd name="T25" fmla="*/ 127 h 127"/>
                <a:gd name="T26" fmla="*/ 143 w 152"/>
                <a:gd name="T27" fmla="*/ 127 h 127"/>
                <a:gd name="T28" fmla="*/ 152 w 152"/>
                <a:gd name="T29" fmla="*/ 118 h 127"/>
                <a:gd name="T30" fmla="*/ 152 w 152"/>
                <a:gd name="T31" fmla="*/ 9 h 127"/>
                <a:gd name="T32" fmla="*/ 143 w 152"/>
                <a:gd name="T33" fmla="*/ 0 h 127"/>
                <a:gd name="T34" fmla="*/ 76 w 152"/>
                <a:gd name="T35" fmla="*/ 120 h 127"/>
                <a:gd name="T36" fmla="*/ 70 w 152"/>
                <a:gd name="T37" fmla="*/ 114 h 127"/>
                <a:gd name="T38" fmla="*/ 76 w 152"/>
                <a:gd name="T39" fmla="*/ 107 h 127"/>
                <a:gd name="T40" fmla="*/ 83 w 152"/>
                <a:gd name="T41" fmla="*/ 114 h 127"/>
                <a:gd name="T42" fmla="*/ 76 w 152"/>
                <a:gd name="T43" fmla="*/ 12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2" h="127">
                  <a:moveTo>
                    <a:pt x="143" y="0"/>
                  </a:moveTo>
                  <a:cubicBezTo>
                    <a:pt x="136" y="0"/>
                    <a:pt x="136" y="0"/>
                    <a:pt x="136" y="0"/>
                  </a:cubicBezTo>
                  <a:cubicBezTo>
                    <a:pt x="137" y="3"/>
                    <a:pt x="138" y="6"/>
                    <a:pt x="138" y="9"/>
                  </a:cubicBezTo>
                  <a:cubicBezTo>
                    <a:pt x="143" y="9"/>
                    <a:pt x="143" y="9"/>
                    <a:pt x="143" y="9"/>
                  </a:cubicBezTo>
                  <a:cubicBezTo>
                    <a:pt x="143" y="101"/>
                    <a:pt x="143" y="101"/>
                    <a:pt x="143" y="101"/>
                  </a:cubicBezTo>
                  <a:cubicBezTo>
                    <a:pt x="9" y="101"/>
                    <a:pt x="9" y="101"/>
                    <a:pt x="9" y="101"/>
                  </a:cubicBezTo>
                  <a:cubicBezTo>
                    <a:pt x="9" y="9"/>
                    <a:pt x="9" y="9"/>
                    <a:pt x="9" y="9"/>
                  </a:cubicBezTo>
                  <a:cubicBezTo>
                    <a:pt x="79" y="9"/>
                    <a:pt x="79" y="9"/>
                    <a:pt x="79" y="9"/>
                  </a:cubicBezTo>
                  <a:cubicBezTo>
                    <a:pt x="79" y="6"/>
                    <a:pt x="80" y="3"/>
                    <a:pt x="81" y="0"/>
                  </a:cubicBezTo>
                  <a:cubicBezTo>
                    <a:pt x="9" y="0"/>
                    <a:pt x="9" y="0"/>
                    <a:pt x="9" y="0"/>
                  </a:cubicBezTo>
                  <a:cubicBezTo>
                    <a:pt x="4" y="0"/>
                    <a:pt x="0" y="4"/>
                    <a:pt x="0" y="9"/>
                  </a:cubicBezTo>
                  <a:cubicBezTo>
                    <a:pt x="0" y="118"/>
                    <a:pt x="0" y="118"/>
                    <a:pt x="0" y="118"/>
                  </a:cubicBezTo>
                  <a:cubicBezTo>
                    <a:pt x="0" y="123"/>
                    <a:pt x="4" y="127"/>
                    <a:pt x="9" y="127"/>
                  </a:cubicBezTo>
                  <a:cubicBezTo>
                    <a:pt x="143" y="127"/>
                    <a:pt x="143" y="127"/>
                    <a:pt x="143" y="127"/>
                  </a:cubicBezTo>
                  <a:cubicBezTo>
                    <a:pt x="148" y="127"/>
                    <a:pt x="152" y="123"/>
                    <a:pt x="152" y="118"/>
                  </a:cubicBezTo>
                  <a:cubicBezTo>
                    <a:pt x="152" y="9"/>
                    <a:pt x="152" y="9"/>
                    <a:pt x="152" y="9"/>
                  </a:cubicBezTo>
                  <a:cubicBezTo>
                    <a:pt x="152" y="4"/>
                    <a:pt x="148" y="0"/>
                    <a:pt x="143" y="0"/>
                  </a:cubicBezTo>
                  <a:close/>
                  <a:moveTo>
                    <a:pt x="76" y="120"/>
                  </a:moveTo>
                  <a:cubicBezTo>
                    <a:pt x="73" y="120"/>
                    <a:pt x="70" y="117"/>
                    <a:pt x="70" y="114"/>
                  </a:cubicBezTo>
                  <a:cubicBezTo>
                    <a:pt x="70" y="110"/>
                    <a:pt x="73" y="107"/>
                    <a:pt x="76" y="107"/>
                  </a:cubicBezTo>
                  <a:cubicBezTo>
                    <a:pt x="80" y="107"/>
                    <a:pt x="83" y="110"/>
                    <a:pt x="83" y="114"/>
                  </a:cubicBezTo>
                  <a:cubicBezTo>
                    <a:pt x="83" y="117"/>
                    <a:pt x="80" y="120"/>
                    <a:pt x="76" y="1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srgbClr val="000000"/>
                </a:solidFill>
              </a:endParaRPr>
            </a:p>
          </p:txBody>
        </p:sp>
        <p:sp>
          <p:nvSpPr>
            <p:cNvPr id="78" name="Freeform 30"/>
            <p:cNvSpPr>
              <a:spLocks noEditPoints="1"/>
            </p:cNvSpPr>
            <p:nvPr/>
          </p:nvSpPr>
          <p:spPr bwMode="auto">
            <a:xfrm>
              <a:off x="6828377" y="5657399"/>
              <a:ext cx="149089" cy="144319"/>
            </a:xfrm>
            <a:custGeom>
              <a:avLst/>
              <a:gdLst>
                <a:gd name="T0" fmla="*/ 26 w 53"/>
                <a:gd name="T1" fmla="*/ 51 h 51"/>
                <a:gd name="T2" fmla="*/ 53 w 53"/>
                <a:gd name="T3" fmla="*/ 25 h 51"/>
                <a:gd name="T4" fmla="*/ 26 w 53"/>
                <a:gd name="T5" fmla="*/ 0 h 51"/>
                <a:gd name="T6" fmla="*/ 0 w 53"/>
                <a:gd name="T7" fmla="*/ 25 h 51"/>
                <a:gd name="T8" fmla="*/ 26 w 53"/>
                <a:gd name="T9" fmla="*/ 51 h 51"/>
                <a:gd name="T10" fmla="*/ 26 w 53"/>
                <a:gd name="T11" fmla="*/ 5 h 51"/>
                <a:gd name="T12" fmla="*/ 47 w 53"/>
                <a:gd name="T13" fmla="*/ 25 h 51"/>
                <a:gd name="T14" fmla="*/ 26 w 53"/>
                <a:gd name="T15" fmla="*/ 46 h 51"/>
                <a:gd name="T16" fmla="*/ 6 w 53"/>
                <a:gd name="T17" fmla="*/ 25 h 51"/>
                <a:gd name="T18" fmla="*/ 26 w 53"/>
                <a:gd name="T19" fmla="*/ 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51">
                  <a:moveTo>
                    <a:pt x="26" y="51"/>
                  </a:moveTo>
                  <a:cubicBezTo>
                    <a:pt x="41" y="51"/>
                    <a:pt x="53" y="40"/>
                    <a:pt x="53" y="25"/>
                  </a:cubicBezTo>
                  <a:cubicBezTo>
                    <a:pt x="53" y="11"/>
                    <a:pt x="41" y="0"/>
                    <a:pt x="26" y="0"/>
                  </a:cubicBezTo>
                  <a:cubicBezTo>
                    <a:pt x="12" y="0"/>
                    <a:pt x="0" y="11"/>
                    <a:pt x="0" y="25"/>
                  </a:cubicBezTo>
                  <a:cubicBezTo>
                    <a:pt x="0" y="40"/>
                    <a:pt x="12" y="51"/>
                    <a:pt x="26" y="51"/>
                  </a:cubicBezTo>
                  <a:close/>
                  <a:moveTo>
                    <a:pt x="26" y="5"/>
                  </a:moveTo>
                  <a:cubicBezTo>
                    <a:pt x="38" y="5"/>
                    <a:pt x="47" y="14"/>
                    <a:pt x="47" y="25"/>
                  </a:cubicBezTo>
                  <a:cubicBezTo>
                    <a:pt x="47" y="37"/>
                    <a:pt x="38" y="46"/>
                    <a:pt x="26" y="46"/>
                  </a:cubicBezTo>
                  <a:cubicBezTo>
                    <a:pt x="15" y="46"/>
                    <a:pt x="6" y="37"/>
                    <a:pt x="6" y="25"/>
                  </a:cubicBezTo>
                  <a:cubicBezTo>
                    <a:pt x="6" y="14"/>
                    <a:pt x="15" y="5"/>
                    <a:pt x="2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srgbClr val="000000"/>
                </a:solidFill>
              </a:endParaRPr>
            </a:p>
          </p:txBody>
        </p:sp>
        <p:sp>
          <p:nvSpPr>
            <p:cNvPr id="79" name="Freeform 31"/>
            <p:cNvSpPr/>
            <p:nvPr/>
          </p:nvSpPr>
          <p:spPr bwMode="auto">
            <a:xfrm>
              <a:off x="6898747" y="5855389"/>
              <a:ext cx="41745" cy="78719"/>
            </a:xfrm>
            <a:custGeom>
              <a:avLst/>
              <a:gdLst>
                <a:gd name="T0" fmla="*/ 9 w 15"/>
                <a:gd name="T1" fmla="*/ 11 h 28"/>
                <a:gd name="T2" fmla="*/ 5 w 15"/>
                <a:gd name="T3" fmla="*/ 8 h 28"/>
                <a:gd name="T4" fmla="*/ 8 w 15"/>
                <a:gd name="T5" fmla="*/ 6 h 28"/>
                <a:gd name="T6" fmla="*/ 13 w 15"/>
                <a:gd name="T7" fmla="*/ 8 h 28"/>
                <a:gd name="T8" fmla="*/ 14 w 15"/>
                <a:gd name="T9" fmla="*/ 4 h 28"/>
                <a:gd name="T10" fmla="*/ 9 w 15"/>
                <a:gd name="T11" fmla="*/ 3 h 28"/>
                <a:gd name="T12" fmla="*/ 9 w 15"/>
                <a:gd name="T13" fmla="*/ 0 h 28"/>
                <a:gd name="T14" fmla="*/ 6 w 15"/>
                <a:gd name="T15" fmla="*/ 0 h 28"/>
                <a:gd name="T16" fmla="*/ 6 w 15"/>
                <a:gd name="T17" fmla="*/ 3 h 28"/>
                <a:gd name="T18" fmla="*/ 0 w 15"/>
                <a:gd name="T19" fmla="*/ 9 h 28"/>
                <a:gd name="T20" fmla="*/ 6 w 15"/>
                <a:gd name="T21" fmla="*/ 15 h 28"/>
                <a:gd name="T22" fmla="*/ 10 w 15"/>
                <a:gd name="T23" fmla="*/ 18 h 28"/>
                <a:gd name="T24" fmla="*/ 7 w 15"/>
                <a:gd name="T25" fmla="*/ 20 h 28"/>
                <a:gd name="T26" fmla="*/ 1 w 15"/>
                <a:gd name="T27" fmla="*/ 19 h 28"/>
                <a:gd name="T28" fmla="*/ 0 w 15"/>
                <a:gd name="T29" fmla="*/ 23 h 28"/>
                <a:gd name="T30" fmla="*/ 6 w 15"/>
                <a:gd name="T31" fmla="*/ 24 h 28"/>
                <a:gd name="T32" fmla="*/ 6 w 15"/>
                <a:gd name="T33" fmla="*/ 28 h 28"/>
                <a:gd name="T34" fmla="*/ 9 w 15"/>
                <a:gd name="T35" fmla="*/ 28 h 28"/>
                <a:gd name="T36" fmla="*/ 9 w 15"/>
                <a:gd name="T37" fmla="*/ 24 h 28"/>
                <a:gd name="T38" fmla="*/ 15 w 15"/>
                <a:gd name="T39" fmla="*/ 18 h 28"/>
                <a:gd name="T40" fmla="*/ 9 w 15"/>
                <a:gd name="T41" fmla="*/ 1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28">
                  <a:moveTo>
                    <a:pt x="9" y="11"/>
                  </a:moveTo>
                  <a:cubicBezTo>
                    <a:pt x="6" y="10"/>
                    <a:pt x="5" y="10"/>
                    <a:pt x="5" y="8"/>
                  </a:cubicBezTo>
                  <a:cubicBezTo>
                    <a:pt x="5" y="7"/>
                    <a:pt x="6" y="6"/>
                    <a:pt x="8" y="6"/>
                  </a:cubicBezTo>
                  <a:cubicBezTo>
                    <a:pt x="11" y="6"/>
                    <a:pt x="12" y="7"/>
                    <a:pt x="13" y="8"/>
                  </a:cubicBezTo>
                  <a:cubicBezTo>
                    <a:pt x="14" y="4"/>
                    <a:pt x="14" y="4"/>
                    <a:pt x="14" y="4"/>
                  </a:cubicBezTo>
                  <a:cubicBezTo>
                    <a:pt x="13" y="3"/>
                    <a:pt x="11" y="3"/>
                    <a:pt x="9" y="3"/>
                  </a:cubicBezTo>
                  <a:cubicBezTo>
                    <a:pt x="9" y="0"/>
                    <a:pt x="9" y="0"/>
                    <a:pt x="9" y="0"/>
                  </a:cubicBezTo>
                  <a:cubicBezTo>
                    <a:pt x="6" y="0"/>
                    <a:pt x="6" y="0"/>
                    <a:pt x="6" y="0"/>
                  </a:cubicBezTo>
                  <a:cubicBezTo>
                    <a:pt x="6" y="3"/>
                    <a:pt x="6" y="3"/>
                    <a:pt x="6" y="3"/>
                  </a:cubicBezTo>
                  <a:cubicBezTo>
                    <a:pt x="2" y="4"/>
                    <a:pt x="0" y="6"/>
                    <a:pt x="0" y="9"/>
                  </a:cubicBezTo>
                  <a:cubicBezTo>
                    <a:pt x="0" y="12"/>
                    <a:pt x="3" y="14"/>
                    <a:pt x="6" y="15"/>
                  </a:cubicBezTo>
                  <a:cubicBezTo>
                    <a:pt x="9" y="16"/>
                    <a:pt x="10" y="17"/>
                    <a:pt x="10" y="18"/>
                  </a:cubicBezTo>
                  <a:cubicBezTo>
                    <a:pt x="10" y="20"/>
                    <a:pt x="9" y="20"/>
                    <a:pt x="7" y="20"/>
                  </a:cubicBezTo>
                  <a:cubicBezTo>
                    <a:pt x="4" y="20"/>
                    <a:pt x="2" y="20"/>
                    <a:pt x="1" y="19"/>
                  </a:cubicBezTo>
                  <a:cubicBezTo>
                    <a:pt x="0" y="23"/>
                    <a:pt x="0" y="23"/>
                    <a:pt x="0" y="23"/>
                  </a:cubicBezTo>
                  <a:cubicBezTo>
                    <a:pt x="1" y="24"/>
                    <a:pt x="3" y="24"/>
                    <a:pt x="6" y="24"/>
                  </a:cubicBezTo>
                  <a:cubicBezTo>
                    <a:pt x="6" y="28"/>
                    <a:pt x="6" y="28"/>
                    <a:pt x="6" y="28"/>
                  </a:cubicBezTo>
                  <a:cubicBezTo>
                    <a:pt x="9" y="28"/>
                    <a:pt x="9" y="28"/>
                    <a:pt x="9" y="28"/>
                  </a:cubicBezTo>
                  <a:cubicBezTo>
                    <a:pt x="9" y="24"/>
                    <a:pt x="9" y="24"/>
                    <a:pt x="9" y="24"/>
                  </a:cubicBezTo>
                  <a:cubicBezTo>
                    <a:pt x="13" y="23"/>
                    <a:pt x="15" y="21"/>
                    <a:pt x="15" y="18"/>
                  </a:cubicBezTo>
                  <a:cubicBezTo>
                    <a:pt x="15" y="15"/>
                    <a:pt x="13" y="13"/>
                    <a:pt x="9"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srgbClr val="000000"/>
                </a:solidFill>
              </a:endParaRPr>
            </a:p>
          </p:txBody>
        </p:sp>
        <p:sp>
          <p:nvSpPr>
            <p:cNvPr id="80" name="Freeform 32"/>
            <p:cNvSpPr>
              <a:spLocks noEditPoints="1"/>
            </p:cNvSpPr>
            <p:nvPr/>
          </p:nvSpPr>
          <p:spPr bwMode="auto">
            <a:xfrm>
              <a:off x="6859387" y="5835112"/>
              <a:ext cx="121657" cy="118079"/>
            </a:xfrm>
            <a:custGeom>
              <a:avLst/>
              <a:gdLst>
                <a:gd name="T0" fmla="*/ 21 w 43"/>
                <a:gd name="T1" fmla="*/ 0 h 42"/>
                <a:gd name="T2" fmla="*/ 0 w 43"/>
                <a:gd name="T3" fmla="*/ 21 h 42"/>
                <a:gd name="T4" fmla="*/ 21 w 43"/>
                <a:gd name="T5" fmla="*/ 42 h 42"/>
                <a:gd name="T6" fmla="*/ 43 w 43"/>
                <a:gd name="T7" fmla="*/ 21 h 42"/>
                <a:gd name="T8" fmla="*/ 21 w 43"/>
                <a:gd name="T9" fmla="*/ 0 h 42"/>
                <a:gd name="T10" fmla="*/ 21 w 43"/>
                <a:gd name="T11" fmla="*/ 37 h 42"/>
                <a:gd name="T12" fmla="*/ 5 w 43"/>
                <a:gd name="T13" fmla="*/ 21 h 42"/>
                <a:gd name="T14" fmla="*/ 21 w 43"/>
                <a:gd name="T15" fmla="*/ 4 h 42"/>
                <a:gd name="T16" fmla="*/ 38 w 43"/>
                <a:gd name="T17" fmla="*/ 21 h 42"/>
                <a:gd name="T18" fmla="*/ 21 w 43"/>
                <a:gd name="T19"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2">
                  <a:moveTo>
                    <a:pt x="21" y="0"/>
                  </a:moveTo>
                  <a:cubicBezTo>
                    <a:pt x="10" y="0"/>
                    <a:pt x="0" y="9"/>
                    <a:pt x="0" y="21"/>
                  </a:cubicBezTo>
                  <a:cubicBezTo>
                    <a:pt x="0" y="32"/>
                    <a:pt x="10" y="42"/>
                    <a:pt x="21" y="42"/>
                  </a:cubicBezTo>
                  <a:cubicBezTo>
                    <a:pt x="33" y="42"/>
                    <a:pt x="43" y="32"/>
                    <a:pt x="43" y="21"/>
                  </a:cubicBezTo>
                  <a:cubicBezTo>
                    <a:pt x="43" y="9"/>
                    <a:pt x="33" y="0"/>
                    <a:pt x="21" y="0"/>
                  </a:cubicBezTo>
                  <a:close/>
                  <a:moveTo>
                    <a:pt x="21" y="37"/>
                  </a:moveTo>
                  <a:cubicBezTo>
                    <a:pt x="12" y="37"/>
                    <a:pt x="5" y="30"/>
                    <a:pt x="5" y="21"/>
                  </a:cubicBezTo>
                  <a:cubicBezTo>
                    <a:pt x="5" y="12"/>
                    <a:pt x="12" y="4"/>
                    <a:pt x="21" y="4"/>
                  </a:cubicBezTo>
                  <a:cubicBezTo>
                    <a:pt x="31" y="4"/>
                    <a:pt x="38" y="12"/>
                    <a:pt x="38" y="21"/>
                  </a:cubicBezTo>
                  <a:cubicBezTo>
                    <a:pt x="38" y="30"/>
                    <a:pt x="31" y="37"/>
                    <a:pt x="21"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srgbClr val="000000"/>
                </a:solidFill>
              </a:endParaRPr>
            </a:p>
          </p:txBody>
        </p:sp>
      </p:grpSp>
      <p:grpSp>
        <p:nvGrpSpPr>
          <p:cNvPr id="81" name="组合 80"/>
          <p:cNvGrpSpPr/>
          <p:nvPr/>
        </p:nvGrpSpPr>
        <p:grpSpPr>
          <a:xfrm>
            <a:off x="4366733" y="4450241"/>
            <a:ext cx="288313" cy="344039"/>
            <a:chOff x="6605340" y="4486155"/>
            <a:chExt cx="403136" cy="493783"/>
          </a:xfrm>
          <a:solidFill>
            <a:schemeClr val="bg1"/>
          </a:solidFill>
        </p:grpSpPr>
        <p:sp>
          <p:nvSpPr>
            <p:cNvPr id="82" name="Freeform 115"/>
            <p:cNvSpPr/>
            <p:nvPr/>
          </p:nvSpPr>
          <p:spPr bwMode="auto">
            <a:xfrm>
              <a:off x="6743694" y="4903605"/>
              <a:ext cx="47708" cy="48902"/>
            </a:xfrm>
            <a:custGeom>
              <a:avLst/>
              <a:gdLst>
                <a:gd name="T0" fmla="*/ 12 w 17"/>
                <a:gd name="T1" fmla="*/ 0 h 17"/>
                <a:gd name="T2" fmla="*/ 12 w 17"/>
                <a:gd name="T3" fmla="*/ 4 h 17"/>
                <a:gd name="T4" fmla="*/ 15 w 17"/>
                <a:gd name="T5" fmla="*/ 9 h 17"/>
                <a:gd name="T6" fmla="*/ 8 w 17"/>
                <a:gd name="T7" fmla="*/ 14 h 17"/>
                <a:gd name="T8" fmla="*/ 3 w 17"/>
                <a:gd name="T9" fmla="*/ 7 h 17"/>
                <a:gd name="T10" fmla="*/ 5 w 17"/>
                <a:gd name="T11" fmla="*/ 4 h 17"/>
                <a:gd name="T12" fmla="*/ 5 w 17"/>
                <a:gd name="T13" fmla="*/ 1 h 17"/>
                <a:gd name="T14" fmla="*/ 0 w 17"/>
                <a:gd name="T15" fmla="*/ 8 h 17"/>
                <a:gd name="T16" fmla="*/ 9 w 17"/>
                <a:gd name="T17" fmla="*/ 17 h 17"/>
                <a:gd name="T18" fmla="*/ 17 w 17"/>
                <a:gd name="T19" fmla="*/ 8 h 17"/>
                <a:gd name="T20" fmla="*/ 12 w 17"/>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7">
                  <a:moveTo>
                    <a:pt x="12" y="0"/>
                  </a:moveTo>
                  <a:cubicBezTo>
                    <a:pt x="12" y="4"/>
                    <a:pt x="12" y="4"/>
                    <a:pt x="12" y="4"/>
                  </a:cubicBezTo>
                  <a:cubicBezTo>
                    <a:pt x="14" y="5"/>
                    <a:pt x="15" y="7"/>
                    <a:pt x="15" y="9"/>
                  </a:cubicBezTo>
                  <a:cubicBezTo>
                    <a:pt x="14" y="12"/>
                    <a:pt x="11" y="14"/>
                    <a:pt x="8" y="14"/>
                  </a:cubicBezTo>
                  <a:cubicBezTo>
                    <a:pt x="5" y="14"/>
                    <a:pt x="3" y="11"/>
                    <a:pt x="3" y="7"/>
                  </a:cubicBezTo>
                  <a:cubicBezTo>
                    <a:pt x="3" y="6"/>
                    <a:pt x="4" y="5"/>
                    <a:pt x="5" y="4"/>
                  </a:cubicBezTo>
                  <a:cubicBezTo>
                    <a:pt x="5" y="1"/>
                    <a:pt x="5" y="1"/>
                    <a:pt x="5" y="1"/>
                  </a:cubicBezTo>
                  <a:cubicBezTo>
                    <a:pt x="2" y="2"/>
                    <a:pt x="0" y="5"/>
                    <a:pt x="0" y="8"/>
                  </a:cubicBezTo>
                  <a:cubicBezTo>
                    <a:pt x="0" y="13"/>
                    <a:pt x="4" y="17"/>
                    <a:pt x="9" y="17"/>
                  </a:cubicBezTo>
                  <a:cubicBezTo>
                    <a:pt x="14" y="17"/>
                    <a:pt x="17" y="13"/>
                    <a:pt x="17" y="8"/>
                  </a:cubicBezTo>
                  <a:cubicBezTo>
                    <a:pt x="17" y="5"/>
                    <a:pt x="15" y="2"/>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srgbClr val="000000"/>
                </a:solidFill>
              </a:endParaRPr>
            </a:p>
          </p:txBody>
        </p:sp>
        <p:sp>
          <p:nvSpPr>
            <p:cNvPr id="83" name="Rectangle 116"/>
            <p:cNvSpPr>
              <a:spLocks noChangeArrowheads="1"/>
            </p:cNvSpPr>
            <p:nvPr/>
          </p:nvSpPr>
          <p:spPr bwMode="auto">
            <a:xfrm>
              <a:off x="6762778" y="4895255"/>
              <a:ext cx="8349" cy="345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zh-CN" altLang="en-US">
                <a:solidFill>
                  <a:srgbClr val="000000"/>
                </a:solidFill>
              </a:endParaRPr>
            </a:p>
          </p:txBody>
        </p:sp>
        <p:sp>
          <p:nvSpPr>
            <p:cNvPr id="84" name="Freeform 117"/>
            <p:cNvSpPr/>
            <p:nvPr/>
          </p:nvSpPr>
          <p:spPr bwMode="auto">
            <a:xfrm>
              <a:off x="6754428" y="4684146"/>
              <a:ext cx="51287" cy="134777"/>
            </a:xfrm>
            <a:custGeom>
              <a:avLst/>
              <a:gdLst>
                <a:gd name="T0" fmla="*/ 22 w 43"/>
                <a:gd name="T1" fmla="*/ 0 h 113"/>
                <a:gd name="T2" fmla="*/ 0 w 43"/>
                <a:gd name="T3" fmla="*/ 16 h 113"/>
                <a:gd name="T4" fmla="*/ 0 w 43"/>
                <a:gd name="T5" fmla="*/ 113 h 113"/>
                <a:gd name="T6" fmla="*/ 43 w 43"/>
                <a:gd name="T7" fmla="*/ 113 h 113"/>
                <a:gd name="T8" fmla="*/ 43 w 43"/>
                <a:gd name="T9" fmla="*/ 19 h 113"/>
                <a:gd name="T10" fmla="*/ 22 w 43"/>
                <a:gd name="T11" fmla="*/ 0 h 113"/>
              </a:gdLst>
              <a:ahLst/>
              <a:cxnLst>
                <a:cxn ang="0">
                  <a:pos x="T0" y="T1"/>
                </a:cxn>
                <a:cxn ang="0">
                  <a:pos x="T2" y="T3"/>
                </a:cxn>
                <a:cxn ang="0">
                  <a:pos x="T4" y="T5"/>
                </a:cxn>
                <a:cxn ang="0">
                  <a:pos x="T6" y="T7"/>
                </a:cxn>
                <a:cxn ang="0">
                  <a:pos x="T8" y="T9"/>
                </a:cxn>
                <a:cxn ang="0">
                  <a:pos x="T10" y="T11"/>
                </a:cxn>
              </a:cxnLst>
              <a:rect l="0" t="0" r="r" b="b"/>
              <a:pathLst>
                <a:path w="43" h="113">
                  <a:moveTo>
                    <a:pt x="22" y="0"/>
                  </a:moveTo>
                  <a:lnTo>
                    <a:pt x="0" y="16"/>
                  </a:lnTo>
                  <a:lnTo>
                    <a:pt x="0" y="113"/>
                  </a:lnTo>
                  <a:lnTo>
                    <a:pt x="43" y="113"/>
                  </a:lnTo>
                  <a:lnTo>
                    <a:pt x="43" y="19"/>
                  </a:lnTo>
                  <a:lnTo>
                    <a:pt x="2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srgbClr val="000000"/>
                </a:solidFill>
              </a:endParaRPr>
            </a:p>
          </p:txBody>
        </p:sp>
        <p:sp>
          <p:nvSpPr>
            <p:cNvPr id="85" name="Freeform 118"/>
            <p:cNvSpPr/>
            <p:nvPr/>
          </p:nvSpPr>
          <p:spPr bwMode="auto">
            <a:xfrm>
              <a:off x="6839111" y="4709192"/>
              <a:ext cx="51287" cy="109730"/>
            </a:xfrm>
            <a:custGeom>
              <a:avLst/>
              <a:gdLst>
                <a:gd name="T0" fmla="*/ 10 w 43"/>
                <a:gd name="T1" fmla="*/ 29 h 92"/>
                <a:gd name="T2" fmla="*/ 0 w 43"/>
                <a:gd name="T3" fmla="*/ 21 h 92"/>
                <a:gd name="T4" fmla="*/ 0 w 43"/>
                <a:gd name="T5" fmla="*/ 92 h 92"/>
                <a:gd name="T6" fmla="*/ 43 w 43"/>
                <a:gd name="T7" fmla="*/ 92 h 92"/>
                <a:gd name="T8" fmla="*/ 43 w 43"/>
                <a:gd name="T9" fmla="*/ 0 h 92"/>
                <a:gd name="T10" fmla="*/ 10 w 43"/>
                <a:gd name="T11" fmla="*/ 29 h 92"/>
              </a:gdLst>
              <a:ahLst/>
              <a:cxnLst>
                <a:cxn ang="0">
                  <a:pos x="T0" y="T1"/>
                </a:cxn>
                <a:cxn ang="0">
                  <a:pos x="T2" y="T3"/>
                </a:cxn>
                <a:cxn ang="0">
                  <a:pos x="T4" y="T5"/>
                </a:cxn>
                <a:cxn ang="0">
                  <a:pos x="T6" y="T7"/>
                </a:cxn>
                <a:cxn ang="0">
                  <a:pos x="T8" y="T9"/>
                </a:cxn>
                <a:cxn ang="0">
                  <a:pos x="T10" y="T11"/>
                </a:cxn>
              </a:cxnLst>
              <a:rect l="0" t="0" r="r" b="b"/>
              <a:pathLst>
                <a:path w="43" h="92">
                  <a:moveTo>
                    <a:pt x="10" y="29"/>
                  </a:moveTo>
                  <a:lnTo>
                    <a:pt x="0" y="21"/>
                  </a:lnTo>
                  <a:lnTo>
                    <a:pt x="0" y="92"/>
                  </a:lnTo>
                  <a:lnTo>
                    <a:pt x="43" y="92"/>
                  </a:lnTo>
                  <a:lnTo>
                    <a:pt x="43" y="0"/>
                  </a:lnTo>
                  <a:lnTo>
                    <a:pt x="10"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srgbClr val="000000"/>
                </a:solidFill>
              </a:endParaRPr>
            </a:p>
          </p:txBody>
        </p:sp>
        <p:sp>
          <p:nvSpPr>
            <p:cNvPr id="86" name="Freeform 119"/>
            <p:cNvSpPr/>
            <p:nvPr/>
          </p:nvSpPr>
          <p:spPr bwMode="auto">
            <a:xfrm>
              <a:off x="6669746" y="4731854"/>
              <a:ext cx="51287" cy="87068"/>
            </a:xfrm>
            <a:custGeom>
              <a:avLst/>
              <a:gdLst>
                <a:gd name="T0" fmla="*/ 0 w 43"/>
                <a:gd name="T1" fmla="*/ 36 h 73"/>
                <a:gd name="T2" fmla="*/ 0 w 43"/>
                <a:gd name="T3" fmla="*/ 73 h 73"/>
                <a:gd name="T4" fmla="*/ 43 w 43"/>
                <a:gd name="T5" fmla="*/ 73 h 73"/>
                <a:gd name="T6" fmla="*/ 43 w 43"/>
                <a:gd name="T7" fmla="*/ 0 h 73"/>
                <a:gd name="T8" fmla="*/ 0 w 43"/>
                <a:gd name="T9" fmla="*/ 36 h 73"/>
              </a:gdLst>
              <a:ahLst/>
              <a:cxnLst>
                <a:cxn ang="0">
                  <a:pos x="T0" y="T1"/>
                </a:cxn>
                <a:cxn ang="0">
                  <a:pos x="T2" y="T3"/>
                </a:cxn>
                <a:cxn ang="0">
                  <a:pos x="T4" y="T5"/>
                </a:cxn>
                <a:cxn ang="0">
                  <a:pos x="T6" y="T7"/>
                </a:cxn>
                <a:cxn ang="0">
                  <a:pos x="T8" y="T9"/>
                </a:cxn>
              </a:cxnLst>
              <a:rect l="0" t="0" r="r" b="b"/>
              <a:pathLst>
                <a:path w="43" h="73">
                  <a:moveTo>
                    <a:pt x="0" y="36"/>
                  </a:moveTo>
                  <a:lnTo>
                    <a:pt x="0" y="73"/>
                  </a:lnTo>
                  <a:lnTo>
                    <a:pt x="43" y="73"/>
                  </a:lnTo>
                  <a:lnTo>
                    <a:pt x="43" y="0"/>
                  </a:lnTo>
                  <a:lnTo>
                    <a:pt x="0"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srgbClr val="000000"/>
                </a:solidFill>
              </a:endParaRPr>
            </a:p>
          </p:txBody>
        </p:sp>
        <p:sp>
          <p:nvSpPr>
            <p:cNvPr id="87" name="Freeform 120"/>
            <p:cNvSpPr/>
            <p:nvPr/>
          </p:nvSpPr>
          <p:spPr bwMode="auto">
            <a:xfrm>
              <a:off x="6927372" y="4636437"/>
              <a:ext cx="50094" cy="182485"/>
            </a:xfrm>
            <a:custGeom>
              <a:avLst/>
              <a:gdLst>
                <a:gd name="T0" fmla="*/ 0 w 42"/>
                <a:gd name="T1" fmla="*/ 153 h 153"/>
                <a:gd name="T2" fmla="*/ 42 w 42"/>
                <a:gd name="T3" fmla="*/ 153 h 153"/>
                <a:gd name="T4" fmla="*/ 42 w 42"/>
                <a:gd name="T5" fmla="*/ 0 h 153"/>
                <a:gd name="T6" fmla="*/ 0 w 42"/>
                <a:gd name="T7" fmla="*/ 35 h 153"/>
                <a:gd name="T8" fmla="*/ 0 w 42"/>
                <a:gd name="T9" fmla="*/ 153 h 153"/>
              </a:gdLst>
              <a:ahLst/>
              <a:cxnLst>
                <a:cxn ang="0">
                  <a:pos x="T0" y="T1"/>
                </a:cxn>
                <a:cxn ang="0">
                  <a:pos x="T2" y="T3"/>
                </a:cxn>
                <a:cxn ang="0">
                  <a:pos x="T4" y="T5"/>
                </a:cxn>
                <a:cxn ang="0">
                  <a:pos x="T6" y="T7"/>
                </a:cxn>
                <a:cxn ang="0">
                  <a:pos x="T8" y="T9"/>
                </a:cxn>
              </a:cxnLst>
              <a:rect l="0" t="0" r="r" b="b"/>
              <a:pathLst>
                <a:path w="42" h="153">
                  <a:moveTo>
                    <a:pt x="0" y="153"/>
                  </a:moveTo>
                  <a:lnTo>
                    <a:pt x="42" y="153"/>
                  </a:lnTo>
                  <a:lnTo>
                    <a:pt x="42" y="0"/>
                  </a:lnTo>
                  <a:lnTo>
                    <a:pt x="0" y="35"/>
                  </a:lnTo>
                  <a:lnTo>
                    <a:pt x="0" y="15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srgbClr val="000000"/>
                </a:solidFill>
              </a:endParaRPr>
            </a:p>
          </p:txBody>
        </p:sp>
        <p:sp>
          <p:nvSpPr>
            <p:cNvPr id="88" name="Freeform 121"/>
            <p:cNvSpPr/>
            <p:nvPr/>
          </p:nvSpPr>
          <p:spPr bwMode="auto">
            <a:xfrm>
              <a:off x="6904710" y="4556525"/>
              <a:ext cx="25047" cy="51287"/>
            </a:xfrm>
            <a:custGeom>
              <a:avLst/>
              <a:gdLst>
                <a:gd name="T0" fmla="*/ 21 w 21"/>
                <a:gd name="T1" fmla="*/ 22 h 43"/>
                <a:gd name="T2" fmla="*/ 0 w 21"/>
                <a:gd name="T3" fmla="*/ 0 h 43"/>
                <a:gd name="T4" fmla="*/ 0 w 21"/>
                <a:gd name="T5" fmla="*/ 43 h 43"/>
                <a:gd name="T6" fmla="*/ 21 w 21"/>
                <a:gd name="T7" fmla="*/ 22 h 43"/>
              </a:gdLst>
              <a:ahLst/>
              <a:cxnLst>
                <a:cxn ang="0">
                  <a:pos x="T0" y="T1"/>
                </a:cxn>
                <a:cxn ang="0">
                  <a:pos x="T2" y="T3"/>
                </a:cxn>
                <a:cxn ang="0">
                  <a:pos x="T4" y="T5"/>
                </a:cxn>
                <a:cxn ang="0">
                  <a:pos x="T6" y="T7"/>
                </a:cxn>
              </a:cxnLst>
              <a:rect l="0" t="0" r="r" b="b"/>
              <a:pathLst>
                <a:path w="21" h="43">
                  <a:moveTo>
                    <a:pt x="21" y="22"/>
                  </a:moveTo>
                  <a:lnTo>
                    <a:pt x="0" y="0"/>
                  </a:lnTo>
                  <a:lnTo>
                    <a:pt x="0" y="43"/>
                  </a:lnTo>
                  <a:lnTo>
                    <a:pt x="21"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srgbClr val="000000"/>
                </a:solidFill>
              </a:endParaRPr>
            </a:p>
          </p:txBody>
        </p:sp>
        <p:sp>
          <p:nvSpPr>
            <p:cNvPr id="89" name="Freeform 122"/>
            <p:cNvSpPr>
              <a:spLocks noEditPoints="1"/>
            </p:cNvSpPr>
            <p:nvPr/>
          </p:nvSpPr>
          <p:spPr bwMode="auto">
            <a:xfrm>
              <a:off x="6605340" y="4486155"/>
              <a:ext cx="332767" cy="493783"/>
            </a:xfrm>
            <a:custGeom>
              <a:avLst/>
              <a:gdLst>
                <a:gd name="T0" fmla="*/ 108 w 118"/>
                <a:gd name="T1" fmla="*/ 69 h 175"/>
                <a:gd name="T2" fmla="*/ 107 w 118"/>
                <a:gd name="T3" fmla="*/ 70 h 175"/>
                <a:gd name="T4" fmla="*/ 107 w 118"/>
                <a:gd name="T5" fmla="*/ 123 h 175"/>
                <a:gd name="T6" fmla="*/ 106 w 118"/>
                <a:gd name="T7" fmla="*/ 123 h 175"/>
                <a:gd name="T8" fmla="*/ 106 w 118"/>
                <a:gd name="T9" fmla="*/ 136 h 175"/>
                <a:gd name="T10" fmla="*/ 12 w 118"/>
                <a:gd name="T11" fmla="*/ 136 h 175"/>
                <a:gd name="T12" fmla="*/ 12 w 118"/>
                <a:gd name="T13" fmla="*/ 12 h 175"/>
                <a:gd name="T14" fmla="*/ 106 w 118"/>
                <a:gd name="T15" fmla="*/ 12 h 175"/>
                <a:gd name="T16" fmla="*/ 106 w 118"/>
                <a:gd name="T17" fmla="*/ 15 h 175"/>
                <a:gd name="T18" fmla="*/ 118 w 118"/>
                <a:gd name="T19" fmla="*/ 15 h 175"/>
                <a:gd name="T20" fmla="*/ 118 w 118"/>
                <a:gd name="T21" fmla="*/ 10 h 175"/>
                <a:gd name="T22" fmla="*/ 108 w 118"/>
                <a:gd name="T23" fmla="*/ 0 h 175"/>
                <a:gd name="T24" fmla="*/ 9 w 118"/>
                <a:gd name="T25" fmla="*/ 0 h 175"/>
                <a:gd name="T26" fmla="*/ 0 w 118"/>
                <a:gd name="T27" fmla="*/ 10 h 175"/>
                <a:gd name="T28" fmla="*/ 0 w 118"/>
                <a:gd name="T29" fmla="*/ 165 h 175"/>
                <a:gd name="T30" fmla="*/ 9 w 118"/>
                <a:gd name="T31" fmla="*/ 175 h 175"/>
                <a:gd name="T32" fmla="*/ 108 w 118"/>
                <a:gd name="T33" fmla="*/ 175 h 175"/>
                <a:gd name="T34" fmla="*/ 118 w 118"/>
                <a:gd name="T35" fmla="*/ 165 h 175"/>
                <a:gd name="T36" fmla="*/ 118 w 118"/>
                <a:gd name="T37" fmla="*/ 123 h 175"/>
                <a:gd name="T38" fmla="*/ 108 w 118"/>
                <a:gd name="T39" fmla="*/ 123 h 175"/>
                <a:gd name="T40" fmla="*/ 108 w 118"/>
                <a:gd name="T41" fmla="*/ 69 h 175"/>
                <a:gd name="T42" fmla="*/ 58 w 118"/>
                <a:gd name="T43" fmla="*/ 170 h 175"/>
                <a:gd name="T44" fmla="*/ 43 w 118"/>
                <a:gd name="T45" fmla="*/ 155 h 175"/>
                <a:gd name="T46" fmla="*/ 58 w 118"/>
                <a:gd name="T47" fmla="*/ 140 h 175"/>
                <a:gd name="T48" fmla="*/ 73 w 118"/>
                <a:gd name="T49" fmla="*/ 155 h 175"/>
                <a:gd name="T50" fmla="*/ 58 w 118"/>
                <a:gd name="T51" fmla="*/ 17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175">
                  <a:moveTo>
                    <a:pt x="108" y="69"/>
                  </a:moveTo>
                  <a:cubicBezTo>
                    <a:pt x="107" y="70"/>
                    <a:pt x="107" y="70"/>
                    <a:pt x="107" y="70"/>
                  </a:cubicBezTo>
                  <a:cubicBezTo>
                    <a:pt x="107" y="123"/>
                    <a:pt x="107" y="123"/>
                    <a:pt x="107" y="123"/>
                  </a:cubicBezTo>
                  <a:cubicBezTo>
                    <a:pt x="106" y="123"/>
                    <a:pt x="106" y="123"/>
                    <a:pt x="106" y="123"/>
                  </a:cubicBezTo>
                  <a:cubicBezTo>
                    <a:pt x="106" y="136"/>
                    <a:pt x="106" y="136"/>
                    <a:pt x="106" y="136"/>
                  </a:cubicBezTo>
                  <a:cubicBezTo>
                    <a:pt x="12" y="136"/>
                    <a:pt x="12" y="136"/>
                    <a:pt x="12" y="136"/>
                  </a:cubicBezTo>
                  <a:cubicBezTo>
                    <a:pt x="12" y="12"/>
                    <a:pt x="12" y="12"/>
                    <a:pt x="12" y="12"/>
                  </a:cubicBezTo>
                  <a:cubicBezTo>
                    <a:pt x="106" y="12"/>
                    <a:pt x="106" y="12"/>
                    <a:pt x="106" y="12"/>
                  </a:cubicBezTo>
                  <a:cubicBezTo>
                    <a:pt x="106" y="15"/>
                    <a:pt x="106" y="15"/>
                    <a:pt x="106" y="15"/>
                  </a:cubicBezTo>
                  <a:cubicBezTo>
                    <a:pt x="118" y="15"/>
                    <a:pt x="118" y="15"/>
                    <a:pt x="118" y="15"/>
                  </a:cubicBezTo>
                  <a:cubicBezTo>
                    <a:pt x="118" y="10"/>
                    <a:pt x="118" y="10"/>
                    <a:pt x="118" y="10"/>
                  </a:cubicBezTo>
                  <a:cubicBezTo>
                    <a:pt x="118" y="4"/>
                    <a:pt x="114" y="0"/>
                    <a:pt x="108" y="0"/>
                  </a:cubicBezTo>
                  <a:cubicBezTo>
                    <a:pt x="9" y="0"/>
                    <a:pt x="9" y="0"/>
                    <a:pt x="9" y="0"/>
                  </a:cubicBezTo>
                  <a:cubicBezTo>
                    <a:pt x="4" y="0"/>
                    <a:pt x="0" y="4"/>
                    <a:pt x="0" y="10"/>
                  </a:cubicBezTo>
                  <a:cubicBezTo>
                    <a:pt x="0" y="165"/>
                    <a:pt x="0" y="165"/>
                    <a:pt x="0" y="165"/>
                  </a:cubicBezTo>
                  <a:cubicBezTo>
                    <a:pt x="0" y="171"/>
                    <a:pt x="4" y="175"/>
                    <a:pt x="9" y="175"/>
                  </a:cubicBezTo>
                  <a:cubicBezTo>
                    <a:pt x="108" y="175"/>
                    <a:pt x="108" y="175"/>
                    <a:pt x="108" y="175"/>
                  </a:cubicBezTo>
                  <a:cubicBezTo>
                    <a:pt x="114" y="175"/>
                    <a:pt x="118" y="171"/>
                    <a:pt x="118" y="165"/>
                  </a:cubicBezTo>
                  <a:cubicBezTo>
                    <a:pt x="118" y="123"/>
                    <a:pt x="118" y="123"/>
                    <a:pt x="118" y="123"/>
                  </a:cubicBezTo>
                  <a:cubicBezTo>
                    <a:pt x="108" y="123"/>
                    <a:pt x="108" y="123"/>
                    <a:pt x="108" y="123"/>
                  </a:cubicBezTo>
                  <a:lnTo>
                    <a:pt x="108" y="69"/>
                  </a:lnTo>
                  <a:close/>
                  <a:moveTo>
                    <a:pt x="58" y="170"/>
                  </a:moveTo>
                  <a:cubicBezTo>
                    <a:pt x="50" y="170"/>
                    <a:pt x="43" y="163"/>
                    <a:pt x="43" y="155"/>
                  </a:cubicBezTo>
                  <a:cubicBezTo>
                    <a:pt x="43" y="147"/>
                    <a:pt x="50" y="140"/>
                    <a:pt x="58" y="140"/>
                  </a:cubicBezTo>
                  <a:cubicBezTo>
                    <a:pt x="66" y="140"/>
                    <a:pt x="73" y="147"/>
                    <a:pt x="73" y="155"/>
                  </a:cubicBezTo>
                  <a:cubicBezTo>
                    <a:pt x="73" y="163"/>
                    <a:pt x="66" y="170"/>
                    <a:pt x="58" y="1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srgbClr val="000000"/>
                </a:solidFill>
              </a:endParaRPr>
            </a:p>
          </p:txBody>
        </p:sp>
        <p:sp>
          <p:nvSpPr>
            <p:cNvPr id="90" name="Freeform 123"/>
            <p:cNvSpPr/>
            <p:nvPr/>
          </p:nvSpPr>
          <p:spPr bwMode="auto">
            <a:xfrm>
              <a:off x="6669746" y="4543406"/>
              <a:ext cx="338730" cy="200376"/>
            </a:xfrm>
            <a:custGeom>
              <a:avLst/>
              <a:gdLst>
                <a:gd name="T0" fmla="*/ 204 w 284"/>
                <a:gd name="T1" fmla="*/ 0 h 168"/>
                <a:gd name="T2" fmla="*/ 239 w 284"/>
                <a:gd name="T3" fmla="*/ 35 h 168"/>
                <a:gd name="T4" fmla="*/ 152 w 284"/>
                <a:gd name="T5" fmla="*/ 108 h 168"/>
                <a:gd name="T6" fmla="*/ 93 w 284"/>
                <a:gd name="T7" fmla="*/ 59 h 168"/>
                <a:gd name="T8" fmla="*/ 0 w 284"/>
                <a:gd name="T9" fmla="*/ 134 h 168"/>
                <a:gd name="T10" fmla="*/ 0 w 284"/>
                <a:gd name="T11" fmla="*/ 168 h 168"/>
                <a:gd name="T12" fmla="*/ 93 w 284"/>
                <a:gd name="T13" fmla="*/ 92 h 168"/>
                <a:gd name="T14" fmla="*/ 152 w 284"/>
                <a:gd name="T15" fmla="*/ 142 h 168"/>
                <a:gd name="T16" fmla="*/ 256 w 284"/>
                <a:gd name="T17" fmla="*/ 52 h 168"/>
                <a:gd name="T18" fmla="*/ 284 w 284"/>
                <a:gd name="T19" fmla="*/ 80 h 168"/>
                <a:gd name="T20" fmla="*/ 284 w 284"/>
                <a:gd name="T21" fmla="*/ 0 h 168"/>
                <a:gd name="T22" fmla="*/ 204 w 284"/>
                <a:gd name="T23"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168">
                  <a:moveTo>
                    <a:pt x="204" y="0"/>
                  </a:moveTo>
                  <a:lnTo>
                    <a:pt x="239" y="35"/>
                  </a:lnTo>
                  <a:lnTo>
                    <a:pt x="152" y="108"/>
                  </a:lnTo>
                  <a:lnTo>
                    <a:pt x="93" y="59"/>
                  </a:lnTo>
                  <a:lnTo>
                    <a:pt x="0" y="134"/>
                  </a:lnTo>
                  <a:lnTo>
                    <a:pt x="0" y="168"/>
                  </a:lnTo>
                  <a:lnTo>
                    <a:pt x="93" y="92"/>
                  </a:lnTo>
                  <a:lnTo>
                    <a:pt x="152" y="142"/>
                  </a:lnTo>
                  <a:lnTo>
                    <a:pt x="256" y="52"/>
                  </a:lnTo>
                  <a:lnTo>
                    <a:pt x="284" y="80"/>
                  </a:lnTo>
                  <a:lnTo>
                    <a:pt x="284" y="0"/>
                  </a:lnTo>
                  <a:lnTo>
                    <a:pt x="20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srgbClr val="000000"/>
                </a:solidFill>
              </a:endParaRPr>
            </a:p>
          </p:txBody>
        </p:sp>
      </p:grpSp>
      <p:grpSp>
        <p:nvGrpSpPr>
          <p:cNvPr id="91" name="组合 90"/>
          <p:cNvGrpSpPr/>
          <p:nvPr/>
        </p:nvGrpSpPr>
        <p:grpSpPr>
          <a:xfrm>
            <a:off x="5751458" y="3160933"/>
            <a:ext cx="374007" cy="342888"/>
            <a:chOff x="5067933" y="4413400"/>
            <a:chExt cx="586815" cy="552226"/>
          </a:xfrm>
          <a:solidFill>
            <a:schemeClr val="bg1"/>
          </a:solidFill>
        </p:grpSpPr>
        <p:sp>
          <p:nvSpPr>
            <p:cNvPr id="92" name="Freeform 124"/>
            <p:cNvSpPr>
              <a:spLocks noEditPoints="1"/>
            </p:cNvSpPr>
            <p:nvPr/>
          </p:nvSpPr>
          <p:spPr bwMode="auto">
            <a:xfrm>
              <a:off x="5121606" y="4413400"/>
              <a:ext cx="242121" cy="304142"/>
            </a:xfrm>
            <a:custGeom>
              <a:avLst/>
              <a:gdLst>
                <a:gd name="T0" fmla="*/ 6 w 86"/>
                <a:gd name="T1" fmla="*/ 68 h 108"/>
                <a:gd name="T2" fmla="*/ 14 w 86"/>
                <a:gd name="T3" fmla="*/ 77 h 108"/>
                <a:gd name="T4" fmla="*/ 45 w 86"/>
                <a:gd name="T5" fmla="*/ 108 h 108"/>
                <a:gd name="T6" fmla="*/ 76 w 86"/>
                <a:gd name="T7" fmla="*/ 77 h 108"/>
                <a:gd name="T8" fmla="*/ 76 w 86"/>
                <a:gd name="T9" fmla="*/ 77 h 108"/>
                <a:gd name="T10" fmla="*/ 84 w 86"/>
                <a:gd name="T11" fmla="*/ 68 h 108"/>
                <a:gd name="T12" fmla="*/ 78 w 86"/>
                <a:gd name="T13" fmla="*/ 59 h 108"/>
                <a:gd name="T14" fmla="*/ 78 w 86"/>
                <a:gd name="T15" fmla="*/ 59 h 108"/>
                <a:gd name="T16" fmla="*/ 68 w 86"/>
                <a:gd name="T17" fmla="*/ 24 h 108"/>
                <a:gd name="T18" fmla="*/ 22 w 86"/>
                <a:gd name="T19" fmla="*/ 19 h 108"/>
                <a:gd name="T20" fmla="*/ 11 w 86"/>
                <a:gd name="T21" fmla="*/ 59 h 108"/>
                <a:gd name="T22" fmla="*/ 11 w 86"/>
                <a:gd name="T23" fmla="*/ 59 h 108"/>
                <a:gd name="T24" fmla="*/ 6 w 86"/>
                <a:gd name="T25" fmla="*/ 68 h 108"/>
                <a:gd name="T26" fmla="*/ 14 w 86"/>
                <a:gd name="T27" fmla="*/ 60 h 108"/>
                <a:gd name="T28" fmla="*/ 14 w 86"/>
                <a:gd name="T29" fmla="*/ 60 h 108"/>
                <a:gd name="T30" fmla="*/ 15 w 86"/>
                <a:gd name="T31" fmla="*/ 60 h 108"/>
                <a:gd name="T32" fmla="*/ 15 w 86"/>
                <a:gd name="T33" fmla="*/ 58 h 108"/>
                <a:gd name="T34" fmla="*/ 17 w 86"/>
                <a:gd name="T35" fmla="*/ 46 h 108"/>
                <a:gd name="T36" fmla="*/ 20 w 86"/>
                <a:gd name="T37" fmla="*/ 42 h 108"/>
                <a:gd name="T38" fmla="*/ 56 w 86"/>
                <a:gd name="T39" fmla="*/ 34 h 108"/>
                <a:gd name="T40" fmla="*/ 73 w 86"/>
                <a:gd name="T41" fmla="*/ 61 h 108"/>
                <a:gd name="T42" fmla="*/ 74 w 86"/>
                <a:gd name="T43" fmla="*/ 61 h 108"/>
                <a:gd name="T44" fmla="*/ 75 w 86"/>
                <a:gd name="T45" fmla="*/ 61 h 108"/>
                <a:gd name="T46" fmla="*/ 76 w 86"/>
                <a:gd name="T47" fmla="*/ 60 h 108"/>
                <a:gd name="T48" fmla="*/ 80 w 86"/>
                <a:gd name="T49" fmla="*/ 62 h 108"/>
                <a:gd name="T50" fmla="*/ 82 w 86"/>
                <a:gd name="T51" fmla="*/ 68 h 108"/>
                <a:gd name="T52" fmla="*/ 80 w 86"/>
                <a:gd name="T53" fmla="*/ 73 h 108"/>
                <a:gd name="T54" fmla="*/ 76 w 86"/>
                <a:gd name="T55" fmla="*/ 75 h 108"/>
                <a:gd name="T56" fmla="*/ 76 w 86"/>
                <a:gd name="T57" fmla="*/ 75 h 108"/>
                <a:gd name="T58" fmla="*/ 74 w 86"/>
                <a:gd name="T59" fmla="*/ 75 h 108"/>
                <a:gd name="T60" fmla="*/ 74 w 86"/>
                <a:gd name="T61" fmla="*/ 77 h 108"/>
                <a:gd name="T62" fmla="*/ 63 w 86"/>
                <a:gd name="T63" fmla="*/ 98 h 108"/>
                <a:gd name="T64" fmla="*/ 55 w 86"/>
                <a:gd name="T65" fmla="*/ 104 h 108"/>
                <a:gd name="T66" fmla="*/ 45 w 86"/>
                <a:gd name="T67" fmla="*/ 106 h 108"/>
                <a:gd name="T68" fmla="*/ 35 w 86"/>
                <a:gd name="T69" fmla="*/ 104 h 108"/>
                <a:gd name="T70" fmla="*/ 26 w 86"/>
                <a:gd name="T71" fmla="*/ 98 h 108"/>
                <a:gd name="T72" fmla="*/ 16 w 86"/>
                <a:gd name="T73" fmla="*/ 77 h 108"/>
                <a:gd name="T74" fmla="*/ 15 w 86"/>
                <a:gd name="T75" fmla="*/ 75 h 108"/>
                <a:gd name="T76" fmla="*/ 14 w 86"/>
                <a:gd name="T77" fmla="*/ 75 h 108"/>
                <a:gd name="T78" fmla="*/ 8 w 86"/>
                <a:gd name="T79" fmla="*/ 68 h 108"/>
                <a:gd name="T80" fmla="*/ 10 w 86"/>
                <a:gd name="T81" fmla="*/ 62 h 108"/>
                <a:gd name="T82" fmla="*/ 14 w 86"/>
                <a:gd name="T83" fmla="*/ 6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6" h="108">
                  <a:moveTo>
                    <a:pt x="6" y="68"/>
                  </a:moveTo>
                  <a:cubicBezTo>
                    <a:pt x="6" y="73"/>
                    <a:pt x="9" y="77"/>
                    <a:pt x="14" y="77"/>
                  </a:cubicBezTo>
                  <a:cubicBezTo>
                    <a:pt x="17" y="95"/>
                    <a:pt x="29" y="108"/>
                    <a:pt x="45" y="108"/>
                  </a:cubicBezTo>
                  <a:cubicBezTo>
                    <a:pt x="60" y="108"/>
                    <a:pt x="73" y="95"/>
                    <a:pt x="76" y="77"/>
                  </a:cubicBezTo>
                  <a:cubicBezTo>
                    <a:pt x="76" y="77"/>
                    <a:pt x="76" y="77"/>
                    <a:pt x="76" y="77"/>
                  </a:cubicBezTo>
                  <a:cubicBezTo>
                    <a:pt x="81" y="77"/>
                    <a:pt x="84" y="73"/>
                    <a:pt x="84" y="68"/>
                  </a:cubicBezTo>
                  <a:cubicBezTo>
                    <a:pt x="84" y="63"/>
                    <a:pt x="81" y="59"/>
                    <a:pt x="78" y="59"/>
                  </a:cubicBezTo>
                  <a:cubicBezTo>
                    <a:pt x="78" y="59"/>
                    <a:pt x="78" y="59"/>
                    <a:pt x="78" y="59"/>
                  </a:cubicBezTo>
                  <a:cubicBezTo>
                    <a:pt x="78" y="59"/>
                    <a:pt x="86" y="31"/>
                    <a:pt x="68" y="24"/>
                  </a:cubicBezTo>
                  <a:cubicBezTo>
                    <a:pt x="66" y="0"/>
                    <a:pt x="22" y="19"/>
                    <a:pt x="22" y="19"/>
                  </a:cubicBezTo>
                  <a:cubicBezTo>
                    <a:pt x="0" y="30"/>
                    <a:pt x="11" y="59"/>
                    <a:pt x="11" y="59"/>
                  </a:cubicBezTo>
                  <a:cubicBezTo>
                    <a:pt x="11" y="59"/>
                    <a:pt x="11" y="59"/>
                    <a:pt x="11" y="59"/>
                  </a:cubicBezTo>
                  <a:cubicBezTo>
                    <a:pt x="8" y="61"/>
                    <a:pt x="6" y="64"/>
                    <a:pt x="6" y="68"/>
                  </a:cubicBezTo>
                  <a:close/>
                  <a:moveTo>
                    <a:pt x="14" y="60"/>
                  </a:moveTo>
                  <a:cubicBezTo>
                    <a:pt x="14" y="60"/>
                    <a:pt x="14" y="60"/>
                    <a:pt x="14" y="60"/>
                  </a:cubicBezTo>
                  <a:cubicBezTo>
                    <a:pt x="15" y="60"/>
                    <a:pt x="15" y="60"/>
                    <a:pt x="15" y="60"/>
                  </a:cubicBezTo>
                  <a:cubicBezTo>
                    <a:pt x="15" y="58"/>
                    <a:pt x="15" y="58"/>
                    <a:pt x="15" y="58"/>
                  </a:cubicBezTo>
                  <a:cubicBezTo>
                    <a:pt x="17" y="46"/>
                    <a:pt x="17" y="46"/>
                    <a:pt x="17" y="46"/>
                  </a:cubicBezTo>
                  <a:cubicBezTo>
                    <a:pt x="19" y="44"/>
                    <a:pt x="20" y="42"/>
                    <a:pt x="20" y="42"/>
                  </a:cubicBezTo>
                  <a:cubicBezTo>
                    <a:pt x="40" y="43"/>
                    <a:pt x="56" y="34"/>
                    <a:pt x="56" y="34"/>
                  </a:cubicBezTo>
                  <a:cubicBezTo>
                    <a:pt x="69" y="24"/>
                    <a:pt x="73" y="61"/>
                    <a:pt x="73" y="61"/>
                  </a:cubicBezTo>
                  <a:cubicBezTo>
                    <a:pt x="74" y="61"/>
                    <a:pt x="74" y="61"/>
                    <a:pt x="74" y="61"/>
                  </a:cubicBezTo>
                  <a:cubicBezTo>
                    <a:pt x="75" y="61"/>
                    <a:pt x="75" y="61"/>
                    <a:pt x="75" y="61"/>
                  </a:cubicBezTo>
                  <a:cubicBezTo>
                    <a:pt x="76" y="60"/>
                    <a:pt x="76" y="60"/>
                    <a:pt x="76" y="60"/>
                  </a:cubicBezTo>
                  <a:cubicBezTo>
                    <a:pt x="78" y="60"/>
                    <a:pt x="79" y="61"/>
                    <a:pt x="80" y="62"/>
                  </a:cubicBezTo>
                  <a:cubicBezTo>
                    <a:pt x="81" y="64"/>
                    <a:pt x="82" y="66"/>
                    <a:pt x="82" y="68"/>
                  </a:cubicBezTo>
                  <a:cubicBezTo>
                    <a:pt x="82" y="70"/>
                    <a:pt x="81" y="72"/>
                    <a:pt x="80" y="73"/>
                  </a:cubicBezTo>
                  <a:cubicBezTo>
                    <a:pt x="79" y="75"/>
                    <a:pt x="78" y="75"/>
                    <a:pt x="76" y="75"/>
                  </a:cubicBezTo>
                  <a:cubicBezTo>
                    <a:pt x="76" y="75"/>
                    <a:pt x="76" y="75"/>
                    <a:pt x="76" y="75"/>
                  </a:cubicBezTo>
                  <a:cubicBezTo>
                    <a:pt x="74" y="75"/>
                    <a:pt x="74" y="75"/>
                    <a:pt x="74" y="75"/>
                  </a:cubicBezTo>
                  <a:cubicBezTo>
                    <a:pt x="74" y="77"/>
                    <a:pt x="74" y="77"/>
                    <a:pt x="74" y="77"/>
                  </a:cubicBezTo>
                  <a:cubicBezTo>
                    <a:pt x="72" y="85"/>
                    <a:pt x="69" y="92"/>
                    <a:pt x="63" y="98"/>
                  </a:cubicBezTo>
                  <a:cubicBezTo>
                    <a:pt x="61" y="100"/>
                    <a:pt x="58" y="102"/>
                    <a:pt x="55" y="104"/>
                  </a:cubicBezTo>
                  <a:cubicBezTo>
                    <a:pt x="51" y="105"/>
                    <a:pt x="48" y="106"/>
                    <a:pt x="45" y="106"/>
                  </a:cubicBezTo>
                  <a:cubicBezTo>
                    <a:pt x="41" y="106"/>
                    <a:pt x="38" y="105"/>
                    <a:pt x="35" y="104"/>
                  </a:cubicBezTo>
                  <a:cubicBezTo>
                    <a:pt x="32" y="102"/>
                    <a:pt x="29" y="100"/>
                    <a:pt x="26" y="98"/>
                  </a:cubicBezTo>
                  <a:cubicBezTo>
                    <a:pt x="21" y="93"/>
                    <a:pt x="17" y="85"/>
                    <a:pt x="16" y="77"/>
                  </a:cubicBezTo>
                  <a:cubicBezTo>
                    <a:pt x="15" y="75"/>
                    <a:pt x="15" y="75"/>
                    <a:pt x="15" y="75"/>
                  </a:cubicBezTo>
                  <a:cubicBezTo>
                    <a:pt x="14" y="75"/>
                    <a:pt x="14" y="75"/>
                    <a:pt x="14" y="75"/>
                  </a:cubicBezTo>
                  <a:cubicBezTo>
                    <a:pt x="11" y="75"/>
                    <a:pt x="8" y="72"/>
                    <a:pt x="8" y="68"/>
                  </a:cubicBezTo>
                  <a:cubicBezTo>
                    <a:pt x="8" y="66"/>
                    <a:pt x="9" y="64"/>
                    <a:pt x="10" y="62"/>
                  </a:cubicBezTo>
                  <a:cubicBezTo>
                    <a:pt x="11" y="61"/>
                    <a:pt x="13" y="60"/>
                    <a:pt x="14"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srgbClr val="000000"/>
                </a:solidFill>
              </a:endParaRPr>
            </a:p>
          </p:txBody>
        </p:sp>
        <p:sp>
          <p:nvSpPr>
            <p:cNvPr id="93" name="Freeform 125"/>
            <p:cNvSpPr/>
            <p:nvPr/>
          </p:nvSpPr>
          <p:spPr bwMode="auto">
            <a:xfrm>
              <a:off x="5067933" y="4717542"/>
              <a:ext cx="361392" cy="248084"/>
            </a:xfrm>
            <a:custGeom>
              <a:avLst/>
              <a:gdLst>
                <a:gd name="T0" fmla="*/ 126 w 128"/>
                <a:gd name="T1" fmla="*/ 61 h 88"/>
                <a:gd name="T2" fmla="*/ 113 w 128"/>
                <a:gd name="T3" fmla="*/ 64 h 88"/>
                <a:gd name="T4" fmla="*/ 99 w 128"/>
                <a:gd name="T5" fmla="*/ 70 h 88"/>
                <a:gd name="T6" fmla="*/ 83 w 128"/>
                <a:gd name="T7" fmla="*/ 33 h 88"/>
                <a:gd name="T8" fmla="*/ 94 w 128"/>
                <a:gd name="T9" fmla="*/ 28 h 88"/>
                <a:gd name="T10" fmla="*/ 119 w 128"/>
                <a:gd name="T11" fmla="*/ 12 h 88"/>
                <a:gd name="T12" fmla="*/ 99 w 128"/>
                <a:gd name="T13" fmla="*/ 0 h 88"/>
                <a:gd name="T14" fmla="*/ 72 w 128"/>
                <a:gd name="T15" fmla="*/ 43 h 88"/>
                <a:gd name="T16" fmla="*/ 68 w 128"/>
                <a:gd name="T17" fmla="*/ 23 h 88"/>
                <a:gd name="T18" fmla="*/ 72 w 128"/>
                <a:gd name="T19" fmla="*/ 17 h 88"/>
                <a:gd name="T20" fmla="*/ 64 w 128"/>
                <a:gd name="T21" fmla="*/ 10 h 88"/>
                <a:gd name="T22" fmla="*/ 56 w 128"/>
                <a:gd name="T23" fmla="*/ 17 h 88"/>
                <a:gd name="T24" fmla="*/ 60 w 128"/>
                <a:gd name="T25" fmla="*/ 23 h 88"/>
                <a:gd name="T26" fmla="*/ 57 w 128"/>
                <a:gd name="T27" fmla="*/ 43 h 88"/>
                <a:gd name="T28" fmla="*/ 29 w 128"/>
                <a:gd name="T29" fmla="*/ 0 h 88"/>
                <a:gd name="T30" fmla="*/ 0 w 128"/>
                <a:gd name="T31" fmla="*/ 28 h 88"/>
                <a:gd name="T32" fmla="*/ 0 w 128"/>
                <a:gd name="T33" fmla="*/ 82 h 88"/>
                <a:gd name="T34" fmla="*/ 64 w 128"/>
                <a:gd name="T35" fmla="*/ 88 h 88"/>
                <a:gd name="T36" fmla="*/ 128 w 128"/>
                <a:gd name="T37" fmla="*/ 82 h 88"/>
                <a:gd name="T38" fmla="*/ 128 w 128"/>
                <a:gd name="T39" fmla="*/ 65 h 88"/>
                <a:gd name="T40" fmla="*/ 126 w 128"/>
                <a:gd name="T41" fmla="*/ 6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88">
                  <a:moveTo>
                    <a:pt x="126" y="61"/>
                  </a:moveTo>
                  <a:cubicBezTo>
                    <a:pt x="113" y="64"/>
                    <a:pt x="113" y="64"/>
                    <a:pt x="113" y="64"/>
                  </a:cubicBezTo>
                  <a:cubicBezTo>
                    <a:pt x="99" y="70"/>
                    <a:pt x="99" y="70"/>
                    <a:pt x="99" y="70"/>
                  </a:cubicBezTo>
                  <a:cubicBezTo>
                    <a:pt x="83" y="33"/>
                    <a:pt x="83" y="33"/>
                    <a:pt x="83" y="33"/>
                  </a:cubicBezTo>
                  <a:cubicBezTo>
                    <a:pt x="94" y="28"/>
                    <a:pt x="94" y="28"/>
                    <a:pt x="94" y="28"/>
                  </a:cubicBezTo>
                  <a:cubicBezTo>
                    <a:pt x="119" y="12"/>
                    <a:pt x="119" y="12"/>
                    <a:pt x="119" y="12"/>
                  </a:cubicBezTo>
                  <a:cubicBezTo>
                    <a:pt x="114" y="7"/>
                    <a:pt x="107" y="3"/>
                    <a:pt x="99" y="0"/>
                  </a:cubicBezTo>
                  <a:cubicBezTo>
                    <a:pt x="72" y="43"/>
                    <a:pt x="72" y="43"/>
                    <a:pt x="72" y="43"/>
                  </a:cubicBezTo>
                  <a:cubicBezTo>
                    <a:pt x="68" y="23"/>
                    <a:pt x="68" y="23"/>
                    <a:pt x="68" y="23"/>
                  </a:cubicBezTo>
                  <a:cubicBezTo>
                    <a:pt x="70" y="22"/>
                    <a:pt x="72" y="20"/>
                    <a:pt x="72" y="17"/>
                  </a:cubicBezTo>
                  <a:cubicBezTo>
                    <a:pt x="72" y="13"/>
                    <a:pt x="68" y="10"/>
                    <a:pt x="64" y="10"/>
                  </a:cubicBezTo>
                  <a:cubicBezTo>
                    <a:pt x="60" y="10"/>
                    <a:pt x="56" y="13"/>
                    <a:pt x="56" y="17"/>
                  </a:cubicBezTo>
                  <a:cubicBezTo>
                    <a:pt x="56" y="20"/>
                    <a:pt x="58" y="22"/>
                    <a:pt x="60" y="23"/>
                  </a:cubicBezTo>
                  <a:cubicBezTo>
                    <a:pt x="57" y="43"/>
                    <a:pt x="57" y="43"/>
                    <a:pt x="57" y="43"/>
                  </a:cubicBezTo>
                  <a:cubicBezTo>
                    <a:pt x="29" y="0"/>
                    <a:pt x="29" y="0"/>
                    <a:pt x="29" y="0"/>
                  </a:cubicBezTo>
                  <a:cubicBezTo>
                    <a:pt x="14" y="6"/>
                    <a:pt x="3" y="16"/>
                    <a:pt x="0" y="28"/>
                  </a:cubicBezTo>
                  <a:cubicBezTo>
                    <a:pt x="0" y="82"/>
                    <a:pt x="0" y="82"/>
                    <a:pt x="0" y="82"/>
                  </a:cubicBezTo>
                  <a:cubicBezTo>
                    <a:pt x="0" y="82"/>
                    <a:pt x="33" y="88"/>
                    <a:pt x="64" y="88"/>
                  </a:cubicBezTo>
                  <a:cubicBezTo>
                    <a:pt x="95" y="88"/>
                    <a:pt x="128" y="82"/>
                    <a:pt x="128" y="82"/>
                  </a:cubicBezTo>
                  <a:cubicBezTo>
                    <a:pt x="128" y="65"/>
                    <a:pt x="128" y="65"/>
                    <a:pt x="128" y="65"/>
                  </a:cubicBezTo>
                  <a:cubicBezTo>
                    <a:pt x="127" y="64"/>
                    <a:pt x="126" y="62"/>
                    <a:pt x="126"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srgbClr val="000000"/>
                </a:solidFill>
              </a:endParaRPr>
            </a:p>
          </p:txBody>
        </p:sp>
        <p:sp>
          <p:nvSpPr>
            <p:cNvPr id="94" name="Freeform 126"/>
            <p:cNvSpPr>
              <a:spLocks noEditPoints="1"/>
            </p:cNvSpPr>
            <p:nvPr/>
          </p:nvSpPr>
          <p:spPr bwMode="auto">
            <a:xfrm>
              <a:off x="5321981" y="4644786"/>
              <a:ext cx="332767" cy="273131"/>
            </a:xfrm>
            <a:custGeom>
              <a:avLst/>
              <a:gdLst>
                <a:gd name="T0" fmla="*/ 117 w 118"/>
                <a:gd name="T1" fmla="*/ 60 h 97"/>
                <a:gd name="T2" fmla="*/ 93 w 118"/>
                <a:gd name="T3" fmla="*/ 4 h 97"/>
                <a:gd name="T4" fmla="*/ 87 w 118"/>
                <a:gd name="T5" fmla="*/ 1 h 97"/>
                <a:gd name="T6" fmla="*/ 84 w 118"/>
                <a:gd name="T7" fmla="*/ 7 h 97"/>
                <a:gd name="T8" fmla="*/ 6 w 118"/>
                <a:gd name="T9" fmla="*/ 59 h 97"/>
                <a:gd name="T10" fmla="*/ 0 w 118"/>
                <a:gd name="T11" fmla="*/ 61 h 97"/>
                <a:gd name="T12" fmla="*/ 11 w 118"/>
                <a:gd name="T13" fmla="*/ 89 h 97"/>
                <a:gd name="T14" fmla="*/ 17 w 118"/>
                <a:gd name="T15" fmla="*/ 86 h 97"/>
                <a:gd name="T16" fmla="*/ 13 w 118"/>
                <a:gd name="T17" fmla="*/ 76 h 97"/>
                <a:gd name="T18" fmla="*/ 15 w 118"/>
                <a:gd name="T19" fmla="*/ 75 h 97"/>
                <a:gd name="T20" fmla="*/ 19 w 118"/>
                <a:gd name="T21" fmla="*/ 85 h 97"/>
                <a:gd name="T22" fmla="*/ 39 w 118"/>
                <a:gd name="T23" fmla="*/ 81 h 97"/>
                <a:gd name="T24" fmla="*/ 40 w 118"/>
                <a:gd name="T25" fmla="*/ 84 h 97"/>
                <a:gd name="T26" fmla="*/ 62 w 118"/>
                <a:gd name="T27" fmla="*/ 94 h 97"/>
                <a:gd name="T28" fmla="*/ 71 w 118"/>
                <a:gd name="T29" fmla="*/ 74 h 97"/>
                <a:gd name="T30" fmla="*/ 108 w 118"/>
                <a:gd name="T31" fmla="*/ 65 h 97"/>
                <a:gd name="T32" fmla="*/ 89 w 118"/>
                <a:gd name="T33" fmla="*/ 23 h 97"/>
                <a:gd name="T34" fmla="*/ 91 w 118"/>
                <a:gd name="T35" fmla="*/ 22 h 97"/>
                <a:gd name="T36" fmla="*/ 110 w 118"/>
                <a:gd name="T37" fmla="*/ 66 h 97"/>
                <a:gd name="T38" fmla="*/ 114 w 118"/>
                <a:gd name="T39" fmla="*/ 66 h 97"/>
                <a:gd name="T40" fmla="*/ 117 w 118"/>
                <a:gd name="T41" fmla="*/ 60 h 97"/>
                <a:gd name="T42" fmla="*/ 59 w 118"/>
                <a:gd name="T43" fmla="*/ 87 h 97"/>
                <a:gd name="T44" fmla="*/ 46 w 118"/>
                <a:gd name="T45" fmla="*/ 82 h 97"/>
                <a:gd name="T46" fmla="*/ 46 w 118"/>
                <a:gd name="T47" fmla="*/ 79 h 97"/>
                <a:gd name="T48" fmla="*/ 64 w 118"/>
                <a:gd name="T49" fmla="*/ 75 h 97"/>
                <a:gd name="T50" fmla="*/ 59 w 118"/>
                <a:gd name="T51" fmla="*/ 87 h 97"/>
                <a:gd name="T52" fmla="*/ 79 w 118"/>
                <a:gd name="T53" fmla="*/ 23 h 97"/>
                <a:gd name="T54" fmla="*/ 18 w 118"/>
                <a:gd name="T55" fmla="*/ 64 h 97"/>
                <a:gd name="T56" fmla="*/ 13 w 118"/>
                <a:gd name="T57" fmla="*/ 63 h 97"/>
                <a:gd name="T58" fmla="*/ 14 w 118"/>
                <a:gd name="T59" fmla="*/ 58 h 97"/>
                <a:gd name="T60" fmla="*/ 75 w 118"/>
                <a:gd name="T61" fmla="*/ 17 h 97"/>
                <a:gd name="T62" fmla="*/ 80 w 118"/>
                <a:gd name="T63" fmla="*/ 18 h 97"/>
                <a:gd name="T64" fmla="*/ 79 w 118"/>
                <a:gd name="T65" fmla="*/ 2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8" h="97">
                  <a:moveTo>
                    <a:pt x="117" y="60"/>
                  </a:moveTo>
                  <a:cubicBezTo>
                    <a:pt x="93" y="4"/>
                    <a:pt x="93" y="4"/>
                    <a:pt x="93" y="4"/>
                  </a:cubicBezTo>
                  <a:cubicBezTo>
                    <a:pt x="92" y="1"/>
                    <a:pt x="89" y="0"/>
                    <a:pt x="87" y="1"/>
                  </a:cubicBezTo>
                  <a:cubicBezTo>
                    <a:pt x="85" y="2"/>
                    <a:pt x="83" y="5"/>
                    <a:pt x="84" y="7"/>
                  </a:cubicBezTo>
                  <a:cubicBezTo>
                    <a:pt x="6" y="59"/>
                    <a:pt x="6" y="59"/>
                    <a:pt x="6" y="59"/>
                  </a:cubicBezTo>
                  <a:cubicBezTo>
                    <a:pt x="0" y="61"/>
                    <a:pt x="0" y="61"/>
                    <a:pt x="0" y="61"/>
                  </a:cubicBezTo>
                  <a:cubicBezTo>
                    <a:pt x="11" y="89"/>
                    <a:pt x="11" y="89"/>
                    <a:pt x="11" y="89"/>
                  </a:cubicBezTo>
                  <a:cubicBezTo>
                    <a:pt x="17" y="86"/>
                    <a:pt x="17" y="86"/>
                    <a:pt x="17" y="86"/>
                  </a:cubicBezTo>
                  <a:cubicBezTo>
                    <a:pt x="13" y="76"/>
                    <a:pt x="13" y="76"/>
                    <a:pt x="13" y="76"/>
                  </a:cubicBezTo>
                  <a:cubicBezTo>
                    <a:pt x="15" y="75"/>
                    <a:pt x="15" y="75"/>
                    <a:pt x="15" y="75"/>
                  </a:cubicBezTo>
                  <a:cubicBezTo>
                    <a:pt x="19" y="85"/>
                    <a:pt x="19" y="85"/>
                    <a:pt x="19" y="85"/>
                  </a:cubicBezTo>
                  <a:cubicBezTo>
                    <a:pt x="39" y="81"/>
                    <a:pt x="39" y="81"/>
                    <a:pt x="39" y="81"/>
                  </a:cubicBezTo>
                  <a:cubicBezTo>
                    <a:pt x="39" y="82"/>
                    <a:pt x="40" y="83"/>
                    <a:pt x="40" y="84"/>
                  </a:cubicBezTo>
                  <a:cubicBezTo>
                    <a:pt x="44" y="93"/>
                    <a:pt x="54" y="97"/>
                    <a:pt x="62" y="94"/>
                  </a:cubicBezTo>
                  <a:cubicBezTo>
                    <a:pt x="69" y="90"/>
                    <a:pt x="73" y="82"/>
                    <a:pt x="71" y="74"/>
                  </a:cubicBezTo>
                  <a:cubicBezTo>
                    <a:pt x="108" y="65"/>
                    <a:pt x="108" y="65"/>
                    <a:pt x="108" y="65"/>
                  </a:cubicBezTo>
                  <a:cubicBezTo>
                    <a:pt x="89" y="23"/>
                    <a:pt x="89" y="23"/>
                    <a:pt x="89" y="23"/>
                  </a:cubicBezTo>
                  <a:cubicBezTo>
                    <a:pt x="91" y="22"/>
                    <a:pt x="91" y="22"/>
                    <a:pt x="91" y="22"/>
                  </a:cubicBezTo>
                  <a:cubicBezTo>
                    <a:pt x="110" y="66"/>
                    <a:pt x="110" y="66"/>
                    <a:pt x="110" y="66"/>
                  </a:cubicBezTo>
                  <a:cubicBezTo>
                    <a:pt x="111" y="67"/>
                    <a:pt x="113" y="67"/>
                    <a:pt x="114" y="66"/>
                  </a:cubicBezTo>
                  <a:cubicBezTo>
                    <a:pt x="117" y="65"/>
                    <a:pt x="118" y="63"/>
                    <a:pt x="117" y="60"/>
                  </a:cubicBezTo>
                  <a:close/>
                  <a:moveTo>
                    <a:pt x="59" y="87"/>
                  </a:moveTo>
                  <a:cubicBezTo>
                    <a:pt x="54" y="89"/>
                    <a:pt x="48" y="87"/>
                    <a:pt x="46" y="82"/>
                  </a:cubicBezTo>
                  <a:cubicBezTo>
                    <a:pt x="46" y="81"/>
                    <a:pt x="46" y="80"/>
                    <a:pt x="46" y="79"/>
                  </a:cubicBezTo>
                  <a:cubicBezTo>
                    <a:pt x="64" y="75"/>
                    <a:pt x="64" y="75"/>
                    <a:pt x="64" y="75"/>
                  </a:cubicBezTo>
                  <a:cubicBezTo>
                    <a:pt x="65" y="80"/>
                    <a:pt x="63" y="85"/>
                    <a:pt x="59" y="87"/>
                  </a:cubicBezTo>
                  <a:close/>
                  <a:moveTo>
                    <a:pt x="79" y="23"/>
                  </a:moveTo>
                  <a:cubicBezTo>
                    <a:pt x="18" y="64"/>
                    <a:pt x="18" y="64"/>
                    <a:pt x="18" y="64"/>
                  </a:cubicBezTo>
                  <a:cubicBezTo>
                    <a:pt x="17" y="66"/>
                    <a:pt x="14" y="65"/>
                    <a:pt x="13" y="63"/>
                  </a:cubicBezTo>
                  <a:cubicBezTo>
                    <a:pt x="12" y="62"/>
                    <a:pt x="12" y="59"/>
                    <a:pt x="14" y="58"/>
                  </a:cubicBezTo>
                  <a:cubicBezTo>
                    <a:pt x="75" y="17"/>
                    <a:pt x="75" y="17"/>
                    <a:pt x="75" y="17"/>
                  </a:cubicBezTo>
                  <a:cubicBezTo>
                    <a:pt x="77" y="15"/>
                    <a:pt x="79" y="16"/>
                    <a:pt x="80" y="18"/>
                  </a:cubicBezTo>
                  <a:cubicBezTo>
                    <a:pt x="81" y="19"/>
                    <a:pt x="81" y="22"/>
                    <a:pt x="79"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srgbClr val="000000"/>
                </a:solidFill>
              </a:endParaRPr>
            </a:p>
          </p:txBody>
        </p:sp>
      </p:grpSp>
      <p:grpSp>
        <p:nvGrpSpPr>
          <p:cNvPr id="5" name="组合 4"/>
          <p:cNvGrpSpPr/>
          <p:nvPr/>
        </p:nvGrpSpPr>
        <p:grpSpPr>
          <a:xfrm>
            <a:off x="3632637" y="1277734"/>
            <a:ext cx="783310" cy="763118"/>
            <a:chOff x="5939983" y="1174956"/>
            <a:chExt cx="783310" cy="763118"/>
          </a:xfrm>
        </p:grpSpPr>
        <p:sp>
          <p:nvSpPr>
            <p:cNvPr id="14" name="椭圆 13"/>
            <p:cNvSpPr/>
            <p:nvPr/>
          </p:nvSpPr>
          <p:spPr>
            <a:xfrm>
              <a:off x="5939983" y="1174956"/>
              <a:ext cx="783310" cy="763118"/>
            </a:xfrm>
            <a:prstGeom prst="ellipse">
              <a:avLst/>
            </a:prstGeom>
            <a:ln>
              <a:noFill/>
            </a:ln>
            <a:effectLst>
              <a:innerShdw dist="88900" dir="13500000">
                <a:schemeClr val="accent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95" name="组合 94"/>
            <p:cNvGrpSpPr/>
            <p:nvPr/>
          </p:nvGrpSpPr>
          <p:grpSpPr>
            <a:xfrm>
              <a:off x="6167214" y="1395056"/>
              <a:ext cx="361844" cy="331040"/>
              <a:chOff x="3411256" y="4486155"/>
              <a:chExt cx="567731" cy="533142"/>
            </a:xfrm>
            <a:solidFill>
              <a:schemeClr val="bg1"/>
            </a:solidFill>
          </p:grpSpPr>
          <p:sp>
            <p:nvSpPr>
              <p:cNvPr id="96" name="Freeform 156"/>
              <p:cNvSpPr/>
              <p:nvPr/>
            </p:nvSpPr>
            <p:spPr bwMode="auto">
              <a:xfrm>
                <a:off x="3411256" y="4486155"/>
                <a:ext cx="363778" cy="435340"/>
              </a:xfrm>
              <a:custGeom>
                <a:avLst/>
                <a:gdLst>
                  <a:gd name="T0" fmla="*/ 11 w 129"/>
                  <a:gd name="T1" fmla="*/ 12 h 154"/>
                  <a:gd name="T2" fmla="*/ 118 w 129"/>
                  <a:gd name="T3" fmla="*/ 12 h 154"/>
                  <a:gd name="T4" fmla="*/ 118 w 129"/>
                  <a:gd name="T5" fmla="*/ 31 h 154"/>
                  <a:gd name="T6" fmla="*/ 129 w 129"/>
                  <a:gd name="T7" fmla="*/ 31 h 154"/>
                  <a:gd name="T8" fmla="*/ 129 w 129"/>
                  <a:gd name="T9" fmla="*/ 10 h 154"/>
                  <a:gd name="T10" fmla="*/ 120 w 129"/>
                  <a:gd name="T11" fmla="*/ 0 h 154"/>
                  <a:gd name="T12" fmla="*/ 10 w 129"/>
                  <a:gd name="T13" fmla="*/ 0 h 154"/>
                  <a:gd name="T14" fmla="*/ 0 w 129"/>
                  <a:gd name="T15" fmla="*/ 10 h 154"/>
                  <a:gd name="T16" fmla="*/ 0 w 129"/>
                  <a:gd name="T17" fmla="*/ 144 h 154"/>
                  <a:gd name="T18" fmla="*/ 10 w 129"/>
                  <a:gd name="T19" fmla="*/ 154 h 154"/>
                  <a:gd name="T20" fmla="*/ 69 w 129"/>
                  <a:gd name="T21" fmla="*/ 154 h 154"/>
                  <a:gd name="T22" fmla="*/ 69 w 129"/>
                  <a:gd name="T23" fmla="*/ 143 h 154"/>
                  <a:gd name="T24" fmla="*/ 11 w 129"/>
                  <a:gd name="T25" fmla="*/ 143 h 154"/>
                  <a:gd name="T26" fmla="*/ 11 w 129"/>
                  <a:gd name="T27" fmla="*/ 1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9" h="154">
                    <a:moveTo>
                      <a:pt x="11" y="12"/>
                    </a:moveTo>
                    <a:cubicBezTo>
                      <a:pt x="118" y="12"/>
                      <a:pt x="118" y="12"/>
                      <a:pt x="118" y="12"/>
                    </a:cubicBezTo>
                    <a:cubicBezTo>
                      <a:pt x="118" y="31"/>
                      <a:pt x="118" y="31"/>
                      <a:pt x="118" y="31"/>
                    </a:cubicBezTo>
                    <a:cubicBezTo>
                      <a:pt x="129" y="31"/>
                      <a:pt x="129" y="31"/>
                      <a:pt x="129" y="31"/>
                    </a:cubicBezTo>
                    <a:cubicBezTo>
                      <a:pt x="129" y="10"/>
                      <a:pt x="129" y="10"/>
                      <a:pt x="129" y="10"/>
                    </a:cubicBezTo>
                    <a:cubicBezTo>
                      <a:pt x="129" y="5"/>
                      <a:pt x="125" y="0"/>
                      <a:pt x="120" y="0"/>
                    </a:cubicBezTo>
                    <a:cubicBezTo>
                      <a:pt x="10" y="0"/>
                      <a:pt x="10" y="0"/>
                      <a:pt x="10" y="0"/>
                    </a:cubicBezTo>
                    <a:cubicBezTo>
                      <a:pt x="5" y="0"/>
                      <a:pt x="0" y="5"/>
                      <a:pt x="0" y="10"/>
                    </a:cubicBezTo>
                    <a:cubicBezTo>
                      <a:pt x="0" y="144"/>
                      <a:pt x="0" y="144"/>
                      <a:pt x="0" y="144"/>
                    </a:cubicBezTo>
                    <a:cubicBezTo>
                      <a:pt x="0" y="150"/>
                      <a:pt x="5" y="154"/>
                      <a:pt x="10" y="154"/>
                    </a:cubicBezTo>
                    <a:cubicBezTo>
                      <a:pt x="69" y="154"/>
                      <a:pt x="69" y="154"/>
                      <a:pt x="69" y="154"/>
                    </a:cubicBezTo>
                    <a:cubicBezTo>
                      <a:pt x="69" y="143"/>
                      <a:pt x="69" y="143"/>
                      <a:pt x="69" y="143"/>
                    </a:cubicBezTo>
                    <a:cubicBezTo>
                      <a:pt x="11" y="143"/>
                      <a:pt x="11" y="143"/>
                      <a:pt x="11" y="143"/>
                    </a:cubicBezTo>
                    <a:lnTo>
                      <a:pt x="11"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srgbClr val="000000"/>
                  </a:solidFill>
                </a:endParaRPr>
              </a:p>
            </p:txBody>
          </p:sp>
          <p:sp>
            <p:nvSpPr>
              <p:cNvPr id="97" name="Freeform 157"/>
              <p:cNvSpPr>
                <a:spLocks noEditPoints="1"/>
              </p:cNvSpPr>
              <p:nvPr/>
            </p:nvSpPr>
            <p:spPr bwMode="auto">
              <a:xfrm>
                <a:off x="3617595" y="4585150"/>
                <a:ext cx="361392" cy="434147"/>
              </a:xfrm>
              <a:custGeom>
                <a:avLst/>
                <a:gdLst>
                  <a:gd name="T0" fmla="*/ 119 w 128"/>
                  <a:gd name="T1" fmla="*/ 0 h 154"/>
                  <a:gd name="T2" fmla="*/ 9 w 128"/>
                  <a:gd name="T3" fmla="*/ 0 h 154"/>
                  <a:gd name="T4" fmla="*/ 0 w 128"/>
                  <a:gd name="T5" fmla="*/ 10 h 154"/>
                  <a:gd name="T6" fmla="*/ 0 w 128"/>
                  <a:gd name="T7" fmla="*/ 144 h 154"/>
                  <a:gd name="T8" fmla="*/ 9 w 128"/>
                  <a:gd name="T9" fmla="*/ 154 h 154"/>
                  <a:gd name="T10" fmla="*/ 119 w 128"/>
                  <a:gd name="T11" fmla="*/ 154 h 154"/>
                  <a:gd name="T12" fmla="*/ 128 w 128"/>
                  <a:gd name="T13" fmla="*/ 144 h 154"/>
                  <a:gd name="T14" fmla="*/ 128 w 128"/>
                  <a:gd name="T15" fmla="*/ 10 h 154"/>
                  <a:gd name="T16" fmla="*/ 119 w 128"/>
                  <a:gd name="T17" fmla="*/ 0 h 154"/>
                  <a:gd name="T18" fmla="*/ 117 w 128"/>
                  <a:gd name="T19" fmla="*/ 142 h 154"/>
                  <a:gd name="T20" fmla="*/ 10 w 128"/>
                  <a:gd name="T21" fmla="*/ 142 h 154"/>
                  <a:gd name="T22" fmla="*/ 10 w 128"/>
                  <a:gd name="T23" fmla="*/ 12 h 154"/>
                  <a:gd name="T24" fmla="*/ 117 w 128"/>
                  <a:gd name="T25" fmla="*/ 12 h 154"/>
                  <a:gd name="T26" fmla="*/ 117 w 128"/>
                  <a:gd name="T27" fmla="*/ 14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 h="154">
                    <a:moveTo>
                      <a:pt x="119" y="0"/>
                    </a:moveTo>
                    <a:cubicBezTo>
                      <a:pt x="9" y="0"/>
                      <a:pt x="9" y="0"/>
                      <a:pt x="9" y="0"/>
                    </a:cubicBezTo>
                    <a:cubicBezTo>
                      <a:pt x="4" y="0"/>
                      <a:pt x="0" y="5"/>
                      <a:pt x="0" y="10"/>
                    </a:cubicBezTo>
                    <a:cubicBezTo>
                      <a:pt x="0" y="144"/>
                      <a:pt x="0" y="144"/>
                      <a:pt x="0" y="144"/>
                    </a:cubicBezTo>
                    <a:cubicBezTo>
                      <a:pt x="0" y="150"/>
                      <a:pt x="4" y="154"/>
                      <a:pt x="9" y="154"/>
                    </a:cubicBezTo>
                    <a:cubicBezTo>
                      <a:pt x="119" y="154"/>
                      <a:pt x="119" y="154"/>
                      <a:pt x="119" y="154"/>
                    </a:cubicBezTo>
                    <a:cubicBezTo>
                      <a:pt x="124" y="154"/>
                      <a:pt x="128" y="150"/>
                      <a:pt x="128" y="144"/>
                    </a:cubicBezTo>
                    <a:cubicBezTo>
                      <a:pt x="128" y="10"/>
                      <a:pt x="128" y="10"/>
                      <a:pt x="128" y="10"/>
                    </a:cubicBezTo>
                    <a:cubicBezTo>
                      <a:pt x="128" y="5"/>
                      <a:pt x="124" y="0"/>
                      <a:pt x="119" y="0"/>
                    </a:cubicBezTo>
                    <a:close/>
                    <a:moveTo>
                      <a:pt x="117" y="142"/>
                    </a:moveTo>
                    <a:cubicBezTo>
                      <a:pt x="10" y="142"/>
                      <a:pt x="10" y="142"/>
                      <a:pt x="10" y="142"/>
                    </a:cubicBezTo>
                    <a:cubicBezTo>
                      <a:pt x="10" y="12"/>
                      <a:pt x="10" y="12"/>
                      <a:pt x="10" y="12"/>
                    </a:cubicBezTo>
                    <a:cubicBezTo>
                      <a:pt x="117" y="12"/>
                      <a:pt x="117" y="12"/>
                      <a:pt x="117" y="12"/>
                    </a:cubicBezTo>
                    <a:lnTo>
                      <a:pt x="117" y="1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srgbClr val="000000"/>
                  </a:solidFill>
                </a:endParaRPr>
              </a:p>
            </p:txBody>
          </p:sp>
          <p:sp>
            <p:nvSpPr>
              <p:cNvPr id="98" name="Rectangle 158"/>
              <p:cNvSpPr>
                <a:spLocks noChangeArrowheads="1"/>
              </p:cNvSpPr>
              <p:nvPr/>
            </p:nvSpPr>
            <p:spPr bwMode="auto">
              <a:xfrm>
                <a:off x="3671267" y="4692494"/>
                <a:ext cx="256434" cy="2504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zh-CN" altLang="en-US">
                  <a:solidFill>
                    <a:srgbClr val="000000"/>
                  </a:solidFill>
                </a:endParaRPr>
              </a:p>
            </p:txBody>
          </p:sp>
          <p:sp>
            <p:nvSpPr>
              <p:cNvPr id="99" name="Rectangle 159"/>
              <p:cNvSpPr>
                <a:spLocks noChangeArrowheads="1"/>
              </p:cNvSpPr>
              <p:nvPr/>
            </p:nvSpPr>
            <p:spPr bwMode="auto">
              <a:xfrm>
                <a:off x="3671267" y="4760479"/>
                <a:ext cx="256434" cy="2504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zh-CN" altLang="en-US">
                  <a:solidFill>
                    <a:srgbClr val="000000"/>
                  </a:solidFill>
                </a:endParaRPr>
              </a:p>
            </p:txBody>
          </p:sp>
          <p:sp>
            <p:nvSpPr>
              <p:cNvPr id="100" name="Rectangle 160"/>
              <p:cNvSpPr>
                <a:spLocks noChangeArrowheads="1"/>
              </p:cNvSpPr>
              <p:nvPr/>
            </p:nvSpPr>
            <p:spPr bwMode="auto">
              <a:xfrm>
                <a:off x="3671267" y="4828463"/>
                <a:ext cx="256434" cy="2146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zh-CN" altLang="en-US">
                  <a:solidFill>
                    <a:srgbClr val="000000"/>
                  </a:solidFill>
                </a:endParaRPr>
              </a:p>
            </p:txBody>
          </p:sp>
          <p:sp>
            <p:nvSpPr>
              <p:cNvPr id="101" name="Rectangle 161"/>
              <p:cNvSpPr>
                <a:spLocks noChangeArrowheads="1"/>
              </p:cNvSpPr>
              <p:nvPr/>
            </p:nvSpPr>
            <p:spPr bwMode="auto">
              <a:xfrm>
                <a:off x="3671267" y="4895255"/>
                <a:ext cx="256434" cy="226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zh-CN" altLang="en-US">
                  <a:solidFill>
                    <a:srgbClr val="000000"/>
                  </a:solidFill>
                </a:endParaRPr>
              </a:p>
            </p:txBody>
          </p:sp>
          <p:sp>
            <p:nvSpPr>
              <p:cNvPr id="102" name="Freeform 162"/>
              <p:cNvSpPr/>
              <p:nvPr/>
            </p:nvSpPr>
            <p:spPr bwMode="auto">
              <a:xfrm>
                <a:off x="3468506" y="4597077"/>
                <a:ext cx="132391" cy="273131"/>
              </a:xfrm>
              <a:custGeom>
                <a:avLst/>
                <a:gdLst>
                  <a:gd name="T0" fmla="*/ 47 w 47"/>
                  <a:gd name="T1" fmla="*/ 97 h 97"/>
                  <a:gd name="T2" fmla="*/ 47 w 47"/>
                  <a:gd name="T3" fmla="*/ 78 h 97"/>
                  <a:gd name="T4" fmla="*/ 47 w 47"/>
                  <a:gd name="T5" fmla="*/ 78 h 97"/>
                  <a:gd name="T6" fmla="*/ 17 w 47"/>
                  <a:gd name="T7" fmla="*/ 48 h 97"/>
                  <a:gd name="T8" fmla="*/ 47 w 47"/>
                  <a:gd name="T9" fmla="*/ 19 h 97"/>
                  <a:gd name="T10" fmla="*/ 47 w 47"/>
                  <a:gd name="T11" fmla="*/ 19 h 97"/>
                  <a:gd name="T12" fmla="*/ 47 w 47"/>
                  <a:gd name="T13" fmla="*/ 0 h 97"/>
                  <a:gd name="T14" fmla="*/ 38 w 47"/>
                  <a:gd name="T15" fmla="*/ 0 h 97"/>
                  <a:gd name="T16" fmla="*/ 38 w 47"/>
                  <a:gd name="T17" fmla="*/ 8 h 97"/>
                  <a:gd name="T18" fmla="*/ 24 w 47"/>
                  <a:gd name="T19" fmla="*/ 14 h 97"/>
                  <a:gd name="T20" fmla="*/ 19 w 47"/>
                  <a:gd name="T21" fmla="*/ 8 h 97"/>
                  <a:gd name="T22" fmla="*/ 6 w 47"/>
                  <a:gd name="T23" fmla="*/ 20 h 97"/>
                  <a:gd name="T24" fmla="*/ 12 w 47"/>
                  <a:gd name="T25" fmla="*/ 26 h 97"/>
                  <a:gd name="T26" fmla="*/ 6 w 47"/>
                  <a:gd name="T27" fmla="*/ 40 h 97"/>
                  <a:gd name="T28" fmla="*/ 0 w 47"/>
                  <a:gd name="T29" fmla="*/ 40 h 97"/>
                  <a:gd name="T30" fmla="*/ 0 w 47"/>
                  <a:gd name="T31" fmla="*/ 57 h 97"/>
                  <a:gd name="T32" fmla="*/ 6 w 47"/>
                  <a:gd name="T33" fmla="*/ 57 h 97"/>
                  <a:gd name="T34" fmla="*/ 12 w 47"/>
                  <a:gd name="T35" fmla="*/ 71 h 97"/>
                  <a:gd name="T36" fmla="*/ 6 w 47"/>
                  <a:gd name="T37" fmla="*/ 77 h 97"/>
                  <a:gd name="T38" fmla="*/ 18 w 47"/>
                  <a:gd name="T39" fmla="*/ 89 h 97"/>
                  <a:gd name="T40" fmla="*/ 24 w 47"/>
                  <a:gd name="T41" fmla="*/ 83 h 97"/>
                  <a:gd name="T42" fmla="*/ 38 w 47"/>
                  <a:gd name="T43" fmla="*/ 89 h 97"/>
                  <a:gd name="T44" fmla="*/ 38 w 47"/>
                  <a:gd name="T45" fmla="*/ 97 h 97"/>
                  <a:gd name="T46" fmla="*/ 47 w 47"/>
                  <a:gd name="T4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97">
                    <a:moveTo>
                      <a:pt x="47" y="97"/>
                    </a:moveTo>
                    <a:cubicBezTo>
                      <a:pt x="47" y="78"/>
                      <a:pt x="47" y="78"/>
                      <a:pt x="47" y="78"/>
                    </a:cubicBezTo>
                    <a:cubicBezTo>
                      <a:pt x="47" y="78"/>
                      <a:pt x="47" y="78"/>
                      <a:pt x="47" y="78"/>
                    </a:cubicBezTo>
                    <a:cubicBezTo>
                      <a:pt x="30" y="78"/>
                      <a:pt x="17" y="64"/>
                      <a:pt x="17" y="48"/>
                    </a:cubicBezTo>
                    <a:cubicBezTo>
                      <a:pt x="17" y="32"/>
                      <a:pt x="30" y="19"/>
                      <a:pt x="47" y="19"/>
                    </a:cubicBezTo>
                    <a:cubicBezTo>
                      <a:pt x="47" y="19"/>
                      <a:pt x="47" y="19"/>
                      <a:pt x="47" y="19"/>
                    </a:cubicBezTo>
                    <a:cubicBezTo>
                      <a:pt x="47" y="0"/>
                      <a:pt x="47" y="0"/>
                      <a:pt x="47" y="0"/>
                    </a:cubicBezTo>
                    <a:cubicBezTo>
                      <a:pt x="38" y="0"/>
                      <a:pt x="38" y="0"/>
                      <a:pt x="38" y="0"/>
                    </a:cubicBezTo>
                    <a:cubicBezTo>
                      <a:pt x="38" y="8"/>
                      <a:pt x="38" y="8"/>
                      <a:pt x="38" y="8"/>
                    </a:cubicBezTo>
                    <a:cubicBezTo>
                      <a:pt x="33" y="9"/>
                      <a:pt x="28" y="11"/>
                      <a:pt x="24" y="14"/>
                    </a:cubicBezTo>
                    <a:cubicBezTo>
                      <a:pt x="19" y="8"/>
                      <a:pt x="19" y="8"/>
                      <a:pt x="19" y="8"/>
                    </a:cubicBezTo>
                    <a:cubicBezTo>
                      <a:pt x="6" y="20"/>
                      <a:pt x="6" y="20"/>
                      <a:pt x="6" y="20"/>
                    </a:cubicBezTo>
                    <a:cubicBezTo>
                      <a:pt x="12" y="26"/>
                      <a:pt x="12" y="26"/>
                      <a:pt x="12" y="26"/>
                    </a:cubicBezTo>
                    <a:cubicBezTo>
                      <a:pt x="9" y="30"/>
                      <a:pt x="7" y="35"/>
                      <a:pt x="6" y="40"/>
                    </a:cubicBezTo>
                    <a:cubicBezTo>
                      <a:pt x="0" y="40"/>
                      <a:pt x="0" y="40"/>
                      <a:pt x="0" y="40"/>
                    </a:cubicBezTo>
                    <a:cubicBezTo>
                      <a:pt x="0" y="57"/>
                      <a:pt x="0" y="57"/>
                      <a:pt x="0" y="57"/>
                    </a:cubicBezTo>
                    <a:cubicBezTo>
                      <a:pt x="6" y="57"/>
                      <a:pt x="6" y="57"/>
                      <a:pt x="6" y="57"/>
                    </a:cubicBezTo>
                    <a:cubicBezTo>
                      <a:pt x="7" y="62"/>
                      <a:pt x="9" y="67"/>
                      <a:pt x="12" y="71"/>
                    </a:cubicBezTo>
                    <a:cubicBezTo>
                      <a:pt x="6" y="77"/>
                      <a:pt x="6" y="77"/>
                      <a:pt x="6" y="77"/>
                    </a:cubicBezTo>
                    <a:cubicBezTo>
                      <a:pt x="18" y="89"/>
                      <a:pt x="18" y="89"/>
                      <a:pt x="18" y="89"/>
                    </a:cubicBezTo>
                    <a:cubicBezTo>
                      <a:pt x="24" y="83"/>
                      <a:pt x="24" y="83"/>
                      <a:pt x="24" y="83"/>
                    </a:cubicBezTo>
                    <a:cubicBezTo>
                      <a:pt x="28" y="86"/>
                      <a:pt x="33" y="88"/>
                      <a:pt x="38" y="89"/>
                    </a:cubicBezTo>
                    <a:cubicBezTo>
                      <a:pt x="38" y="97"/>
                      <a:pt x="38" y="97"/>
                      <a:pt x="38" y="97"/>
                    </a:cubicBezTo>
                    <a:lnTo>
                      <a:pt x="47" y="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srgbClr val="000000"/>
                  </a:solidFill>
                </a:endParaRPr>
              </a:p>
            </p:txBody>
          </p:sp>
          <p:sp>
            <p:nvSpPr>
              <p:cNvPr id="103" name="Freeform 163"/>
              <p:cNvSpPr/>
              <p:nvPr/>
            </p:nvSpPr>
            <p:spPr bwMode="auto">
              <a:xfrm>
                <a:off x="3538876" y="4669833"/>
                <a:ext cx="62021" cy="127621"/>
              </a:xfrm>
              <a:custGeom>
                <a:avLst/>
                <a:gdLst>
                  <a:gd name="T0" fmla="*/ 22 w 22"/>
                  <a:gd name="T1" fmla="*/ 7 h 45"/>
                  <a:gd name="T2" fmla="*/ 22 w 22"/>
                  <a:gd name="T3" fmla="*/ 0 h 45"/>
                  <a:gd name="T4" fmla="*/ 22 w 22"/>
                  <a:gd name="T5" fmla="*/ 0 h 45"/>
                  <a:gd name="T6" fmla="*/ 0 w 22"/>
                  <a:gd name="T7" fmla="*/ 22 h 45"/>
                  <a:gd name="T8" fmla="*/ 22 w 22"/>
                  <a:gd name="T9" fmla="*/ 45 h 45"/>
                  <a:gd name="T10" fmla="*/ 22 w 22"/>
                  <a:gd name="T11" fmla="*/ 45 h 45"/>
                  <a:gd name="T12" fmla="*/ 22 w 22"/>
                  <a:gd name="T13" fmla="*/ 38 h 45"/>
                  <a:gd name="T14" fmla="*/ 22 w 22"/>
                  <a:gd name="T15" fmla="*/ 38 h 45"/>
                  <a:gd name="T16" fmla="*/ 7 w 22"/>
                  <a:gd name="T17" fmla="*/ 22 h 45"/>
                  <a:gd name="T18" fmla="*/ 22 w 22"/>
                  <a:gd name="T19" fmla="*/ 7 h 45"/>
                  <a:gd name="T20" fmla="*/ 22 w 22"/>
                  <a:gd name="T21" fmla="*/ 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45">
                    <a:moveTo>
                      <a:pt x="22" y="7"/>
                    </a:moveTo>
                    <a:cubicBezTo>
                      <a:pt x="22" y="0"/>
                      <a:pt x="22" y="0"/>
                      <a:pt x="22" y="0"/>
                    </a:cubicBezTo>
                    <a:cubicBezTo>
                      <a:pt x="22" y="0"/>
                      <a:pt x="22" y="0"/>
                      <a:pt x="22" y="0"/>
                    </a:cubicBezTo>
                    <a:cubicBezTo>
                      <a:pt x="9" y="0"/>
                      <a:pt x="0" y="10"/>
                      <a:pt x="0" y="22"/>
                    </a:cubicBezTo>
                    <a:cubicBezTo>
                      <a:pt x="0" y="35"/>
                      <a:pt x="9" y="45"/>
                      <a:pt x="22" y="45"/>
                    </a:cubicBezTo>
                    <a:cubicBezTo>
                      <a:pt x="22" y="45"/>
                      <a:pt x="22" y="45"/>
                      <a:pt x="22" y="45"/>
                    </a:cubicBezTo>
                    <a:cubicBezTo>
                      <a:pt x="22" y="38"/>
                      <a:pt x="22" y="38"/>
                      <a:pt x="22" y="38"/>
                    </a:cubicBezTo>
                    <a:cubicBezTo>
                      <a:pt x="22" y="38"/>
                      <a:pt x="22" y="38"/>
                      <a:pt x="22" y="38"/>
                    </a:cubicBezTo>
                    <a:cubicBezTo>
                      <a:pt x="13" y="38"/>
                      <a:pt x="7" y="31"/>
                      <a:pt x="7" y="22"/>
                    </a:cubicBezTo>
                    <a:cubicBezTo>
                      <a:pt x="7" y="14"/>
                      <a:pt x="13" y="7"/>
                      <a:pt x="22" y="7"/>
                    </a:cubicBezTo>
                    <a:cubicBezTo>
                      <a:pt x="22" y="7"/>
                      <a:pt x="22" y="7"/>
                      <a:pt x="2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srgbClr val="000000"/>
                  </a:solidFill>
                </a:endParaRPr>
              </a:p>
            </p:txBody>
          </p:sp>
          <p:sp>
            <p:nvSpPr>
              <p:cNvPr id="104" name="Freeform 164"/>
              <p:cNvSpPr/>
              <p:nvPr/>
            </p:nvSpPr>
            <p:spPr bwMode="auto">
              <a:xfrm>
                <a:off x="3578236" y="4709192"/>
                <a:ext cx="22662" cy="45323"/>
              </a:xfrm>
              <a:custGeom>
                <a:avLst/>
                <a:gdLst>
                  <a:gd name="T0" fmla="*/ 8 w 8"/>
                  <a:gd name="T1" fmla="*/ 16 h 16"/>
                  <a:gd name="T2" fmla="*/ 8 w 8"/>
                  <a:gd name="T3" fmla="*/ 0 h 16"/>
                  <a:gd name="T4" fmla="*/ 0 w 8"/>
                  <a:gd name="T5" fmla="*/ 8 h 16"/>
                  <a:gd name="T6" fmla="*/ 8 w 8"/>
                  <a:gd name="T7" fmla="*/ 16 h 16"/>
                </a:gdLst>
                <a:ahLst/>
                <a:cxnLst>
                  <a:cxn ang="0">
                    <a:pos x="T0" y="T1"/>
                  </a:cxn>
                  <a:cxn ang="0">
                    <a:pos x="T2" y="T3"/>
                  </a:cxn>
                  <a:cxn ang="0">
                    <a:pos x="T4" y="T5"/>
                  </a:cxn>
                  <a:cxn ang="0">
                    <a:pos x="T6" y="T7"/>
                  </a:cxn>
                </a:cxnLst>
                <a:rect l="0" t="0" r="r" b="b"/>
                <a:pathLst>
                  <a:path w="8" h="16">
                    <a:moveTo>
                      <a:pt x="8" y="16"/>
                    </a:moveTo>
                    <a:cubicBezTo>
                      <a:pt x="8" y="0"/>
                      <a:pt x="8" y="0"/>
                      <a:pt x="8" y="0"/>
                    </a:cubicBezTo>
                    <a:cubicBezTo>
                      <a:pt x="3" y="0"/>
                      <a:pt x="0" y="4"/>
                      <a:pt x="0" y="8"/>
                    </a:cubicBezTo>
                    <a:cubicBezTo>
                      <a:pt x="0" y="13"/>
                      <a:pt x="3" y="16"/>
                      <a:pt x="8"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srgbClr val="000000"/>
                  </a:solidFill>
                </a:endParaRPr>
              </a:p>
            </p:txBody>
          </p:sp>
        </p:grpSp>
      </p:grpSp>
      <p:sp>
        <p:nvSpPr>
          <p:cNvPr id="105" name="文本框 99"/>
          <p:cNvSpPr txBox="1">
            <a:spLocks noChangeArrowheads="1"/>
          </p:cNvSpPr>
          <p:nvPr/>
        </p:nvSpPr>
        <p:spPr bwMode="auto">
          <a:xfrm>
            <a:off x="11140916" y="1306562"/>
            <a:ext cx="492443" cy="39925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nchor="ctr" anchorCtr="1">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2000" b="1" dirty="0">
                <a:solidFill>
                  <a:srgbClr val="02B8CB"/>
                </a:solidFill>
                <a:latin typeface="方正粗谭黑简体"/>
                <a:ea typeface="方正粗谭黑简体"/>
                <a:cs typeface="方正粗谭黑简体"/>
                <a:sym typeface="+mn-lt"/>
              </a:rPr>
              <a:t>个人信用报告</a:t>
            </a:r>
            <a:r>
              <a:rPr lang="zh-CN" altLang="en-US" sz="2000" b="1" dirty="0" smtClean="0">
                <a:solidFill>
                  <a:srgbClr val="02B8CB"/>
                </a:solidFill>
                <a:latin typeface="方正粗谭黑简体"/>
                <a:ea typeface="方正粗谭黑简体"/>
                <a:cs typeface="方正粗谭黑简体"/>
                <a:sym typeface="+mn-lt"/>
              </a:rPr>
              <a:t>包括这些</a:t>
            </a:r>
            <a:r>
              <a:rPr lang="zh-CN" altLang="en-US" sz="2000" b="1" dirty="0">
                <a:solidFill>
                  <a:srgbClr val="02B8CB"/>
                </a:solidFill>
                <a:latin typeface="方正粗谭黑简体"/>
                <a:ea typeface="方正粗谭黑简体"/>
                <a:cs typeface="方正粗谭黑简体"/>
                <a:sym typeface="+mn-lt"/>
              </a:rPr>
              <a:t>内容</a:t>
            </a:r>
            <a:endParaRPr lang="zh-CN" altLang="en-US" sz="2000" dirty="0"/>
          </a:p>
        </p:txBody>
      </p:sp>
    </p:spTree>
  </p:cSld>
  <p:clrMapOvr>
    <a:masterClrMapping/>
  </p:clrMapOvr>
  <p:transition spd="slow" advTm="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80" fill="hold"/>
                                        <p:tgtEl>
                                          <p:spTgt spid="63"/>
                                        </p:tgtEl>
                                        <p:attrNameLst>
                                          <p:attrName>ppt_w</p:attrName>
                                        </p:attrNameLst>
                                      </p:cBhvr>
                                      <p:tavLst>
                                        <p:tav tm="0">
                                          <p:val>
                                            <p:strVal val="#ppt_w+.3"/>
                                          </p:val>
                                        </p:tav>
                                        <p:tav tm="100000">
                                          <p:val>
                                            <p:strVal val="#ppt_w"/>
                                          </p:val>
                                        </p:tav>
                                      </p:tavLst>
                                    </p:anim>
                                    <p:anim calcmode="lin" valueType="num">
                                      <p:cBhvr>
                                        <p:cTn id="8" dur="80" fill="hold"/>
                                        <p:tgtEl>
                                          <p:spTgt spid="63"/>
                                        </p:tgtEl>
                                        <p:attrNameLst>
                                          <p:attrName>ppt_h</p:attrName>
                                        </p:attrNameLst>
                                      </p:cBhvr>
                                      <p:tavLst>
                                        <p:tav tm="0">
                                          <p:val>
                                            <p:strVal val="#ppt_h"/>
                                          </p:val>
                                        </p:tav>
                                        <p:tav tm="100000">
                                          <p:val>
                                            <p:strVal val="#ppt_h"/>
                                          </p:val>
                                        </p:tav>
                                      </p:tavLst>
                                    </p:anim>
                                    <p:animEffect transition="in" filter="fade">
                                      <p:cBhvr>
                                        <p:cTn id="9" dur="80"/>
                                        <p:tgtEl>
                                          <p:spTgt spid="63"/>
                                        </p:tgtEl>
                                      </p:cBhvr>
                                    </p:animEffect>
                                  </p:childTnLst>
                                </p:cTn>
                              </p:par>
                            </p:childTnLst>
                          </p:cTn>
                        </p:par>
                        <p:par>
                          <p:cTn id="10" fill="hold">
                            <p:stCondLst>
                              <p:cond delay="500"/>
                            </p:stCondLst>
                            <p:childTnLst>
                              <p:par>
                                <p:cTn id="11" presetID="50" presetClass="entr" presetSubtype="0" decel="10000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80" fill="hold"/>
                                        <p:tgtEl>
                                          <p:spTgt spid="19"/>
                                        </p:tgtEl>
                                        <p:attrNameLst>
                                          <p:attrName>ppt_w</p:attrName>
                                        </p:attrNameLst>
                                      </p:cBhvr>
                                      <p:tavLst>
                                        <p:tav tm="0">
                                          <p:val>
                                            <p:strVal val="#ppt_w+.3"/>
                                          </p:val>
                                        </p:tav>
                                        <p:tav tm="100000">
                                          <p:val>
                                            <p:strVal val="#ppt_w"/>
                                          </p:val>
                                        </p:tav>
                                      </p:tavLst>
                                    </p:anim>
                                    <p:anim calcmode="lin" valueType="num">
                                      <p:cBhvr>
                                        <p:cTn id="14" dur="80" fill="hold"/>
                                        <p:tgtEl>
                                          <p:spTgt spid="19"/>
                                        </p:tgtEl>
                                        <p:attrNameLst>
                                          <p:attrName>ppt_h</p:attrName>
                                        </p:attrNameLst>
                                      </p:cBhvr>
                                      <p:tavLst>
                                        <p:tav tm="0">
                                          <p:val>
                                            <p:strVal val="#ppt_h"/>
                                          </p:val>
                                        </p:tav>
                                        <p:tav tm="100000">
                                          <p:val>
                                            <p:strVal val="#ppt_h"/>
                                          </p:val>
                                        </p:tav>
                                      </p:tavLst>
                                    </p:anim>
                                    <p:animEffect transition="in" filter="fade">
                                      <p:cBhvr>
                                        <p:cTn id="15" dur="80"/>
                                        <p:tgtEl>
                                          <p:spTgt spid="19"/>
                                        </p:tgtEl>
                                      </p:cBhvr>
                                    </p:animEffect>
                                  </p:childTnLst>
                                </p:cTn>
                              </p:par>
                            </p:childTnLst>
                          </p:cTn>
                        </p:par>
                        <p:par>
                          <p:cTn id="16" fill="hold">
                            <p:stCondLst>
                              <p:cond delay="1000"/>
                            </p:stCondLst>
                            <p:childTnLst>
                              <p:par>
                                <p:cTn id="17" presetID="50" presetClass="entr" presetSubtype="0" decel="10000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 fill="hold"/>
                                        <p:tgtEl>
                                          <p:spTgt spid="6"/>
                                        </p:tgtEl>
                                        <p:attrNameLst>
                                          <p:attrName>ppt_w</p:attrName>
                                        </p:attrNameLst>
                                      </p:cBhvr>
                                      <p:tavLst>
                                        <p:tav tm="0">
                                          <p:val>
                                            <p:strVal val="#ppt_w+.3"/>
                                          </p:val>
                                        </p:tav>
                                        <p:tav tm="100000">
                                          <p:val>
                                            <p:strVal val="#ppt_w"/>
                                          </p:val>
                                        </p:tav>
                                      </p:tavLst>
                                    </p:anim>
                                    <p:anim calcmode="lin" valueType="num">
                                      <p:cBhvr>
                                        <p:cTn id="20" dur="10" fill="hold"/>
                                        <p:tgtEl>
                                          <p:spTgt spid="6"/>
                                        </p:tgtEl>
                                        <p:attrNameLst>
                                          <p:attrName>ppt_h</p:attrName>
                                        </p:attrNameLst>
                                      </p:cBhvr>
                                      <p:tavLst>
                                        <p:tav tm="0">
                                          <p:val>
                                            <p:strVal val="#ppt_h"/>
                                          </p:val>
                                        </p:tav>
                                        <p:tav tm="100000">
                                          <p:val>
                                            <p:strVal val="#ppt_h"/>
                                          </p:val>
                                        </p:tav>
                                      </p:tavLst>
                                    </p:anim>
                                    <p:animEffect transition="in" filter="fade">
                                      <p:cBhvr>
                                        <p:cTn id="21" dur="10"/>
                                        <p:tgtEl>
                                          <p:spTgt spid="6"/>
                                        </p:tgtEl>
                                      </p:cBhvr>
                                    </p:animEffect>
                                  </p:childTnLst>
                                </p:cTn>
                              </p:par>
                            </p:childTnLst>
                          </p:cTn>
                        </p:par>
                        <p:par>
                          <p:cTn id="22" fill="hold">
                            <p:stCondLst>
                              <p:cond delay="1500"/>
                            </p:stCondLst>
                            <p:childTnLst>
                              <p:par>
                                <p:cTn id="23" presetID="50" presetClass="entr" presetSubtype="0" decel="10000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80" fill="hold"/>
                                        <p:tgtEl>
                                          <p:spTgt spid="27"/>
                                        </p:tgtEl>
                                        <p:attrNameLst>
                                          <p:attrName>ppt_w</p:attrName>
                                        </p:attrNameLst>
                                      </p:cBhvr>
                                      <p:tavLst>
                                        <p:tav tm="0">
                                          <p:val>
                                            <p:strVal val="#ppt_w+.3"/>
                                          </p:val>
                                        </p:tav>
                                        <p:tav tm="100000">
                                          <p:val>
                                            <p:strVal val="#ppt_w"/>
                                          </p:val>
                                        </p:tav>
                                      </p:tavLst>
                                    </p:anim>
                                    <p:anim calcmode="lin" valueType="num">
                                      <p:cBhvr>
                                        <p:cTn id="26" dur="80" fill="hold"/>
                                        <p:tgtEl>
                                          <p:spTgt spid="27"/>
                                        </p:tgtEl>
                                        <p:attrNameLst>
                                          <p:attrName>ppt_h</p:attrName>
                                        </p:attrNameLst>
                                      </p:cBhvr>
                                      <p:tavLst>
                                        <p:tav tm="0">
                                          <p:val>
                                            <p:strVal val="#ppt_h"/>
                                          </p:val>
                                        </p:tav>
                                        <p:tav tm="100000">
                                          <p:val>
                                            <p:strVal val="#ppt_h"/>
                                          </p:val>
                                        </p:tav>
                                      </p:tavLst>
                                    </p:anim>
                                    <p:animEffect transition="in" filter="fade">
                                      <p:cBhvr>
                                        <p:cTn id="27" dur="80"/>
                                        <p:tgtEl>
                                          <p:spTgt spid="27"/>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81"/>
                                        </p:tgtEl>
                                        <p:attrNameLst>
                                          <p:attrName>style.visibility</p:attrName>
                                        </p:attrNameLst>
                                      </p:cBhvr>
                                      <p:to>
                                        <p:strVal val="visible"/>
                                      </p:to>
                                    </p:set>
                                    <p:anim calcmode="lin" valueType="num">
                                      <p:cBhvr>
                                        <p:cTn id="31" dur="80" fill="hold"/>
                                        <p:tgtEl>
                                          <p:spTgt spid="81"/>
                                        </p:tgtEl>
                                        <p:attrNameLst>
                                          <p:attrName>ppt_w</p:attrName>
                                        </p:attrNameLst>
                                      </p:cBhvr>
                                      <p:tavLst>
                                        <p:tav tm="0">
                                          <p:val>
                                            <p:fltVal val="0"/>
                                          </p:val>
                                        </p:tav>
                                        <p:tav tm="100000">
                                          <p:val>
                                            <p:strVal val="#ppt_w"/>
                                          </p:val>
                                        </p:tav>
                                      </p:tavLst>
                                    </p:anim>
                                    <p:anim calcmode="lin" valueType="num">
                                      <p:cBhvr>
                                        <p:cTn id="32" dur="80" fill="hold"/>
                                        <p:tgtEl>
                                          <p:spTgt spid="81"/>
                                        </p:tgtEl>
                                        <p:attrNameLst>
                                          <p:attrName>ppt_h</p:attrName>
                                        </p:attrNameLst>
                                      </p:cBhvr>
                                      <p:tavLst>
                                        <p:tav tm="0">
                                          <p:val>
                                            <p:fltVal val="0"/>
                                          </p:val>
                                        </p:tav>
                                        <p:tav tm="100000">
                                          <p:val>
                                            <p:strVal val="#ppt_h"/>
                                          </p:val>
                                        </p:tav>
                                      </p:tavLst>
                                    </p:anim>
                                    <p:animEffect transition="in" filter="fade">
                                      <p:cBhvr>
                                        <p:cTn id="33" dur="80"/>
                                        <p:tgtEl>
                                          <p:spTgt spid="81"/>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71"/>
                                        </p:tgtEl>
                                        <p:attrNameLst>
                                          <p:attrName>style.visibility</p:attrName>
                                        </p:attrNameLst>
                                      </p:cBhvr>
                                      <p:to>
                                        <p:strVal val="visible"/>
                                      </p:to>
                                    </p:set>
                                    <p:anim calcmode="lin" valueType="num">
                                      <p:cBhvr>
                                        <p:cTn id="37" dur="80" fill="hold"/>
                                        <p:tgtEl>
                                          <p:spTgt spid="71"/>
                                        </p:tgtEl>
                                        <p:attrNameLst>
                                          <p:attrName>ppt_w</p:attrName>
                                        </p:attrNameLst>
                                      </p:cBhvr>
                                      <p:tavLst>
                                        <p:tav tm="0">
                                          <p:val>
                                            <p:fltVal val="0"/>
                                          </p:val>
                                        </p:tav>
                                        <p:tav tm="100000">
                                          <p:val>
                                            <p:strVal val="#ppt_w"/>
                                          </p:val>
                                        </p:tav>
                                      </p:tavLst>
                                    </p:anim>
                                    <p:anim calcmode="lin" valueType="num">
                                      <p:cBhvr>
                                        <p:cTn id="38" dur="80" fill="hold"/>
                                        <p:tgtEl>
                                          <p:spTgt spid="71"/>
                                        </p:tgtEl>
                                        <p:attrNameLst>
                                          <p:attrName>ppt_h</p:attrName>
                                        </p:attrNameLst>
                                      </p:cBhvr>
                                      <p:tavLst>
                                        <p:tav tm="0">
                                          <p:val>
                                            <p:fltVal val="0"/>
                                          </p:val>
                                        </p:tav>
                                        <p:tav tm="100000">
                                          <p:val>
                                            <p:strVal val="#ppt_h"/>
                                          </p:val>
                                        </p:tav>
                                      </p:tavLst>
                                    </p:anim>
                                    <p:animEffect transition="in" filter="fade">
                                      <p:cBhvr>
                                        <p:cTn id="39" dur="80"/>
                                        <p:tgtEl>
                                          <p:spTgt spid="71"/>
                                        </p:tgtEl>
                                      </p:cBhvr>
                                    </p:animEffect>
                                  </p:childTnLst>
                                </p:cTn>
                              </p:par>
                              <p:par>
                                <p:cTn id="40" presetID="1" presetClass="entr" presetSubtype="0" fill="hold" nodeType="withEffect">
                                  <p:stCondLst>
                                    <p:cond delay="0"/>
                                  </p:stCondLst>
                                  <p:childTnLst>
                                    <p:set>
                                      <p:cBhvr>
                                        <p:cTn id="41" dur="1" fill="hold">
                                          <p:stCondLst>
                                            <p:cond delay="0"/>
                                          </p:stCondLst>
                                        </p:cTn>
                                        <p:tgtEl>
                                          <p:spTgt spid="5"/>
                                        </p:tgtEl>
                                        <p:attrNameLst>
                                          <p:attrName>style.visibility</p:attrName>
                                        </p:attrNameLst>
                                      </p:cBhvr>
                                      <p:to>
                                        <p:strVal val="visible"/>
                                      </p:to>
                                    </p:set>
                                  </p:childTnLst>
                                </p:cTn>
                              </p:par>
                            </p:childTnLst>
                          </p:cTn>
                        </p:par>
                        <p:par>
                          <p:cTn id="42" fill="hold">
                            <p:stCondLst>
                              <p:cond delay="3000"/>
                            </p:stCondLst>
                            <p:childTnLst>
                              <p:par>
                                <p:cTn id="43" presetID="53" presetClass="entr" presetSubtype="16" fill="hold" nodeType="afterEffect">
                                  <p:stCondLst>
                                    <p:cond delay="0"/>
                                  </p:stCondLst>
                                  <p:childTnLst>
                                    <p:set>
                                      <p:cBhvr>
                                        <p:cTn id="44" dur="1" fill="hold">
                                          <p:stCondLst>
                                            <p:cond delay="0"/>
                                          </p:stCondLst>
                                        </p:cTn>
                                        <p:tgtEl>
                                          <p:spTgt spid="91"/>
                                        </p:tgtEl>
                                        <p:attrNameLst>
                                          <p:attrName>style.visibility</p:attrName>
                                        </p:attrNameLst>
                                      </p:cBhvr>
                                      <p:to>
                                        <p:strVal val="visible"/>
                                      </p:to>
                                    </p:set>
                                    <p:anim calcmode="lin" valueType="num">
                                      <p:cBhvr>
                                        <p:cTn id="45" dur="80" fill="hold"/>
                                        <p:tgtEl>
                                          <p:spTgt spid="91"/>
                                        </p:tgtEl>
                                        <p:attrNameLst>
                                          <p:attrName>ppt_w</p:attrName>
                                        </p:attrNameLst>
                                      </p:cBhvr>
                                      <p:tavLst>
                                        <p:tav tm="0">
                                          <p:val>
                                            <p:fltVal val="0"/>
                                          </p:val>
                                        </p:tav>
                                        <p:tav tm="100000">
                                          <p:val>
                                            <p:strVal val="#ppt_w"/>
                                          </p:val>
                                        </p:tav>
                                      </p:tavLst>
                                    </p:anim>
                                    <p:anim calcmode="lin" valueType="num">
                                      <p:cBhvr>
                                        <p:cTn id="46" dur="80" fill="hold"/>
                                        <p:tgtEl>
                                          <p:spTgt spid="91"/>
                                        </p:tgtEl>
                                        <p:attrNameLst>
                                          <p:attrName>ppt_h</p:attrName>
                                        </p:attrNameLst>
                                      </p:cBhvr>
                                      <p:tavLst>
                                        <p:tav tm="0">
                                          <p:val>
                                            <p:fltVal val="0"/>
                                          </p:val>
                                        </p:tav>
                                        <p:tav tm="100000">
                                          <p:val>
                                            <p:strVal val="#ppt_h"/>
                                          </p:val>
                                        </p:tav>
                                      </p:tavLst>
                                    </p:anim>
                                    <p:animEffect transition="in" filter="fade">
                                      <p:cBhvr>
                                        <p:cTn id="47" dur="80"/>
                                        <p:tgtEl>
                                          <p:spTgt spid="91"/>
                                        </p:tgtEl>
                                      </p:cBhvr>
                                    </p:animEffect>
                                  </p:childTnLst>
                                </p:cTn>
                              </p:par>
                              <p:par>
                                <p:cTn id="48" presetID="50" presetClass="entr" presetSubtype="0" decel="100000" fill="hold" nodeType="withEffect">
                                  <p:stCondLst>
                                    <p:cond delay="0"/>
                                  </p:stCondLst>
                                  <p:childTnLst>
                                    <p:set>
                                      <p:cBhvr>
                                        <p:cTn id="49" dur="1" fill="hold">
                                          <p:stCondLst>
                                            <p:cond delay="0"/>
                                          </p:stCondLst>
                                        </p:cTn>
                                        <p:tgtEl>
                                          <p:spTgt spid="51"/>
                                        </p:tgtEl>
                                        <p:attrNameLst>
                                          <p:attrName>style.visibility</p:attrName>
                                        </p:attrNameLst>
                                      </p:cBhvr>
                                      <p:to>
                                        <p:strVal val="visible"/>
                                      </p:to>
                                    </p:set>
                                    <p:anim calcmode="lin" valueType="num">
                                      <p:cBhvr>
                                        <p:cTn id="50" dur="80" fill="hold"/>
                                        <p:tgtEl>
                                          <p:spTgt spid="51"/>
                                        </p:tgtEl>
                                        <p:attrNameLst>
                                          <p:attrName>ppt_w</p:attrName>
                                        </p:attrNameLst>
                                      </p:cBhvr>
                                      <p:tavLst>
                                        <p:tav tm="0">
                                          <p:val>
                                            <p:strVal val="#ppt_w+.3"/>
                                          </p:val>
                                        </p:tav>
                                        <p:tav tm="100000">
                                          <p:val>
                                            <p:strVal val="#ppt_w"/>
                                          </p:val>
                                        </p:tav>
                                      </p:tavLst>
                                    </p:anim>
                                    <p:anim calcmode="lin" valueType="num">
                                      <p:cBhvr>
                                        <p:cTn id="51" dur="80" fill="hold"/>
                                        <p:tgtEl>
                                          <p:spTgt spid="51"/>
                                        </p:tgtEl>
                                        <p:attrNameLst>
                                          <p:attrName>ppt_h</p:attrName>
                                        </p:attrNameLst>
                                      </p:cBhvr>
                                      <p:tavLst>
                                        <p:tav tm="0">
                                          <p:val>
                                            <p:strVal val="#ppt_h"/>
                                          </p:val>
                                        </p:tav>
                                        <p:tav tm="100000">
                                          <p:val>
                                            <p:strVal val="#ppt_h"/>
                                          </p:val>
                                        </p:tav>
                                      </p:tavLst>
                                    </p:anim>
                                    <p:animEffect transition="in" filter="fade">
                                      <p:cBhvr>
                                        <p:cTn id="52" dur="80"/>
                                        <p:tgtEl>
                                          <p:spTgt spid="51"/>
                                        </p:tgtEl>
                                      </p:cBhvr>
                                    </p:animEffect>
                                  </p:childTnLst>
                                </p:cTn>
                              </p:par>
                            </p:childTnLst>
                          </p:cTn>
                        </p:par>
                        <p:par>
                          <p:cTn id="53" fill="hold">
                            <p:stCondLst>
                              <p:cond delay="3500"/>
                            </p:stCondLst>
                            <p:childTnLst>
                              <p:par>
                                <p:cTn id="54" presetID="50" presetClass="entr" presetSubtype="0" decel="100000" fill="hold" nodeType="afterEffect">
                                  <p:stCondLst>
                                    <p:cond delay="0"/>
                                  </p:stCondLst>
                                  <p:childTnLst>
                                    <p:set>
                                      <p:cBhvr>
                                        <p:cTn id="55" dur="1" fill="hold">
                                          <p:stCondLst>
                                            <p:cond delay="0"/>
                                          </p:stCondLst>
                                        </p:cTn>
                                        <p:tgtEl>
                                          <p:spTgt spid="39"/>
                                        </p:tgtEl>
                                        <p:attrNameLst>
                                          <p:attrName>style.visibility</p:attrName>
                                        </p:attrNameLst>
                                      </p:cBhvr>
                                      <p:to>
                                        <p:strVal val="visible"/>
                                      </p:to>
                                    </p:set>
                                    <p:anim calcmode="lin" valueType="num">
                                      <p:cBhvr>
                                        <p:cTn id="56" dur="80" fill="hold"/>
                                        <p:tgtEl>
                                          <p:spTgt spid="39"/>
                                        </p:tgtEl>
                                        <p:attrNameLst>
                                          <p:attrName>ppt_w</p:attrName>
                                        </p:attrNameLst>
                                      </p:cBhvr>
                                      <p:tavLst>
                                        <p:tav tm="0">
                                          <p:val>
                                            <p:strVal val="#ppt_w+.3"/>
                                          </p:val>
                                        </p:tav>
                                        <p:tav tm="100000">
                                          <p:val>
                                            <p:strVal val="#ppt_w"/>
                                          </p:val>
                                        </p:tav>
                                      </p:tavLst>
                                    </p:anim>
                                    <p:anim calcmode="lin" valueType="num">
                                      <p:cBhvr>
                                        <p:cTn id="57" dur="80" fill="hold"/>
                                        <p:tgtEl>
                                          <p:spTgt spid="39"/>
                                        </p:tgtEl>
                                        <p:attrNameLst>
                                          <p:attrName>ppt_h</p:attrName>
                                        </p:attrNameLst>
                                      </p:cBhvr>
                                      <p:tavLst>
                                        <p:tav tm="0">
                                          <p:val>
                                            <p:strVal val="#ppt_h"/>
                                          </p:val>
                                        </p:tav>
                                        <p:tav tm="100000">
                                          <p:val>
                                            <p:strVal val="#ppt_h"/>
                                          </p:val>
                                        </p:tav>
                                      </p:tavLst>
                                    </p:anim>
                                    <p:animEffect transition="in" filter="fade">
                                      <p:cBhvr>
                                        <p:cTn id="58" dur="80"/>
                                        <p:tgtEl>
                                          <p:spTgt spid="39"/>
                                        </p:tgtEl>
                                      </p:cBhvr>
                                    </p:animEffect>
                                  </p:childTnLst>
                                </p:cTn>
                              </p:par>
                            </p:childTnLst>
                          </p:cTn>
                        </p:par>
                        <p:par>
                          <p:cTn id="59" fill="hold">
                            <p:stCondLst>
                              <p:cond delay="4000"/>
                            </p:stCondLst>
                            <p:childTnLst>
                              <p:par>
                                <p:cTn id="60" presetID="53" presetClass="entr" presetSubtype="16" fill="hold" nodeType="after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80" fill="hold"/>
                                        <p:tgtEl>
                                          <p:spTgt spid="17"/>
                                        </p:tgtEl>
                                        <p:attrNameLst>
                                          <p:attrName>ppt_w</p:attrName>
                                        </p:attrNameLst>
                                      </p:cBhvr>
                                      <p:tavLst>
                                        <p:tav tm="0">
                                          <p:val>
                                            <p:fltVal val="0"/>
                                          </p:val>
                                        </p:tav>
                                        <p:tav tm="100000">
                                          <p:val>
                                            <p:strVal val="#ppt_w"/>
                                          </p:val>
                                        </p:tav>
                                      </p:tavLst>
                                    </p:anim>
                                    <p:anim calcmode="lin" valueType="num">
                                      <p:cBhvr>
                                        <p:cTn id="63" dur="80" fill="hold"/>
                                        <p:tgtEl>
                                          <p:spTgt spid="17"/>
                                        </p:tgtEl>
                                        <p:attrNameLst>
                                          <p:attrName>ppt_h</p:attrName>
                                        </p:attrNameLst>
                                      </p:cBhvr>
                                      <p:tavLst>
                                        <p:tav tm="0">
                                          <p:val>
                                            <p:fltVal val="0"/>
                                          </p:val>
                                        </p:tav>
                                        <p:tav tm="100000">
                                          <p:val>
                                            <p:strVal val="#ppt_h"/>
                                          </p:val>
                                        </p:tav>
                                      </p:tavLst>
                                    </p:anim>
                                    <p:animEffect transition="in" filter="fade">
                                      <p:cBhvr>
                                        <p:cTn id="64" dur="80"/>
                                        <p:tgtEl>
                                          <p:spTgt spid="17"/>
                                        </p:tgtEl>
                                      </p:cBhvr>
                                    </p:animEffect>
                                  </p:childTnLst>
                                </p:cTn>
                              </p:par>
                              <p:par>
                                <p:cTn id="65" presetID="53" presetClass="entr" presetSubtype="16" fill="hold" nodeType="with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p:cTn id="67" dur="10" fill="hold"/>
                                        <p:tgtEl>
                                          <p:spTgt spid="16"/>
                                        </p:tgtEl>
                                        <p:attrNameLst>
                                          <p:attrName>ppt_w</p:attrName>
                                        </p:attrNameLst>
                                      </p:cBhvr>
                                      <p:tavLst>
                                        <p:tav tm="0">
                                          <p:val>
                                            <p:fltVal val="0"/>
                                          </p:val>
                                        </p:tav>
                                        <p:tav tm="100000">
                                          <p:val>
                                            <p:strVal val="#ppt_w"/>
                                          </p:val>
                                        </p:tav>
                                      </p:tavLst>
                                    </p:anim>
                                    <p:anim calcmode="lin" valueType="num">
                                      <p:cBhvr>
                                        <p:cTn id="68" dur="10" fill="hold"/>
                                        <p:tgtEl>
                                          <p:spTgt spid="16"/>
                                        </p:tgtEl>
                                        <p:attrNameLst>
                                          <p:attrName>ppt_h</p:attrName>
                                        </p:attrNameLst>
                                      </p:cBhvr>
                                      <p:tavLst>
                                        <p:tav tm="0">
                                          <p:val>
                                            <p:fltVal val="0"/>
                                          </p:val>
                                        </p:tav>
                                        <p:tav tm="100000">
                                          <p:val>
                                            <p:strVal val="#ppt_h"/>
                                          </p:val>
                                        </p:tav>
                                      </p:tavLst>
                                    </p:anim>
                                    <p:animEffect transition="in" filter="fade">
                                      <p:cBhvr>
                                        <p:cTn id="69" dur="10"/>
                                        <p:tgtEl>
                                          <p:spTgt spid="16"/>
                                        </p:tgtEl>
                                      </p:cBhvr>
                                    </p:animEffect>
                                  </p:childTnLst>
                                </p:cTn>
                              </p:par>
                              <p:par>
                                <p:cTn id="70" presetID="16" presetClass="entr" presetSubtype="21"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barn(inVertical)">
                                      <p:cBhvr>
                                        <p:cTn id="72" dur="80"/>
                                        <p:tgtEl>
                                          <p:spTgt spid="10"/>
                                        </p:tgtEl>
                                      </p:cBhvr>
                                    </p:animEffect>
                                  </p:childTnLst>
                                </p:cTn>
                              </p:par>
                              <p:par>
                                <p:cTn id="73" presetID="16" presetClass="entr" presetSubtype="21" fill="hold" nodeType="withEffect">
                                  <p:stCondLst>
                                    <p:cond delay="0"/>
                                  </p:stCondLst>
                                  <p:childTnLst>
                                    <p:set>
                                      <p:cBhvr>
                                        <p:cTn id="74" dur="1" fill="hold">
                                          <p:stCondLst>
                                            <p:cond delay="0"/>
                                          </p:stCondLst>
                                        </p:cTn>
                                        <p:tgtEl>
                                          <p:spTgt spid="59"/>
                                        </p:tgtEl>
                                        <p:attrNameLst>
                                          <p:attrName>style.visibility</p:attrName>
                                        </p:attrNameLst>
                                      </p:cBhvr>
                                      <p:to>
                                        <p:strVal val="visible"/>
                                      </p:to>
                                    </p:set>
                                    <p:animEffect transition="in" filter="barn(inVertical)">
                                      <p:cBhvr>
                                        <p:cTn id="75" dur="80"/>
                                        <p:tgtEl>
                                          <p:spTgt spid="59"/>
                                        </p:tgtEl>
                                      </p:cBhvr>
                                    </p:animEffect>
                                  </p:childTnLst>
                                </p:cTn>
                              </p:par>
                              <p:par>
                                <p:cTn id="76" presetID="16" presetClass="entr" presetSubtype="21" fill="hold" nodeType="with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barn(inVertical)">
                                      <p:cBhvr>
                                        <p:cTn id="78" dur="80"/>
                                        <p:tgtEl>
                                          <p:spTgt spid="35"/>
                                        </p:tgtEl>
                                      </p:cBhvr>
                                    </p:animEffect>
                                  </p:childTnLst>
                                </p:cTn>
                              </p:par>
                              <p:par>
                                <p:cTn id="79" presetID="16" presetClass="entr" presetSubtype="21" fill="hold" nodeType="with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barn(inVertical)">
                                      <p:cBhvr>
                                        <p:cTn id="81" dur="80"/>
                                        <p:tgtEl>
                                          <p:spTgt spid="47"/>
                                        </p:tgtEl>
                                      </p:cBhvr>
                                    </p:animEffect>
                                  </p:childTnLst>
                                </p:cTn>
                              </p:par>
                              <p:par>
                                <p:cTn id="82" presetID="53" presetClass="entr" presetSubtype="16" fill="hold" nodeType="withEffect">
                                  <p:stCondLst>
                                    <p:cond delay="0"/>
                                  </p:stCondLst>
                                  <p:childTnLst>
                                    <p:set>
                                      <p:cBhvr>
                                        <p:cTn id="83" dur="1" fill="hold">
                                          <p:stCondLst>
                                            <p:cond delay="0"/>
                                          </p:stCondLst>
                                        </p:cTn>
                                        <p:tgtEl>
                                          <p:spTgt spid="18"/>
                                        </p:tgtEl>
                                        <p:attrNameLst>
                                          <p:attrName>style.visibility</p:attrName>
                                        </p:attrNameLst>
                                      </p:cBhvr>
                                      <p:to>
                                        <p:strVal val="visible"/>
                                      </p:to>
                                    </p:set>
                                    <p:anim calcmode="lin" valueType="num">
                                      <p:cBhvr>
                                        <p:cTn id="84" dur="80" fill="hold"/>
                                        <p:tgtEl>
                                          <p:spTgt spid="18"/>
                                        </p:tgtEl>
                                        <p:attrNameLst>
                                          <p:attrName>ppt_w</p:attrName>
                                        </p:attrNameLst>
                                      </p:cBhvr>
                                      <p:tavLst>
                                        <p:tav tm="0">
                                          <p:val>
                                            <p:fltVal val="0"/>
                                          </p:val>
                                        </p:tav>
                                        <p:tav tm="100000">
                                          <p:val>
                                            <p:strVal val="#ppt_w"/>
                                          </p:val>
                                        </p:tav>
                                      </p:tavLst>
                                    </p:anim>
                                    <p:anim calcmode="lin" valueType="num">
                                      <p:cBhvr>
                                        <p:cTn id="85" dur="80" fill="hold"/>
                                        <p:tgtEl>
                                          <p:spTgt spid="18"/>
                                        </p:tgtEl>
                                        <p:attrNameLst>
                                          <p:attrName>ppt_h</p:attrName>
                                        </p:attrNameLst>
                                      </p:cBhvr>
                                      <p:tavLst>
                                        <p:tav tm="0">
                                          <p:val>
                                            <p:fltVal val="0"/>
                                          </p:val>
                                        </p:tav>
                                        <p:tav tm="100000">
                                          <p:val>
                                            <p:strVal val="#ppt_h"/>
                                          </p:val>
                                        </p:tav>
                                      </p:tavLst>
                                    </p:anim>
                                    <p:animEffect transition="in" filter="fade">
                                      <p:cBhvr>
                                        <p:cTn id="86" dur="8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3"/>
          <p:cNvSpPr txBox="1">
            <a:spLocks noChangeArrowheads="1"/>
          </p:cNvSpPr>
          <p:nvPr/>
        </p:nvSpPr>
        <p:spPr bwMode="auto">
          <a:xfrm>
            <a:off x="373112" y="227955"/>
            <a:ext cx="54467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4000" b="1" dirty="0" smtClean="0">
                <a:solidFill>
                  <a:schemeClr val="bg1"/>
                </a:solidFill>
                <a:latin typeface="微软雅黑" panose="020B0503020204020204" pitchFamily="34" charset="-122"/>
                <a:ea typeface="微软雅黑" panose="020B0503020204020204" pitchFamily="34" charset="-122"/>
                <a:cs typeface="时尚中黑简体"/>
              </a:rPr>
              <a:t>政策介绍</a:t>
            </a:r>
            <a:r>
              <a:rPr lang="en-US" altLang="zh-CN" sz="4000" b="1" dirty="0" smtClean="0">
                <a:solidFill>
                  <a:schemeClr val="bg1"/>
                </a:solidFill>
                <a:latin typeface="微软雅黑" panose="020B0503020204020204" pitchFamily="34" charset="-122"/>
                <a:ea typeface="微软雅黑" panose="020B0503020204020204" pitchFamily="34" charset="-122"/>
                <a:cs typeface="时尚中黑简体"/>
              </a:rPr>
              <a:t>——</a:t>
            </a:r>
            <a:r>
              <a:rPr lang="zh-CN" altLang="en-US" sz="4000" b="1" dirty="0">
                <a:solidFill>
                  <a:schemeClr val="bg1"/>
                </a:solidFill>
                <a:latin typeface="微软雅黑" panose="020B0503020204020204" pitchFamily="34" charset="-122"/>
                <a:ea typeface="微软雅黑" panose="020B0503020204020204" pitchFamily="34" charset="-122"/>
                <a:cs typeface="时尚中黑简体"/>
              </a:rPr>
              <a:t>征信知识</a:t>
            </a:r>
            <a:endParaRPr lang="zh-CN" altLang="en-US" sz="4000" b="1" dirty="0">
              <a:solidFill>
                <a:schemeClr val="bg1"/>
              </a:solidFill>
              <a:latin typeface="微软雅黑" panose="020B0503020204020204" pitchFamily="34" charset="-122"/>
              <a:ea typeface="微软雅黑" panose="020B0503020204020204" pitchFamily="34" charset="-122"/>
              <a:cs typeface="时尚中黑简体"/>
            </a:endParaRPr>
          </a:p>
        </p:txBody>
      </p:sp>
      <p:sp>
        <p:nvSpPr>
          <p:cNvPr id="21" name="矩形 24"/>
          <p:cNvSpPr>
            <a:spLocks noChangeArrowheads="1"/>
          </p:cNvSpPr>
          <p:nvPr/>
        </p:nvSpPr>
        <p:spPr bwMode="auto">
          <a:xfrm>
            <a:off x="388987" y="935484"/>
            <a:ext cx="6043612" cy="46038"/>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a:solidFill>
                <a:srgbClr val="FFFFFF"/>
              </a:solidFill>
              <a:latin typeface="Calibri" panose="020F0502020204030204" pitchFamily="34" charset="0"/>
              <a:ea typeface="幼圆" panose="02010509060101010101" pitchFamily="49" charset="-122"/>
              <a:sym typeface="Calibri" panose="020F0502020204030204" pitchFamily="34" charset="0"/>
            </a:endParaRPr>
          </a:p>
        </p:txBody>
      </p:sp>
      <p:sp>
        <p:nvSpPr>
          <p:cNvPr id="6" name="文本框 1"/>
          <p:cNvSpPr txBox="1">
            <a:spLocks noChangeArrowheads="1"/>
          </p:cNvSpPr>
          <p:nvPr/>
        </p:nvSpPr>
        <p:spPr bwMode="auto">
          <a:xfrm>
            <a:off x="3086100" y="1085528"/>
            <a:ext cx="648652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000" b="1" dirty="0">
                <a:solidFill>
                  <a:srgbClr val="00B0F0"/>
                </a:solidFill>
                <a:latin typeface="方正粗谭黑简体"/>
                <a:ea typeface="方正粗谭黑简体"/>
                <a:cs typeface="方正粗谭黑简体"/>
                <a:sym typeface="+mn-lt"/>
              </a:rPr>
              <a:t>信用报告如何影响个人信用活动？</a:t>
            </a:r>
            <a:endParaRPr lang="en-US" altLang="zh-CN" sz="2000" b="1" dirty="0">
              <a:solidFill>
                <a:srgbClr val="00B0F0"/>
              </a:solidFill>
              <a:latin typeface="方正粗谭黑简体"/>
              <a:ea typeface="方正粗谭黑简体"/>
              <a:cs typeface="方正粗谭黑简体"/>
              <a:sym typeface="+mn-lt"/>
            </a:endParaRPr>
          </a:p>
        </p:txBody>
      </p:sp>
      <p:sp>
        <p:nvSpPr>
          <p:cNvPr id="7" name="文本框 4"/>
          <p:cNvSpPr txBox="1">
            <a:spLocks noChangeArrowheads="1"/>
          </p:cNvSpPr>
          <p:nvPr/>
        </p:nvSpPr>
        <p:spPr bwMode="auto">
          <a:xfrm>
            <a:off x="3086100" y="3357786"/>
            <a:ext cx="648652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000" b="1" dirty="0">
                <a:solidFill>
                  <a:srgbClr val="00B0F0"/>
                </a:solidFill>
                <a:latin typeface="方正粗谭黑简体"/>
                <a:ea typeface="方正粗谭黑简体"/>
                <a:cs typeface="方正粗谭黑简体"/>
                <a:sym typeface="+mn-lt"/>
              </a:rPr>
              <a:t>如何查询信用报告？</a:t>
            </a:r>
            <a:endParaRPr lang="zh-CN" altLang="en-US" sz="2000" b="1" dirty="0">
              <a:solidFill>
                <a:srgbClr val="00B0F0"/>
              </a:solidFill>
              <a:latin typeface="方正粗谭黑简体"/>
              <a:ea typeface="方正粗谭黑简体"/>
              <a:cs typeface="方正粗谭黑简体"/>
              <a:sym typeface="+mn-lt"/>
            </a:endParaRPr>
          </a:p>
        </p:txBody>
      </p:sp>
      <p:grpSp>
        <p:nvGrpSpPr>
          <p:cNvPr id="8" name="组合 74"/>
          <p:cNvGrpSpPr/>
          <p:nvPr/>
        </p:nvGrpSpPr>
        <p:grpSpPr bwMode="auto">
          <a:xfrm>
            <a:off x="814388" y="1702420"/>
            <a:ext cx="1317625" cy="1146175"/>
            <a:chOff x="7562320" y="897326"/>
            <a:chExt cx="2164994" cy="1905223"/>
          </a:xfrm>
        </p:grpSpPr>
        <p:sp>
          <p:nvSpPr>
            <p:cNvPr id="9" name="Freeform 5"/>
            <p:cNvSpPr/>
            <p:nvPr/>
          </p:nvSpPr>
          <p:spPr bwMode="auto">
            <a:xfrm>
              <a:off x="7562320" y="897326"/>
              <a:ext cx="2164994" cy="1905223"/>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adFill flip="none" rotWithShape="1">
              <a:gsLst>
                <a:gs pos="100000">
                  <a:srgbClr val="FFFFFF">
                    <a:lumMod val="100000"/>
                  </a:srgbClr>
                </a:gs>
                <a:gs pos="0">
                  <a:srgbClr val="D9D9DA"/>
                </a:gs>
              </a:gsLst>
              <a:lin ang="2700000" scaled="1"/>
              <a:tileRect/>
            </a:gra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anchor="ctr"/>
            <a:lstStyle/>
            <a:p>
              <a:pPr algn="ctr">
                <a:defRPr/>
              </a:pPr>
              <a:endParaRPr lang="zh-CN" altLang="en-US" sz="2255" kern="0">
                <a:solidFill>
                  <a:prstClr val="white"/>
                </a:solidFill>
                <a:latin typeface="Calibri" panose="020F0502020204030204"/>
              </a:endParaRPr>
            </a:p>
          </p:txBody>
        </p:sp>
        <p:sp>
          <p:nvSpPr>
            <p:cNvPr id="10" name="Freeform 5"/>
            <p:cNvSpPr/>
            <p:nvPr/>
          </p:nvSpPr>
          <p:spPr bwMode="auto">
            <a:xfrm>
              <a:off x="7708392" y="1026629"/>
              <a:ext cx="1872850" cy="1646619"/>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chemeClr val="accent1"/>
            </a:solidFill>
            <a:ln w="28575">
              <a:no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255"/>
            </a:p>
          </p:txBody>
        </p:sp>
      </p:grpSp>
      <p:sp>
        <p:nvSpPr>
          <p:cNvPr id="11" name="TextBox 49"/>
          <p:cNvSpPr txBox="1"/>
          <p:nvPr/>
        </p:nvSpPr>
        <p:spPr>
          <a:xfrm>
            <a:off x="2359025" y="1629594"/>
            <a:ext cx="9056688" cy="1481913"/>
          </a:xfrm>
          <a:prstGeom prst="rect">
            <a:avLst/>
          </a:prstGeom>
          <a:noFill/>
          <a:ln w="3175">
            <a:noFill/>
          </a:ln>
        </p:spPr>
        <p:txBody>
          <a:bodyPr lIns="91028" tIns="45514" rIns="91028" bIns="45514">
            <a:spAutoFit/>
          </a:bodyPr>
          <a:lstStyle/>
          <a:p>
            <a:pPr marL="342900" indent="-342900">
              <a:lnSpc>
                <a:spcPct val="150000"/>
              </a:lnSpc>
              <a:buFont typeface="Arial" panose="020B0604020202020204" pitchFamily="34" charset="0"/>
              <a:buChar char="•"/>
              <a:defRPr/>
            </a:pPr>
            <a:r>
              <a:rPr lang="zh-CN" altLang="en-US" sz="2005"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Batang" panose="02030600000101010101" charset="-127"/>
              </a:rPr>
              <a:t>信用报告的最大好处是帮助个体积累信用财富，方便办理信贷业务</a:t>
            </a:r>
            <a:endParaRPr lang="en-US" altLang="zh-CN" sz="2005"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Batang" panose="02030600000101010101" charset="-127"/>
            </a:endParaRPr>
          </a:p>
          <a:p>
            <a:pPr marL="342900" indent="-342900">
              <a:lnSpc>
                <a:spcPct val="150000"/>
              </a:lnSpc>
              <a:buFont typeface="Arial" panose="020B0604020202020204" pitchFamily="34" charset="0"/>
              <a:buChar char="•"/>
              <a:defRPr/>
            </a:pPr>
            <a:r>
              <a:rPr lang="zh-CN" altLang="en-US" sz="2005"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Batang" panose="02030600000101010101" charset="-127"/>
              </a:rPr>
              <a:t>每一次按时向银行偿还贷款和信用卡透支额，都将记录在信用报告中，为您今后更快捷、方便的办理银行房贷、车贷、信用卡提供帮助</a:t>
            </a:r>
            <a:endParaRPr lang="en-US" altLang="zh-CN" sz="2005"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Batang" panose="02030600000101010101" charset="-127"/>
            </a:endParaRPr>
          </a:p>
        </p:txBody>
      </p:sp>
      <p:grpSp>
        <p:nvGrpSpPr>
          <p:cNvPr id="12" name="组合 81"/>
          <p:cNvGrpSpPr/>
          <p:nvPr/>
        </p:nvGrpSpPr>
        <p:grpSpPr bwMode="auto">
          <a:xfrm>
            <a:off x="814388" y="3933850"/>
            <a:ext cx="1317625" cy="1146061"/>
            <a:chOff x="5803300" y="1948400"/>
            <a:chExt cx="2164994" cy="1905223"/>
          </a:xfrm>
          <a:solidFill>
            <a:srgbClr val="92D050"/>
          </a:solidFill>
        </p:grpSpPr>
        <p:sp>
          <p:nvSpPr>
            <p:cNvPr id="13" name="Freeform 5"/>
            <p:cNvSpPr/>
            <p:nvPr/>
          </p:nvSpPr>
          <p:spPr bwMode="auto">
            <a:xfrm>
              <a:off x="5803300" y="1948400"/>
              <a:ext cx="2164994" cy="1905223"/>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pFill/>
            <a:ln w="28575" cap="flat" cmpd="sng" algn="ctr">
              <a:solidFill>
                <a:srgbClr val="E8E8E8"/>
              </a:solidFill>
              <a:prstDash val="solid"/>
              <a:miter lim="800000"/>
            </a:ln>
            <a:effectLst>
              <a:outerShdw blurRad="279400" dist="165100" dir="2700000" algn="t" rotWithShape="0">
                <a:prstClr val="black">
                  <a:alpha val="35000"/>
                </a:prstClr>
              </a:outerShdw>
            </a:effectLst>
          </p:spPr>
          <p:txBody>
            <a:bodyPr anchor="ctr"/>
            <a:lstStyle/>
            <a:p>
              <a:pPr algn="ctr">
                <a:defRPr/>
              </a:pPr>
              <a:endParaRPr lang="zh-CN" altLang="en-US" sz="2255" kern="0">
                <a:solidFill>
                  <a:prstClr val="white"/>
                </a:solidFill>
                <a:latin typeface="Calibri" panose="020F0502020204030204"/>
              </a:endParaRPr>
            </a:p>
          </p:txBody>
        </p:sp>
        <p:sp>
          <p:nvSpPr>
            <p:cNvPr id="14" name="Freeform 5"/>
            <p:cNvSpPr/>
            <p:nvPr/>
          </p:nvSpPr>
          <p:spPr bwMode="auto">
            <a:xfrm>
              <a:off x="5948780" y="2078346"/>
              <a:ext cx="1846429" cy="1624882"/>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pFill/>
            <a:ln w="28575" cap="flat">
              <a:solidFill>
                <a:srgbClr val="E8E8E8"/>
              </a:solidFill>
              <a:prstDash val="solid"/>
              <a:miter lim="800000"/>
            </a:ln>
          </p:spPr>
          <p:txBody>
            <a:bodyPr/>
            <a:lstStyle/>
            <a:p>
              <a:pPr>
                <a:defRPr/>
              </a:pPr>
              <a:endParaRPr lang="zh-CN" altLang="en-US" sz="2255"/>
            </a:p>
          </p:txBody>
        </p:sp>
      </p:grpSp>
      <p:grpSp>
        <p:nvGrpSpPr>
          <p:cNvPr id="15" name="组合 14"/>
          <p:cNvGrpSpPr/>
          <p:nvPr/>
        </p:nvGrpSpPr>
        <p:grpSpPr>
          <a:xfrm>
            <a:off x="814160" y="5446018"/>
            <a:ext cx="1317752" cy="1145249"/>
            <a:chOff x="4796185" y="3903397"/>
            <a:chExt cx="1050770" cy="913217"/>
          </a:xfrm>
          <a:solidFill>
            <a:srgbClr val="E87071"/>
          </a:solidFill>
        </p:grpSpPr>
        <p:sp>
          <p:nvSpPr>
            <p:cNvPr id="16" name="Freeform 5"/>
            <p:cNvSpPr/>
            <p:nvPr/>
          </p:nvSpPr>
          <p:spPr bwMode="auto">
            <a:xfrm>
              <a:off x="4796185" y="3903397"/>
              <a:ext cx="1050770" cy="913217"/>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pFill/>
            <a:ln w="28575" cap="flat" cmpd="sng" algn="ctr">
              <a:solidFill>
                <a:srgbClr val="E8E8E8"/>
              </a:solidFill>
              <a:prstDash val="solid"/>
              <a:miter lim="800000"/>
            </a:ln>
            <a:effectLst>
              <a:outerShdw blurRad="279400" dist="165100" dir="2700000" algn="t" rotWithShape="0">
                <a:prstClr val="black">
                  <a:alpha val="35000"/>
                </a:prstClr>
              </a:outerShdw>
            </a:effectLst>
          </p:spPr>
          <p:txBody>
            <a:bodyPr lIns="91028" tIns="45514" rIns="91028" bIns="45514" anchor="ctr"/>
            <a:lstStyle/>
            <a:p>
              <a:pPr algn="ctr">
                <a:defRPr/>
              </a:pPr>
              <a:endParaRPr lang="zh-CN" altLang="en-US" sz="2255" kern="0">
                <a:solidFill>
                  <a:prstClr val="white"/>
                </a:solidFill>
                <a:latin typeface="Calibri" panose="020F0502020204030204"/>
              </a:endParaRPr>
            </a:p>
          </p:txBody>
        </p:sp>
        <p:sp>
          <p:nvSpPr>
            <p:cNvPr id="17" name="Freeform 5"/>
            <p:cNvSpPr/>
            <p:nvPr/>
          </p:nvSpPr>
          <p:spPr bwMode="auto">
            <a:xfrm>
              <a:off x="4871852" y="3980987"/>
              <a:ext cx="889825" cy="773341"/>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pFill/>
            <a:ln w="28575">
              <a:solidFill>
                <a:srgbClr val="E8E8E8"/>
              </a:soli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a:defRPr/>
              </a:pPr>
              <a:endParaRPr lang="zh-CN" altLang="en-US" sz="2255"/>
            </a:p>
          </p:txBody>
        </p:sp>
      </p:grpSp>
      <p:sp>
        <p:nvSpPr>
          <p:cNvPr id="18" name="文本框 28"/>
          <p:cNvSpPr txBox="1"/>
          <p:nvPr/>
        </p:nvSpPr>
        <p:spPr>
          <a:xfrm>
            <a:off x="2854846" y="4077866"/>
            <a:ext cx="1054100" cy="439737"/>
          </a:xfrm>
          <a:prstGeom prst="rect">
            <a:avLst/>
          </a:prstGeom>
          <a:noFill/>
        </p:spPr>
        <p:txBody>
          <a:bodyPr wrap="none" lIns="91028" tIns="45514" rIns="91028" bIns="45514">
            <a:spAutoFit/>
          </a:bodyPr>
          <a:lstStyle/>
          <a:p>
            <a:pPr>
              <a:defRPr/>
            </a:pPr>
            <a:r>
              <a:rPr lang="zh-CN" altLang="en-US" sz="2255" dirty="0">
                <a:solidFill>
                  <a:srgbClr val="92D050"/>
                </a:solidFill>
                <a:latin typeface="微软雅黑" panose="020B0503020204020204" pitchFamily="34" charset="-122"/>
                <a:ea typeface="微软雅黑" panose="020B0503020204020204" pitchFamily="34" charset="-122"/>
              </a:rPr>
              <a:t>方式一</a:t>
            </a:r>
            <a:endParaRPr lang="zh-CN" altLang="en-US" sz="2255" dirty="0">
              <a:solidFill>
                <a:srgbClr val="92D050"/>
              </a:solidFill>
              <a:latin typeface="微软雅黑" panose="020B0503020204020204" pitchFamily="34" charset="-122"/>
              <a:ea typeface="微软雅黑" panose="020B0503020204020204" pitchFamily="34" charset="-122"/>
            </a:endParaRPr>
          </a:p>
        </p:txBody>
      </p:sp>
      <p:sp>
        <p:nvSpPr>
          <p:cNvPr id="19" name="TextBox 49"/>
          <p:cNvSpPr txBox="1"/>
          <p:nvPr/>
        </p:nvSpPr>
        <p:spPr>
          <a:xfrm>
            <a:off x="2854846" y="4458866"/>
            <a:ext cx="6253163" cy="400050"/>
          </a:xfrm>
          <a:prstGeom prst="rect">
            <a:avLst/>
          </a:prstGeom>
          <a:noFill/>
          <a:ln w="3175">
            <a:noFill/>
          </a:ln>
        </p:spPr>
        <p:txBody>
          <a:bodyPr lIns="91028" tIns="45514" rIns="91028" bIns="45514">
            <a:spAutoFit/>
          </a:bodyPr>
          <a:lstStyle/>
          <a:p>
            <a:pPr>
              <a:defRPr/>
            </a:pPr>
            <a:r>
              <a:rPr lang="zh-CN" altLang="en-US" sz="2005"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Batang" panose="02030600000101010101" charset="-127"/>
              </a:rPr>
              <a:t>前往中国人民银行指定查询网点现场查询</a:t>
            </a:r>
            <a:endParaRPr lang="en-US" altLang="zh-CN" sz="2005"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Batang" panose="02030600000101010101" charset="-127"/>
            </a:endParaRPr>
          </a:p>
        </p:txBody>
      </p:sp>
      <p:sp>
        <p:nvSpPr>
          <p:cNvPr id="22" name="文本框 30"/>
          <p:cNvSpPr txBox="1"/>
          <p:nvPr/>
        </p:nvSpPr>
        <p:spPr>
          <a:xfrm>
            <a:off x="2854846" y="5222453"/>
            <a:ext cx="1054100" cy="438150"/>
          </a:xfrm>
          <a:prstGeom prst="rect">
            <a:avLst/>
          </a:prstGeom>
          <a:noFill/>
        </p:spPr>
        <p:txBody>
          <a:bodyPr wrap="none" lIns="91028" tIns="45514" rIns="91028" bIns="45514">
            <a:spAutoFit/>
          </a:bodyPr>
          <a:lstStyle/>
          <a:p>
            <a:pPr>
              <a:defRPr/>
            </a:pPr>
            <a:r>
              <a:rPr lang="zh-CN" altLang="en-US" sz="2255" dirty="0">
                <a:solidFill>
                  <a:srgbClr val="E87071"/>
                </a:solidFill>
                <a:latin typeface="微软雅黑" panose="020B0503020204020204" pitchFamily="34" charset="-122"/>
                <a:ea typeface="微软雅黑" panose="020B0503020204020204" pitchFamily="34" charset="-122"/>
              </a:rPr>
              <a:t>方式二</a:t>
            </a:r>
            <a:endParaRPr lang="zh-CN" altLang="en-US" sz="2255" dirty="0">
              <a:solidFill>
                <a:srgbClr val="E87071"/>
              </a:solidFill>
              <a:latin typeface="微软雅黑" panose="020B0503020204020204" pitchFamily="34" charset="-122"/>
              <a:ea typeface="微软雅黑" panose="020B0503020204020204" pitchFamily="34" charset="-122"/>
            </a:endParaRPr>
          </a:p>
        </p:txBody>
      </p:sp>
      <p:sp>
        <p:nvSpPr>
          <p:cNvPr id="23" name="TextBox 49"/>
          <p:cNvSpPr txBox="1"/>
          <p:nvPr/>
        </p:nvSpPr>
        <p:spPr>
          <a:xfrm>
            <a:off x="2816050" y="5734050"/>
            <a:ext cx="8967788" cy="709612"/>
          </a:xfrm>
          <a:prstGeom prst="rect">
            <a:avLst/>
          </a:prstGeom>
          <a:noFill/>
          <a:ln w="3175">
            <a:noFill/>
          </a:ln>
        </p:spPr>
        <p:txBody>
          <a:bodyPr lIns="91028" tIns="45514" rIns="91028" bIns="45514">
            <a:spAutoFit/>
          </a:bodyPr>
          <a:lstStyle/>
          <a:p>
            <a:pPr>
              <a:defRPr/>
            </a:pPr>
            <a:r>
              <a:rPr lang="zh-CN" altLang="en-US" sz="2005"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Batang" panose="02030600000101010101" charset="-127"/>
              </a:rPr>
              <a:t>身份证号码前两位为</a:t>
            </a:r>
            <a:r>
              <a:rPr lang="en-US" altLang="zh-CN" sz="2005"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Batang" panose="02030600000101010101" charset="-127"/>
              </a:rPr>
              <a:t>11</a:t>
            </a:r>
            <a:r>
              <a:rPr lang="zh-CN" altLang="en-US" sz="2005"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Batang" panose="02030600000101010101" charset="-127"/>
              </a:rPr>
              <a:t>、</a:t>
            </a:r>
            <a:r>
              <a:rPr lang="en-US" altLang="zh-CN" sz="2005"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Batang" panose="02030600000101010101" charset="-127"/>
              </a:rPr>
              <a:t>21</a:t>
            </a:r>
            <a:r>
              <a:rPr lang="zh-CN" altLang="en-US" sz="2005"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Batang" panose="02030600000101010101" charset="-127"/>
              </a:rPr>
              <a:t>、</a:t>
            </a:r>
            <a:r>
              <a:rPr lang="en-US" altLang="zh-CN" sz="2005"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Batang" panose="02030600000101010101" charset="-127"/>
              </a:rPr>
              <a:t>32</a:t>
            </a:r>
            <a:r>
              <a:rPr lang="zh-CN" altLang="en-US" sz="2005"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Batang" panose="02030600000101010101" charset="-127"/>
              </a:rPr>
              <a:t>、</a:t>
            </a:r>
            <a:r>
              <a:rPr lang="en-US" altLang="zh-CN" sz="2005"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Batang" panose="02030600000101010101" charset="-127"/>
              </a:rPr>
              <a:t>37</a:t>
            </a:r>
            <a:r>
              <a:rPr lang="zh-CN" altLang="en-US" sz="2005"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Batang" panose="02030600000101010101" charset="-127"/>
              </a:rPr>
              <a:t>、</a:t>
            </a:r>
            <a:r>
              <a:rPr lang="en-US" altLang="zh-CN" sz="2005"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Batang" panose="02030600000101010101" charset="-127"/>
              </a:rPr>
              <a:t>43</a:t>
            </a:r>
            <a:r>
              <a:rPr lang="zh-CN" altLang="en-US" sz="2005"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Batang" panose="02030600000101010101" charset="-127"/>
              </a:rPr>
              <a:t>、</a:t>
            </a:r>
            <a:r>
              <a:rPr lang="en-US" altLang="zh-CN" sz="2005"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Batang" panose="02030600000101010101" charset="-127"/>
              </a:rPr>
              <a:t>44</a:t>
            </a:r>
            <a:r>
              <a:rPr lang="zh-CN" altLang="en-US" sz="2005"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Batang" panose="02030600000101010101" charset="-127"/>
              </a:rPr>
              <a:t>、</a:t>
            </a:r>
            <a:r>
              <a:rPr lang="en-US" altLang="zh-CN" sz="2005"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Batang" panose="02030600000101010101" charset="-127"/>
              </a:rPr>
              <a:t>45</a:t>
            </a:r>
            <a:r>
              <a:rPr lang="zh-CN" altLang="en-US" sz="2005"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Batang" panose="02030600000101010101" charset="-127"/>
              </a:rPr>
              <a:t>、</a:t>
            </a:r>
            <a:r>
              <a:rPr lang="en-US" altLang="zh-CN" sz="2005"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Batang" panose="02030600000101010101" charset="-127"/>
              </a:rPr>
              <a:t>50</a:t>
            </a:r>
            <a:r>
              <a:rPr lang="zh-CN" altLang="en-US" sz="2005"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Batang" panose="02030600000101010101" charset="-127"/>
              </a:rPr>
              <a:t>、</a:t>
            </a:r>
            <a:r>
              <a:rPr lang="en-US" altLang="zh-CN" sz="2005"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Batang" panose="02030600000101010101" charset="-127"/>
              </a:rPr>
              <a:t>51</a:t>
            </a:r>
            <a:r>
              <a:rPr lang="zh-CN" altLang="en-US" sz="2005"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Batang" panose="02030600000101010101" charset="-127"/>
              </a:rPr>
              <a:t>的个人，可登录</a:t>
            </a:r>
            <a:r>
              <a:rPr lang="zh-CN" altLang="en-US" sz="2005" dirty="0" smtClean="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Batang" panose="02030600000101010101" charset="-127"/>
              </a:rPr>
              <a:t>中国人民银行</a:t>
            </a:r>
            <a:r>
              <a:rPr lang="zh-CN" altLang="en-US" sz="2005"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Batang" panose="02030600000101010101" charset="-127"/>
              </a:rPr>
              <a:t>信用信息服务平台查询</a:t>
            </a:r>
            <a:endParaRPr lang="en-US" altLang="zh-CN" sz="2005"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sym typeface="Batang" panose="02030600000101010101" charset="-127"/>
            </a:endParaRPr>
          </a:p>
        </p:txBody>
      </p:sp>
    </p:spTree>
  </p:cSld>
  <p:clrMapOvr>
    <a:masterClrMapping/>
  </p:clrMapOvr>
  <p:transition spd="slow" advTm="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50"/>
                                        <p:tgtEl>
                                          <p:spTgt spid="8"/>
                                        </p:tgtEl>
                                      </p:cBhvr>
                                    </p:animEffect>
                                    <p:anim calcmode="lin" valueType="num">
                                      <p:cBhvr>
                                        <p:cTn id="11" dur="250" fill="hold"/>
                                        <p:tgtEl>
                                          <p:spTgt spid="8"/>
                                        </p:tgtEl>
                                        <p:attrNameLst>
                                          <p:attrName>ppt_x</p:attrName>
                                        </p:attrNameLst>
                                      </p:cBhvr>
                                      <p:tavLst>
                                        <p:tav tm="0">
                                          <p:val>
                                            <p:strVal val="#ppt_x"/>
                                          </p:val>
                                        </p:tav>
                                        <p:tav tm="100000">
                                          <p:val>
                                            <p:strVal val="#ppt_x"/>
                                          </p:val>
                                        </p:tav>
                                      </p:tavLst>
                                    </p:anim>
                                    <p:anim calcmode="lin" valueType="num">
                                      <p:cBhvr>
                                        <p:cTn id="12" dur="250" fill="hold"/>
                                        <p:tgtEl>
                                          <p:spTgt spid="8"/>
                                        </p:tgtEl>
                                        <p:attrNameLst>
                                          <p:attrName>ppt_y</p:attrName>
                                        </p:attrNameLst>
                                      </p:cBhvr>
                                      <p:tavLst>
                                        <p:tav tm="0">
                                          <p:val>
                                            <p:strVal val="#ppt_y+.1"/>
                                          </p:val>
                                        </p:tav>
                                        <p:tav tm="100000">
                                          <p:val>
                                            <p:strVal val="#ppt_y"/>
                                          </p:val>
                                        </p:tav>
                                      </p:tavLst>
                                    </p:anim>
                                  </p:childTnLst>
                                </p:cTn>
                              </p:par>
                              <p:par>
                                <p:cTn id="13" presetID="2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250"/>
                                        <p:tgtEl>
                                          <p:spTgt spid="11"/>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par>
                          <p:cTn id="18" fill="hold">
                            <p:stCondLst>
                              <p:cond delay="500"/>
                            </p:stCondLst>
                            <p:childTnLst>
                              <p:par>
                                <p:cTn id="19" presetID="42"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250"/>
                                        <p:tgtEl>
                                          <p:spTgt spid="12"/>
                                        </p:tgtEl>
                                      </p:cBhvr>
                                    </p:animEffect>
                                    <p:anim calcmode="lin" valueType="num">
                                      <p:cBhvr>
                                        <p:cTn id="22" dur="250" fill="hold"/>
                                        <p:tgtEl>
                                          <p:spTgt spid="12"/>
                                        </p:tgtEl>
                                        <p:attrNameLst>
                                          <p:attrName>ppt_x</p:attrName>
                                        </p:attrNameLst>
                                      </p:cBhvr>
                                      <p:tavLst>
                                        <p:tav tm="0">
                                          <p:val>
                                            <p:strVal val="#ppt_x"/>
                                          </p:val>
                                        </p:tav>
                                        <p:tav tm="100000">
                                          <p:val>
                                            <p:strVal val="#ppt_x"/>
                                          </p:val>
                                        </p:tav>
                                      </p:tavLst>
                                    </p:anim>
                                    <p:anim calcmode="lin" valueType="num">
                                      <p:cBhvr>
                                        <p:cTn id="23" dur="25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250"/>
                                        <p:tgtEl>
                                          <p:spTgt spid="19"/>
                                        </p:tgtEl>
                                      </p:cBhvr>
                                    </p:animEffect>
                                  </p:childTnLst>
                                </p:cTn>
                              </p:par>
                            </p:childTnLst>
                          </p:cTn>
                        </p:par>
                        <p:par>
                          <p:cTn id="31" fill="hold">
                            <p:stCondLst>
                              <p:cond delay="1500"/>
                            </p:stCondLst>
                            <p:childTnLst>
                              <p:par>
                                <p:cTn id="32" presetID="42" presetClass="entr" presetSubtype="0"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250"/>
                                        <p:tgtEl>
                                          <p:spTgt spid="15"/>
                                        </p:tgtEl>
                                      </p:cBhvr>
                                    </p:animEffect>
                                    <p:anim calcmode="lin" valueType="num">
                                      <p:cBhvr>
                                        <p:cTn id="35" dur="250" fill="hold"/>
                                        <p:tgtEl>
                                          <p:spTgt spid="15"/>
                                        </p:tgtEl>
                                        <p:attrNameLst>
                                          <p:attrName>ppt_x</p:attrName>
                                        </p:attrNameLst>
                                      </p:cBhvr>
                                      <p:tavLst>
                                        <p:tav tm="0">
                                          <p:val>
                                            <p:strVal val="#ppt_x"/>
                                          </p:val>
                                        </p:tav>
                                        <p:tav tm="100000">
                                          <p:val>
                                            <p:strVal val="#ppt_x"/>
                                          </p:val>
                                        </p:tav>
                                      </p:tavLst>
                                    </p:anim>
                                    <p:anim calcmode="lin" valueType="num">
                                      <p:cBhvr>
                                        <p:cTn id="36" dur="250" fill="hold"/>
                                        <p:tgtEl>
                                          <p:spTgt spid="15"/>
                                        </p:tgtEl>
                                        <p:attrNameLst>
                                          <p:attrName>ppt_y</p:attrName>
                                        </p:attrNameLst>
                                      </p:cBhvr>
                                      <p:tavLst>
                                        <p:tav tm="0">
                                          <p:val>
                                            <p:strVal val="#ppt_y+.1"/>
                                          </p:val>
                                        </p:tav>
                                        <p:tav tm="100000">
                                          <p:val>
                                            <p:strVal val="#ppt_y"/>
                                          </p:val>
                                        </p:tav>
                                      </p:tavLst>
                                    </p:anim>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left)">
                                      <p:cBhvr>
                                        <p:cTn id="43"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p:bldP spid="18" grpId="0"/>
      <p:bldP spid="19" grpId="0"/>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3"/>
          <p:cNvSpPr txBox="1">
            <a:spLocks noChangeArrowheads="1"/>
          </p:cNvSpPr>
          <p:nvPr/>
        </p:nvSpPr>
        <p:spPr bwMode="auto">
          <a:xfrm>
            <a:off x="373111" y="227955"/>
            <a:ext cx="860658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4000" b="1" dirty="0" smtClean="0">
                <a:solidFill>
                  <a:schemeClr val="bg1"/>
                </a:solidFill>
                <a:latin typeface="微软雅黑" panose="020B0503020204020204" pitchFamily="34" charset="-122"/>
                <a:ea typeface="微软雅黑" panose="020B0503020204020204" pitchFamily="34" charset="-122"/>
                <a:cs typeface="时尚中黑简体"/>
              </a:rPr>
              <a:t>还贷流程及还款方式</a:t>
            </a:r>
            <a:r>
              <a:rPr lang="en-US" altLang="zh-CN" sz="4000" b="1" dirty="0" smtClean="0">
                <a:solidFill>
                  <a:schemeClr val="bg1"/>
                </a:solidFill>
                <a:latin typeface="微软雅黑" panose="020B0503020204020204" pitchFamily="34" charset="-122"/>
                <a:ea typeface="微软雅黑" panose="020B0503020204020204" pitchFamily="34" charset="-122"/>
                <a:cs typeface="时尚中黑简体"/>
              </a:rPr>
              <a:t>——</a:t>
            </a:r>
            <a:r>
              <a:rPr lang="zh-CN" altLang="en-US" sz="4000" b="1" dirty="0" smtClean="0">
                <a:solidFill>
                  <a:schemeClr val="bg1"/>
                </a:solidFill>
                <a:latin typeface="微软雅黑" panose="020B0503020204020204" pitchFamily="34" charset="-122"/>
                <a:ea typeface="微软雅黑" panose="020B0503020204020204" pitchFamily="34" charset="-122"/>
                <a:cs typeface="时尚中黑简体"/>
              </a:rPr>
              <a:t>正常还款</a:t>
            </a:r>
            <a:endParaRPr lang="zh-CN" altLang="en-US" sz="4000" b="1" dirty="0">
              <a:solidFill>
                <a:schemeClr val="bg1"/>
              </a:solidFill>
              <a:latin typeface="微软雅黑" panose="020B0503020204020204" pitchFamily="34" charset="-122"/>
              <a:ea typeface="微软雅黑" panose="020B0503020204020204" pitchFamily="34" charset="-122"/>
              <a:cs typeface="时尚中黑简体"/>
            </a:endParaRPr>
          </a:p>
        </p:txBody>
      </p:sp>
      <p:sp>
        <p:nvSpPr>
          <p:cNvPr id="21" name="矩形 24"/>
          <p:cNvSpPr>
            <a:spLocks noChangeArrowheads="1"/>
          </p:cNvSpPr>
          <p:nvPr/>
        </p:nvSpPr>
        <p:spPr bwMode="auto">
          <a:xfrm>
            <a:off x="388986" y="1007492"/>
            <a:ext cx="7938467" cy="46038"/>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a:solidFill>
                <a:srgbClr val="FFFFFF"/>
              </a:solidFill>
              <a:latin typeface="Calibri" panose="020F0502020204030204" pitchFamily="34" charset="0"/>
              <a:ea typeface="幼圆" panose="02010509060101010101" pitchFamily="49" charset="-122"/>
              <a:sym typeface="Calibri" panose="020F0502020204030204" pitchFamily="34" charset="0"/>
            </a:endParaRPr>
          </a:p>
        </p:txBody>
      </p:sp>
      <p:grpSp>
        <p:nvGrpSpPr>
          <p:cNvPr id="26" name="组合 25"/>
          <p:cNvGrpSpPr/>
          <p:nvPr/>
        </p:nvGrpSpPr>
        <p:grpSpPr bwMode="auto">
          <a:xfrm>
            <a:off x="752475" y="5064125"/>
            <a:ext cx="5054600" cy="847725"/>
            <a:chOff x="2967038" y="974745"/>
            <a:chExt cx="6257924" cy="1049608"/>
          </a:xfrm>
        </p:grpSpPr>
        <p:sp>
          <p:nvSpPr>
            <p:cNvPr id="27" name="圆角矩形 26"/>
            <p:cNvSpPr/>
            <p:nvPr/>
          </p:nvSpPr>
          <p:spPr>
            <a:xfrm>
              <a:off x="2967038" y="974745"/>
              <a:ext cx="6257924" cy="1049608"/>
            </a:xfrm>
            <a:prstGeom prst="roundRect">
              <a:avLst>
                <a:gd name="adj" fmla="val 11520"/>
              </a:avLst>
            </a:prstGeom>
            <a:gradFill>
              <a:gsLst>
                <a:gs pos="100000">
                  <a:schemeClr val="bg1">
                    <a:lumMod val="95000"/>
                  </a:schemeClr>
                </a:gs>
                <a:gs pos="0">
                  <a:schemeClr val="bg1">
                    <a:lumMod val="88000"/>
                  </a:schemeClr>
                </a:gs>
              </a:gsLst>
              <a:lin ang="2700000" scaled="1"/>
            </a:gradFill>
            <a:ln w="31750">
              <a:gradFill flip="none" rotWithShape="1">
                <a:gsLst>
                  <a:gs pos="1000">
                    <a:schemeClr val="bg1"/>
                  </a:gs>
                  <a:gs pos="70000">
                    <a:srgbClr val="DFDFDF">
                      <a:lumMod val="99000"/>
                      <a:lumOff val="1000"/>
                    </a:srgbClr>
                  </a:gs>
                  <a:gs pos="100000">
                    <a:schemeClr val="bg1">
                      <a:lumMod val="75000"/>
                    </a:schemeClr>
                  </a:gs>
                </a:gsLst>
                <a:lin ang="2700000" scaled="1"/>
                <a:tileRect/>
              </a:gradFill>
            </a:ln>
            <a:effectLst>
              <a:outerShdw blurRad="1905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28" name="圆角矩形 27"/>
            <p:cNvSpPr/>
            <p:nvPr/>
          </p:nvSpPr>
          <p:spPr>
            <a:xfrm>
              <a:off x="4013196" y="1053041"/>
              <a:ext cx="4344655" cy="893015"/>
            </a:xfrm>
            <a:prstGeom prst="roundRect">
              <a:avLst>
                <a:gd name="adj" fmla="val 8586"/>
              </a:avLst>
            </a:prstGeom>
            <a:solidFill>
              <a:srgbClr val="E87071"/>
            </a:solidFill>
            <a:ln w="25400">
              <a:gradFill flip="none" rotWithShape="1">
                <a:gsLst>
                  <a:gs pos="0">
                    <a:schemeClr val="bg1">
                      <a:lumMod val="71000"/>
                    </a:schemeClr>
                  </a:gs>
                  <a:gs pos="100000">
                    <a:schemeClr val="bg1"/>
                  </a:gs>
                </a:gsLst>
                <a:lin ang="2700000" scaled="1"/>
                <a:tileRect/>
              </a:grad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nvGrpSpPr>
          <p:cNvPr id="29" name="组合 28"/>
          <p:cNvGrpSpPr/>
          <p:nvPr/>
        </p:nvGrpSpPr>
        <p:grpSpPr bwMode="auto">
          <a:xfrm>
            <a:off x="752475" y="2781722"/>
            <a:ext cx="5054600" cy="1773238"/>
            <a:chOff x="2967038" y="974745"/>
            <a:chExt cx="6257924" cy="1049608"/>
          </a:xfrm>
        </p:grpSpPr>
        <p:sp>
          <p:nvSpPr>
            <p:cNvPr id="30" name="圆角矩形 29"/>
            <p:cNvSpPr/>
            <p:nvPr/>
          </p:nvSpPr>
          <p:spPr>
            <a:xfrm>
              <a:off x="2967038" y="974745"/>
              <a:ext cx="6257924" cy="1049608"/>
            </a:xfrm>
            <a:prstGeom prst="roundRect">
              <a:avLst>
                <a:gd name="adj" fmla="val 11520"/>
              </a:avLst>
            </a:prstGeom>
            <a:gradFill>
              <a:gsLst>
                <a:gs pos="100000">
                  <a:schemeClr val="bg1">
                    <a:lumMod val="95000"/>
                  </a:schemeClr>
                </a:gs>
                <a:gs pos="0">
                  <a:schemeClr val="bg1">
                    <a:lumMod val="88000"/>
                  </a:schemeClr>
                </a:gs>
              </a:gsLst>
              <a:lin ang="2700000" scaled="1"/>
            </a:gradFill>
            <a:ln w="31750">
              <a:gradFill flip="none" rotWithShape="1">
                <a:gsLst>
                  <a:gs pos="1000">
                    <a:schemeClr val="bg1"/>
                  </a:gs>
                  <a:gs pos="70000">
                    <a:srgbClr val="DFDFDF">
                      <a:lumMod val="99000"/>
                      <a:lumOff val="1000"/>
                    </a:srgbClr>
                  </a:gs>
                  <a:gs pos="100000">
                    <a:schemeClr val="bg1">
                      <a:lumMod val="75000"/>
                    </a:schemeClr>
                  </a:gs>
                </a:gsLst>
                <a:lin ang="2700000" scaled="1"/>
                <a:tileRect/>
              </a:gradFill>
            </a:ln>
            <a:effectLst>
              <a:outerShdw blurRad="1905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1" name="圆角矩形 30"/>
            <p:cNvSpPr/>
            <p:nvPr/>
          </p:nvSpPr>
          <p:spPr>
            <a:xfrm>
              <a:off x="4013196" y="1053041"/>
              <a:ext cx="4344655" cy="893015"/>
            </a:xfrm>
            <a:prstGeom prst="roundRect">
              <a:avLst>
                <a:gd name="adj" fmla="val 8586"/>
              </a:avLst>
            </a:prstGeom>
            <a:solidFill>
              <a:srgbClr val="01ACBE"/>
            </a:solidFill>
            <a:ln w="25400">
              <a:gradFill flip="none" rotWithShape="1">
                <a:gsLst>
                  <a:gs pos="0">
                    <a:schemeClr val="bg1">
                      <a:lumMod val="71000"/>
                    </a:schemeClr>
                  </a:gs>
                  <a:gs pos="100000">
                    <a:schemeClr val="bg1"/>
                  </a:gs>
                </a:gsLst>
                <a:lin ang="2700000" scaled="1"/>
                <a:tileRect/>
              </a:grad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nvGrpSpPr>
          <p:cNvPr id="32" name="组合 31"/>
          <p:cNvGrpSpPr/>
          <p:nvPr/>
        </p:nvGrpSpPr>
        <p:grpSpPr bwMode="auto">
          <a:xfrm>
            <a:off x="752475" y="1341562"/>
            <a:ext cx="5054600" cy="847725"/>
            <a:chOff x="2967038" y="974745"/>
            <a:chExt cx="6257924" cy="1049608"/>
          </a:xfrm>
        </p:grpSpPr>
        <p:sp>
          <p:nvSpPr>
            <p:cNvPr id="33" name="圆角矩形 32"/>
            <p:cNvSpPr/>
            <p:nvPr/>
          </p:nvSpPr>
          <p:spPr>
            <a:xfrm>
              <a:off x="2967038" y="974745"/>
              <a:ext cx="6257924" cy="1049608"/>
            </a:xfrm>
            <a:prstGeom prst="roundRect">
              <a:avLst>
                <a:gd name="adj" fmla="val 11520"/>
              </a:avLst>
            </a:prstGeom>
            <a:gradFill>
              <a:gsLst>
                <a:gs pos="100000">
                  <a:schemeClr val="bg1">
                    <a:lumMod val="95000"/>
                  </a:schemeClr>
                </a:gs>
                <a:gs pos="0">
                  <a:schemeClr val="bg1">
                    <a:lumMod val="88000"/>
                  </a:schemeClr>
                </a:gs>
              </a:gsLst>
              <a:lin ang="2700000" scaled="1"/>
            </a:gradFill>
            <a:ln w="31750">
              <a:gradFill flip="none" rotWithShape="1">
                <a:gsLst>
                  <a:gs pos="1000">
                    <a:schemeClr val="bg1"/>
                  </a:gs>
                  <a:gs pos="70000">
                    <a:srgbClr val="DFDFDF">
                      <a:lumMod val="99000"/>
                      <a:lumOff val="1000"/>
                    </a:srgbClr>
                  </a:gs>
                  <a:gs pos="100000">
                    <a:schemeClr val="bg1">
                      <a:lumMod val="75000"/>
                    </a:schemeClr>
                  </a:gs>
                </a:gsLst>
                <a:lin ang="2700000" scaled="1"/>
                <a:tileRect/>
              </a:gradFill>
            </a:ln>
            <a:effectLst>
              <a:outerShdw blurRad="1905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4" name="圆角矩形 33"/>
            <p:cNvSpPr/>
            <p:nvPr/>
          </p:nvSpPr>
          <p:spPr>
            <a:xfrm>
              <a:off x="4013196" y="1053041"/>
              <a:ext cx="4344655" cy="893015"/>
            </a:xfrm>
            <a:prstGeom prst="roundRect">
              <a:avLst>
                <a:gd name="adj" fmla="val 8586"/>
              </a:avLst>
            </a:prstGeom>
            <a:solidFill>
              <a:srgbClr val="FFB850"/>
            </a:solidFill>
            <a:ln w="25400">
              <a:gradFill flip="none" rotWithShape="1">
                <a:gsLst>
                  <a:gs pos="0">
                    <a:schemeClr val="bg1">
                      <a:lumMod val="71000"/>
                    </a:schemeClr>
                  </a:gs>
                  <a:gs pos="100000">
                    <a:schemeClr val="bg1"/>
                  </a:gs>
                </a:gsLst>
                <a:lin ang="2700000" scaled="1"/>
                <a:tileRect/>
              </a:grad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nvGrpSpPr>
          <p:cNvPr id="35" name="组合 34"/>
          <p:cNvGrpSpPr/>
          <p:nvPr/>
        </p:nvGrpSpPr>
        <p:grpSpPr bwMode="auto">
          <a:xfrm>
            <a:off x="755650" y="1341562"/>
            <a:ext cx="841375" cy="814388"/>
            <a:chOff x="6445211" y="1629594"/>
            <a:chExt cx="841118" cy="813710"/>
          </a:xfrm>
        </p:grpSpPr>
        <p:sp>
          <p:nvSpPr>
            <p:cNvPr id="36" name="文本框 129"/>
            <p:cNvSpPr txBox="1"/>
            <p:nvPr/>
          </p:nvSpPr>
          <p:spPr>
            <a:xfrm>
              <a:off x="6445211" y="1629594"/>
              <a:ext cx="841118" cy="707886"/>
            </a:xfrm>
            <a:prstGeom prst="rect">
              <a:avLst/>
            </a:prstGeom>
            <a:noFill/>
            <a:effectLst>
              <a:innerShdw blurRad="63500" dist="50800" dir="10800000">
                <a:prstClr val="black">
                  <a:alpha val="50000"/>
                </a:prstClr>
              </a:innerShdw>
            </a:effectLst>
          </p:spPr>
          <p:txBody>
            <a:bodyPr>
              <a:spAutoFit/>
            </a:bodyPr>
            <a:lstStyle/>
            <a:p>
              <a:pPr algn="ctr">
                <a:defRPr/>
              </a:pPr>
              <a:r>
                <a:rPr lang="en-US" altLang="zh-CN" sz="4000" dirty="0">
                  <a:solidFill>
                    <a:srgbClr val="FFB850"/>
                  </a:solidFill>
                  <a:effectLst>
                    <a:innerShdw blurRad="50800" dist="25400" dir="10800000">
                      <a:prstClr val="black">
                        <a:alpha val="50000"/>
                      </a:prstClr>
                    </a:innerShdw>
                  </a:effectLst>
                  <a:latin typeface="Impact" panose="020B0806030902050204" pitchFamily="34" charset="0"/>
                  <a:ea typeface="造字工房尚黑 G0v1 长体" pitchFamily="50" charset="-122"/>
                </a:rPr>
                <a:t>01</a:t>
              </a:r>
              <a:endParaRPr lang="zh-CN" altLang="en-US" sz="4000" dirty="0">
                <a:solidFill>
                  <a:srgbClr val="FFB850"/>
                </a:solidFill>
                <a:effectLst>
                  <a:innerShdw blurRad="50800" dist="25400" dir="10800000">
                    <a:prstClr val="black">
                      <a:alpha val="50000"/>
                    </a:prstClr>
                  </a:innerShdw>
                </a:effectLst>
                <a:latin typeface="Impact" panose="020B0806030902050204" pitchFamily="34" charset="0"/>
                <a:ea typeface="造字工房尚黑 G0v1 长体" pitchFamily="50" charset="-122"/>
              </a:endParaRPr>
            </a:p>
          </p:txBody>
        </p:sp>
        <p:sp>
          <p:nvSpPr>
            <p:cNvPr id="37" name="文本框 130"/>
            <p:cNvSpPr txBox="1">
              <a:spLocks noChangeArrowheads="1"/>
            </p:cNvSpPr>
            <p:nvPr/>
          </p:nvSpPr>
          <p:spPr bwMode="auto">
            <a:xfrm>
              <a:off x="6523092" y="2166305"/>
              <a:ext cx="6853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1200">
                  <a:solidFill>
                    <a:srgbClr val="FFB850"/>
                  </a:solidFill>
                  <a:latin typeface="LiHei Pro"/>
                  <a:ea typeface="LiHei Pro"/>
                  <a:cs typeface="LiHei Pro"/>
                </a:rPr>
                <a:t>OPTION</a:t>
              </a:r>
              <a:endParaRPr lang="zh-CN" altLang="en-US" sz="1200">
                <a:solidFill>
                  <a:srgbClr val="FFB850"/>
                </a:solidFill>
                <a:latin typeface="LiHei Pro"/>
                <a:ea typeface="LiHei Pro"/>
                <a:cs typeface="LiHei Pro"/>
              </a:endParaRPr>
            </a:p>
          </p:txBody>
        </p:sp>
      </p:grpSp>
      <p:grpSp>
        <p:nvGrpSpPr>
          <p:cNvPr id="38" name="组合 37"/>
          <p:cNvGrpSpPr/>
          <p:nvPr/>
        </p:nvGrpSpPr>
        <p:grpSpPr bwMode="auto">
          <a:xfrm>
            <a:off x="668338" y="5091113"/>
            <a:ext cx="1016000" cy="814387"/>
            <a:chOff x="6358017" y="3927303"/>
            <a:chExt cx="1015505" cy="813774"/>
          </a:xfrm>
        </p:grpSpPr>
        <p:sp>
          <p:nvSpPr>
            <p:cNvPr id="39" name="文本框 135"/>
            <p:cNvSpPr txBox="1"/>
            <p:nvPr/>
          </p:nvSpPr>
          <p:spPr>
            <a:xfrm>
              <a:off x="6445211" y="3927303"/>
              <a:ext cx="841118" cy="707886"/>
            </a:xfrm>
            <a:prstGeom prst="rect">
              <a:avLst/>
            </a:prstGeom>
            <a:noFill/>
            <a:effectLst>
              <a:innerShdw blurRad="63500" dist="50800" dir="10800000">
                <a:prstClr val="black">
                  <a:alpha val="50000"/>
                </a:prstClr>
              </a:innerShdw>
            </a:effectLst>
          </p:spPr>
          <p:txBody>
            <a:bodyPr>
              <a:spAutoFit/>
            </a:bodyPr>
            <a:lstStyle/>
            <a:p>
              <a:pPr algn="ctr">
                <a:defRPr/>
              </a:pPr>
              <a:r>
                <a:rPr lang="en-US" altLang="zh-CN" sz="4000" dirty="0">
                  <a:solidFill>
                    <a:srgbClr val="E87071"/>
                  </a:solidFill>
                  <a:effectLst>
                    <a:innerShdw blurRad="50800" dist="25400" dir="10800000">
                      <a:prstClr val="black">
                        <a:alpha val="50000"/>
                      </a:prstClr>
                    </a:innerShdw>
                  </a:effectLst>
                  <a:latin typeface="Impact" panose="020B0806030902050204" pitchFamily="34" charset="0"/>
                  <a:ea typeface="造字工房尚黑 G0v1 长体" pitchFamily="50" charset="-122"/>
                </a:rPr>
                <a:t>03</a:t>
              </a:r>
              <a:endParaRPr lang="zh-CN" altLang="en-US" sz="4000" dirty="0">
                <a:solidFill>
                  <a:srgbClr val="E87071"/>
                </a:solidFill>
                <a:effectLst>
                  <a:innerShdw blurRad="50800" dist="25400" dir="10800000">
                    <a:prstClr val="black">
                      <a:alpha val="50000"/>
                    </a:prstClr>
                  </a:innerShdw>
                </a:effectLst>
                <a:latin typeface="Impact" panose="020B0806030902050204" pitchFamily="34" charset="0"/>
                <a:ea typeface="造字工房尚黑 G0v1 长体" pitchFamily="50" charset="-122"/>
              </a:endParaRPr>
            </a:p>
          </p:txBody>
        </p:sp>
        <p:sp>
          <p:nvSpPr>
            <p:cNvPr id="40" name="文本框 136"/>
            <p:cNvSpPr txBox="1">
              <a:spLocks noChangeArrowheads="1"/>
            </p:cNvSpPr>
            <p:nvPr/>
          </p:nvSpPr>
          <p:spPr bwMode="auto">
            <a:xfrm>
              <a:off x="6358017" y="4464014"/>
              <a:ext cx="1015505" cy="27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1200">
                  <a:solidFill>
                    <a:srgbClr val="E87071"/>
                  </a:solidFill>
                  <a:latin typeface="LiHei Pro"/>
                  <a:ea typeface="LiHei Pro"/>
                  <a:cs typeface="LiHei Pro"/>
                </a:rPr>
                <a:t>OPTION</a:t>
              </a:r>
              <a:endParaRPr lang="zh-CN" altLang="en-US" sz="1200">
                <a:solidFill>
                  <a:srgbClr val="E87071"/>
                </a:solidFill>
                <a:latin typeface="LiHei Pro"/>
                <a:ea typeface="LiHei Pro"/>
                <a:cs typeface="LiHei Pro"/>
              </a:endParaRPr>
            </a:p>
          </p:txBody>
        </p:sp>
      </p:grpSp>
      <p:grpSp>
        <p:nvGrpSpPr>
          <p:cNvPr id="41" name="组合 40"/>
          <p:cNvGrpSpPr/>
          <p:nvPr/>
        </p:nvGrpSpPr>
        <p:grpSpPr bwMode="auto">
          <a:xfrm>
            <a:off x="668338" y="3265066"/>
            <a:ext cx="1016000" cy="812800"/>
            <a:chOff x="6358017" y="2778449"/>
            <a:chExt cx="1015505" cy="813774"/>
          </a:xfrm>
        </p:grpSpPr>
        <p:sp>
          <p:nvSpPr>
            <p:cNvPr id="42" name="文本框 138"/>
            <p:cNvSpPr txBox="1"/>
            <p:nvPr/>
          </p:nvSpPr>
          <p:spPr>
            <a:xfrm>
              <a:off x="6445211" y="2778449"/>
              <a:ext cx="841118" cy="707886"/>
            </a:xfrm>
            <a:prstGeom prst="rect">
              <a:avLst/>
            </a:prstGeom>
            <a:noFill/>
            <a:effectLst>
              <a:innerShdw blurRad="63500" dist="50800" dir="10800000">
                <a:prstClr val="black">
                  <a:alpha val="50000"/>
                </a:prstClr>
              </a:innerShdw>
            </a:effectLst>
          </p:spPr>
          <p:txBody>
            <a:bodyPr>
              <a:spAutoFit/>
            </a:bodyPr>
            <a:lstStyle/>
            <a:p>
              <a:pPr algn="ctr">
                <a:defRPr/>
              </a:pPr>
              <a:r>
                <a:rPr lang="en-US" altLang="zh-CN" sz="4000" dirty="0">
                  <a:solidFill>
                    <a:srgbClr val="01ACBE"/>
                  </a:solidFill>
                  <a:effectLst>
                    <a:innerShdw blurRad="50800" dist="25400" dir="10800000">
                      <a:prstClr val="black">
                        <a:alpha val="50000"/>
                      </a:prstClr>
                    </a:innerShdw>
                  </a:effectLst>
                  <a:latin typeface="Impact" panose="020B0806030902050204" pitchFamily="34" charset="0"/>
                  <a:ea typeface="造字工房尚黑 G0v1 长体" pitchFamily="50" charset="-122"/>
                </a:rPr>
                <a:t>02</a:t>
              </a:r>
              <a:endParaRPr lang="zh-CN" altLang="en-US" sz="4000" dirty="0">
                <a:solidFill>
                  <a:srgbClr val="01ACBE"/>
                </a:solidFill>
                <a:effectLst>
                  <a:innerShdw blurRad="50800" dist="25400" dir="10800000">
                    <a:prstClr val="black">
                      <a:alpha val="50000"/>
                    </a:prstClr>
                  </a:innerShdw>
                </a:effectLst>
                <a:latin typeface="Impact" panose="020B0806030902050204" pitchFamily="34" charset="0"/>
                <a:ea typeface="造字工房尚黑 G0v1 长体" pitchFamily="50" charset="-122"/>
              </a:endParaRPr>
            </a:p>
          </p:txBody>
        </p:sp>
        <p:sp>
          <p:nvSpPr>
            <p:cNvPr id="43" name="文本框 139"/>
            <p:cNvSpPr txBox="1">
              <a:spLocks noChangeArrowheads="1"/>
            </p:cNvSpPr>
            <p:nvPr/>
          </p:nvSpPr>
          <p:spPr bwMode="auto">
            <a:xfrm>
              <a:off x="6358017" y="3315160"/>
              <a:ext cx="1015505" cy="27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1200">
                  <a:solidFill>
                    <a:srgbClr val="01ACBE"/>
                  </a:solidFill>
                  <a:latin typeface="LiHei Pro"/>
                  <a:ea typeface="LiHei Pro"/>
                  <a:cs typeface="LiHei Pro"/>
                </a:rPr>
                <a:t>OPTION</a:t>
              </a:r>
              <a:endParaRPr lang="zh-CN" altLang="en-US" sz="1200">
                <a:solidFill>
                  <a:srgbClr val="01ACBE"/>
                </a:solidFill>
                <a:latin typeface="LiHei Pro"/>
                <a:ea typeface="LiHei Pro"/>
                <a:cs typeface="LiHei Pro"/>
              </a:endParaRPr>
            </a:p>
          </p:txBody>
        </p:sp>
      </p:grpSp>
      <p:grpSp>
        <p:nvGrpSpPr>
          <p:cNvPr id="44" name="Group 8"/>
          <p:cNvGrpSpPr>
            <a:grpSpLocks noChangeAspect="1"/>
          </p:cNvGrpSpPr>
          <p:nvPr/>
        </p:nvGrpSpPr>
        <p:grpSpPr bwMode="auto">
          <a:xfrm>
            <a:off x="5259340" y="1561764"/>
            <a:ext cx="391827" cy="429181"/>
            <a:chOff x="3437" y="2282"/>
            <a:chExt cx="679" cy="744"/>
          </a:xfrm>
          <a:solidFill>
            <a:srgbClr val="FFB850"/>
          </a:solidFill>
        </p:grpSpPr>
        <p:sp>
          <p:nvSpPr>
            <p:cNvPr id="45" name="Freeform 9"/>
            <p:cNvSpPr/>
            <p:nvPr/>
          </p:nvSpPr>
          <p:spPr bwMode="auto">
            <a:xfrm>
              <a:off x="3595" y="2282"/>
              <a:ext cx="364" cy="379"/>
            </a:xfrm>
            <a:custGeom>
              <a:avLst/>
              <a:gdLst>
                <a:gd name="T0" fmla="*/ 50 w 152"/>
                <a:gd name="T1" fmla="*/ 147 h 159"/>
                <a:gd name="T2" fmla="*/ 39 w 152"/>
                <a:gd name="T3" fmla="*/ 147 h 159"/>
                <a:gd name="T4" fmla="*/ 76 w 152"/>
                <a:gd name="T5" fmla="*/ 159 h 159"/>
                <a:gd name="T6" fmla="*/ 114 w 152"/>
                <a:gd name="T7" fmla="*/ 147 h 159"/>
                <a:gd name="T8" fmla="*/ 103 w 152"/>
                <a:gd name="T9" fmla="*/ 147 h 159"/>
                <a:gd name="T10" fmla="*/ 152 w 152"/>
                <a:gd name="T11" fmla="*/ 76 h 159"/>
                <a:gd name="T12" fmla="*/ 76 w 152"/>
                <a:gd name="T13" fmla="*/ 0 h 159"/>
                <a:gd name="T14" fmla="*/ 0 w 152"/>
                <a:gd name="T15" fmla="*/ 76 h 159"/>
                <a:gd name="T16" fmla="*/ 50 w 152"/>
                <a:gd name="T17" fmla="*/ 14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59">
                  <a:moveTo>
                    <a:pt x="50" y="147"/>
                  </a:moveTo>
                  <a:cubicBezTo>
                    <a:pt x="39" y="147"/>
                    <a:pt x="39" y="147"/>
                    <a:pt x="39" y="147"/>
                  </a:cubicBezTo>
                  <a:cubicBezTo>
                    <a:pt x="39" y="152"/>
                    <a:pt x="53" y="159"/>
                    <a:pt x="76" y="159"/>
                  </a:cubicBezTo>
                  <a:cubicBezTo>
                    <a:pt x="99" y="159"/>
                    <a:pt x="113" y="152"/>
                    <a:pt x="114" y="147"/>
                  </a:cubicBezTo>
                  <a:cubicBezTo>
                    <a:pt x="103" y="147"/>
                    <a:pt x="103" y="147"/>
                    <a:pt x="103" y="147"/>
                  </a:cubicBezTo>
                  <a:cubicBezTo>
                    <a:pt x="131" y="136"/>
                    <a:pt x="152" y="108"/>
                    <a:pt x="152" y="76"/>
                  </a:cubicBezTo>
                  <a:cubicBezTo>
                    <a:pt x="152" y="34"/>
                    <a:pt x="118" y="0"/>
                    <a:pt x="76" y="0"/>
                  </a:cubicBezTo>
                  <a:cubicBezTo>
                    <a:pt x="34" y="0"/>
                    <a:pt x="0" y="34"/>
                    <a:pt x="0" y="76"/>
                  </a:cubicBezTo>
                  <a:cubicBezTo>
                    <a:pt x="0" y="108"/>
                    <a:pt x="21" y="136"/>
                    <a:pt x="50" y="1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prstClr val="black"/>
                </a:solidFill>
              </a:endParaRPr>
            </a:p>
          </p:txBody>
        </p:sp>
        <p:sp>
          <p:nvSpPr>
            <p:cNvPr id="46" name="Freeform 10"/>
            <p:cNvSpPr/>
            <p:nvPr/>
          </p:nvSpPr>
          <p:spPr bwMode="auto">
            <a:xfrm>
              <a:off x="3437" y="2633"/>
              <a:ext cx="679" cy="393"/>
            </a:xfrm>
            <a:custGeom>
              <a:avLst/>
              <a:gdLst>
                <a:gd name="T0" fmla="*/ 222 w 284"/>
                <a:gd name="T1" fmla="*/ 0 h 165"/>
                <a:gd name="T2" fmla="*/ 188 w 284"/>
                <a:gd name="T3" fmla="*/ 0 h 165"/>
                <a:gd name="T4" fmla="*/ 154 w 284"/>
                <a:gd name="T5" fmla="*/ 19 h 165"/>
                <a:gd name="T6" fmla="*/ 154 w 284"/>
                <a:gd name="T7" fmla="*/ 134 h 165"/>
                <a:gd name="T8" fmla="*/ 143 w 284"/>
                <a:gd name="T9" fmla="*/ 146 h 165"/>
                <a:gd name="T10" fmla="*/ 131 w 284"/>
                <a:gd name="T11" fmla="*/ 134 h 165"/>
                <a:gd name="T12" fmla="*/ 131 w 284"/>
                <a:gd name="T13" fmla="*/ 19 h 165"/>
                <a:gd name="T14" fmla="*/ 97 w 284"/>
                <a:gd name="T15" fmla="*/ 0 h 165"/>
                <a:gd name="T16" fmla="*/ 63 w 284"/>
                <a:gd name="T17" fmla="*/ 0 h 165"/>
                <a:gd name="T18" fmla="*/ 0 w 284"/>
                <a:gd name="T19" fmla="*/ 86 h 165"/>
                <a:gd name="T20" fmla="*/ 0 w 284"/>
                <a:gd name="T21" fmla="*/ 165 h 165"/>
                <a:gd name="T22" fmla="*/ 284 w 284"/>
                <a:gd name="T23" fmla="*/ 165 h 165"/>
                <a:gd name="T24" fmla="*/ 284 w 284"/>
                <a:gd name="T25" fmla="*/ 86 h 165"/>
                <a:gd name="T26" fmla="*/ 222 w 284"/>
                <a:gd name="T27"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4" h="165">
                  <a:moveTo>
                    <a:pt x="222" y="0"/>
                  </a:moveTo>
                  <a:cubicBezTo>
                    <a:pt x="188" y="0"/>
                    <a:pt x="188" y="0"/>
                    <a:pt x="188" y="0"/>
                  </a:cubicBezTo>
                  <a:cubicBezTo>
                    <a:pt x="188" y="10"/>
                    <a:pt x="172" y="17"/>
                    <a:pt x="154" y="19"/>
                  </a:cubicBezTo>
                  <a:cubicBezTo>
                    <a:pt x="154" y="134"/>
                    <a:pt x="154" y="134"/>
                    <a:pt x="154" y="134"/>
                  </a:cubicBezTo>
                  <a:cubicBezTo>
                    <a:pt x="154" y="140"/>
                    <a:pt x="149" y="146"/>
                    <a:pt x="143" y="146"/>
                  </a:cubicBezTo>
                  <a:cubicBezTo>
                    <a:pt x="136" y="146"/>
                    <a:pt x="131" y="140"/>
                    <a:pt x="131" y="134"/>
                  </a:cubicBezTo>
                  <a:cubicBezTo>
                    <a:pt x="131" y="19"/>
                    <a:pt x="131" y="19"/>
                    <a:pt x="131" y="19"/>
                  </a:cubicBezTo>
                  <a:cubicBezTo>
                    <a:pt x="113" y="17"/>
                    <a:pt x="97" y="11"/>
                    <a:pt x="97" y="0"/>
                  </a:cubicBezTo>
                  <a:cubicBezTo>
                    <a:pt x="63" y="0"/>
                    <a:pt x="63" y="0"/>
                    <a:pt x="63" y="0"/>
                  </a:cubicBezTo>
                  <a:cubicBezTo>
                    <a:pt x="28" y="0"/>
                    <a:pt x="0" y="39"/>
                    <a:pt x="0" y="86"/>
                  </a:cubicBezTo>
                  <a:cubicBezTo>
                    <a:pt x="0" y="165"/>
                    <a:pt x="0" y="165"/>
                    <a:pt x="0" y="165"/>
                  </a:cubicBezTo>
                  <a:cubicBezTo>
                    <a:pt x="284" y="165"/>
                    <a:pt x="284" y="165"/>
                    <a:pt x="284" y="165"/>
                  </a:cubicBezTo>
                  <a:cubicBezTo>
                    <a:pt x="284" y="86"/>
                    <a:pt x="284" y="86"/>
                    <a:pt x="284" y="86"/>
                  </a:cubicBezTo>
                  <a:cubicBezTo>
                    <a:pt x="284" y="39"/>
                    <a:pt x="256" y="0"/>
                    <a:pt x="22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prstClr val="black"/>
                </a:solidFill>
              </a:endParaRPr>
            </a:p>
          </p:txBody>
        </p:sp>
      </p:grpSp>
      <p:grpSp>
        <p:nvGrpSpPr>
          <p:cNvPr id="47" name="Group 13"/>
          <p:cNvGrpSpPr>
            <a:grpSpLocks noChangeAspect="1"/>
          </p:cNvGrpSpPr>
          <p:nvPr/>
        </p:nvGrpSpPr>
        <p:grpSpPr bwMode="auto">
          <a:xfrm>
            <a:off x="5240420" y="3427262"/>
            <a:ext cx="429667" cy="434580"/>
            <a:chOff x="2426" y="2781"/>
            <a:chExt cx="593" cy="600"/>
          </a:xfrm>
          <a:solidFill>
            <a:srgbClr val="01ACBE"/>
          </a:solidFill>
        </p:grpSpPr>
        <p:sp>
          <p:nvSpPr>
            <p:cNvPr id="48" name="Freeform 14"/>
            <p:cNvSpPr/>
            <p:nvPr/>
          </p:nvSpPr>
          <p:spPr bwMode="auto">
            <a:xfrm>
              <a:off x="2442" y="2805"/>
              <a:ext cx="577" cy="576"/>
            </a:xfrm>
            <a:custGeom>
              <a:avLst/>
              <a:gdLst>
                <a:gd name="T0" fmla="*/ 0 w 241"/>
                <a:gd name="T1" fmla="*/ 115 h 241"/>
                <a:gd name="T2" fmla="*/ 0 w 241"/>
                <a:gd name="T3" fmla="*/ 121 h 241"/>
                <a:gd name="T4" fmla="*/ 121 w 241"/>
                <a:gd name="T5" fmla="*/ 241 h 241"/>
                <a:gd name="T6" fmla="*/ 241 w 241"/>
                <a:gd name="T7" fmla="*/ 121 h 241"/>
                <a:gd name="T8" fmla="*/ 121 w 241"/>
                <a:gd name="T9" fmla="*/ 0 h 241"/>
                <a:gd name="T10" fmla="*/ 121 w 241"/>
                <a:gd name="T11" fmla="*/ 115 h 241"/>
                <a:gd name="T12" fmla="*/ 0 w 241"/>
                <a:gd name="T13" fmla="*/ 115 h 241"/>
              </a:gdLst>
              <a:ahLst/>
              <a:cxnLst>
                <a:cxn ang="0">
                  <a:pos x="T0" y="T1"/>
                </a:cxn>
                <a:cxn ang="0">
                  <a:pos x="T2" y="T3"/>
                </a:cxn>
                <a:cxn ang="0">
                  <a:pos x="T4" y="T5"/>
                </a:cxn>
                <a:cxn ang="0">
                  <a:pos x="T6" y="T7"/>
                </a:cxn>
                <a:cxn ang="0">
                  <a:pos x="T8" y="T9"/>
                </a:cxn>
                <a:cxn ang="0">
                  <a:pos x="T10" y="T11"/>
                </a:cxn>
                <a:cxn ang="0">
                  <a:pos x="T12" y="T13"/>
                </a:cxn>
              </a:cxnLst>
              <a:rect l="0" t="0" r="r" b="b"/>
              <a:pathLst>
                <a:path w="241" h="241">
                  <a:moveTo>
                    <a:pt x="0" y="115"/>
                  </a:moveTo>
                  <a:cubicBezTo>
                    <a:pt x="0" y="117"/>
                    <a:pt x="0" y="119"/>
                    <a:pt x="0" y="121"/>
                  </a:cubicBezTo>
                  <a:cubicBezTo>
                    <a:pt x="0" y="187"/>
                    <a:pt x="54" y="241"/>
                    <a:pt x="121" y="241"/>
                  </a:cubicBezTo>
                  <a:cubicBezTo>
                    <a:pt x="187" y="241"/>
                    <a:pt x="241" y="187"/>
                    <a:pt x="241" y="121"/>
                  </a:cubicBezTo>
                  <a:cubicBezTo>
                    <a:pt x="241" y="54"/>
                    <a:pt x="187" y="0"/>
                    <a:pt x="121" y="0"/>
                  </a:cubicBezTo>
                  <a:cubicBezTo>
                    <a:pt x="121" y="115"/>
                    <a:pt x="121" y="115"/>
                    <a:pt x="121" y="115"/>
                  </a:cubicBezTo>
                  <a:lnTo>
                    <a:pt x="0" y="1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prstClr val="black"/>
                </a:solidFill>
              </a:endParaRPr>
            </a:p>
          </p:txBody>
        </p:sp>
        <p:sp>
          <p:nvSpPr>
            <p:cNvPr id="49" name="Freeform 15"/>
            <p:cNvSpPr>
              <a:spLocks noEditPoints="1"/>
            </p:cNvSpPr>
            <p:nvPr/>
          </p:nvSpPr>
          <p:spPr bwMode="auto">
            <a:xfrm>
              <a:off x="2426" y="2781"/>
              <a:ext cx="275" cy="273"/>
            </a:xfrm>
            <a:custGeom>
              <a:avLst/>
              <a:gdLst>
                <a:gd name="T0" fmla="*/ 0 w 115"/>
                <a:gd name="T1" fmla="*/ 114 h 114"/>
                <a:gd name="T2" fmla="*/ 115 w 115"/>
                <a:gd name="T3" fmla="*/ 114 h 114"/>
                <a:gd name="T4" fmla="*/ 115 w 115"/>
                <a:gd name="T5" fmla="*/ 0 h 114"/>
                <a:gd name="T6" fmla="*/ 0 w 115"/>
                <a:gd name="T7" fmla="*/ 114 h 114"/>
                <a:gd name="T8" fmla="*/ 15 w 115"/>
                <a:gd name="T9" fmla="*/ 104 h 114"/>
                <a:gd name="T10" fmla="*/ 104 w 115"/>
                <a:gd name="T11" fmla="*/ 14 h 114"/>
                <a:gd name="T12" fmla="*/ 104 w 115"/>
                <a:gd name="T13" fmla="*/ 104 h 114"/>
                <a:gd name="T14" fmla="*/ 15 w 115"/>
                <a:gd name="T15" fmla="*/ 10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14">
                  <a:moveTo>
                    <a:pt x="0" y="114"/>
                  </a:moveTo>
                  <a:cubicBezTo>
                    <a:pt x="115" y="114"/>
                    <a:pt x="115" y="114"/>
                    <a:pt x="115" y="114"/>
                  </a:cubicBezTo>
                  <a:cubicBezTo>
                    <a:pt x="115" y="0"/>
                    <a:pt x="115" y="0"/>
                    <a:pt x="115" y="0"/>
                  </a:cubicBezTo>
                  <a:cubicBezTo>
                    <a:pt x="51" y="0"/>
                    <a:pt x="0" y="51"/>
                    <a:pt x="0" y="114"/>
                  </a:cubicBezTo>
                  <a:close/>
                  <a:moveTo>
                    <a:pt x="15" y="104"/>
                  </a:moveTo>
                  <a:cubicBezTo>
                    <a:pt x="15" y="54"/>
                    <a:pt x="55" y="14"/>
                    <a:pt x="104" y="14"/>
                  </a:cubicBezTo>
                  <a:cubicBezTo>
                    <a:pt x="104" y="104"/>
                    <a:pt x="104" y="104"/>
                    <a:pt x="104" y="104"/>
                  </a:cubicBezTo>
                  <a:lnTo>
                    <a:pt x="15" y="1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prstClr val="black"/>
                </a:solidFill>
              </a:endParaRPr>
            </a:p>
          </p:txBody>
        </p:sp>
      </p:grpSp>
      <p:grpSp>
        <p:nvGrpSpPr>
          <p:cNvPr id="50" name="Group 18"/>
          <p:cNvGrpSpPr>
            <a:grpSpLocks noChangeAspect="1"/>
          </p:cNvGrpSpPr>
          <p:nvPr/>
        </p:nvGrpSpPr>
        <p:grpSpPr bwMode="auto">
          <a:xfrm>
            <a:off x="5225253" y="5282065"/>
            <a:ext cx="446333" cy="415748"/>
            <a:chOff x="3802" y="2858"/>
            <a:chExt cx="616" cy="574"/>
          </a:xfrm>
          <a:solidFill>
            <a:srgbClr val="E87071"/>
          </a:solidFill>
        </p:grpSpPr>
        <p:sp>
          <p:nvSpPr>
            <p:cNvPr id="51" name="Rectangle 19"/>
            <p:cNvSpPr>
              <a:spLocks noChangeArrowheads="1"/>
            </p:cNvSpPr>
            <p:nvPr/>
          </p:nvSpPr>
          <p:spPr bwMode="auto">
            <a:xfrm>
              <a:off x="3802" y="3205"/>
              <a:ext cx="129" cy="2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zh-CN" altLang="en-US">
                <a:solidFill>
                  <a:prstClr val="black"/>
                </a:solidFill>
              </a:endParaRPr>
            </a:p>
          </p:txBody>
        </p:sp>
        <p:sp>
          <p:nvSpPr>
            <p:cNvPr id="52" name="Rectangle 20"/>
            <p:cNvSpPr>
              <a:spLocks noChangeArrowheads="1"/>
            </p:cNvSpPr>
            <p:nvPr/>
          </p:nvSpPr>
          <p:spPr bwMode="auto">
            <a:xfrm>
              <a:off x="3964" y="3174"/>
              <a:ext cx="129" cy="25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zh-CN" altLang="en-US">
                <a:solidFill>
                  <a:prstClr val="black"/>
                </a:solidFill>
              </a:endParaRPr>
            </a:p>
          </p:txBody>
        </p:sp>
        <p:sp>
          <p:nvSpPr>
            <p:cNvPr id="53" name="Rectangle 21"/>
            <p:cNvSpPr>
              <a:spLocks noChangeArrowheads="1"/>
            </p:cNvSpPr>
            <p:nvPr/>
          </p:nvSpPr>
          <p:spPr bwMode="auto">
            <a:xfrm>
              <a:off x="4129" y="3131"/>
              <a:ext cx="129" cy="3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zh-CN" altLang="en-US">
                <a:solidFill>
                  <a:prstClr val="black"/>
                </a:solidFill>
              </a:endParaRPr>
            </a:p>
          </p:txBody>
        </p:sp>
        <p:sp>
          <p:nvSpPr>
            <p:cNvPr id="54" name="Rectangle 22"/>
            <p:cNvSpPr>
              <a:spLocks noChangeArrowheads="1"/>
            </p:cNvSpPr>
            <p:nvPr/>
          </p:nvSpPr>
          <p:spPr bwMode="auto">
            <a:xfrm>
              <a:off x="4289" y="3078"/>
              <a:ext cx="129" cy="3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zh-CN" altLang="en-US">
                <a:solidFill>
                  <a:prstClr val="black"/>
                </a:solidFill>
              </a:endParaRPr>
            </a:p>
          </p:txBody>
        </p:sp>
        <p:sp>
          <p:nvSpPr>
            <p:cNvPr id="55" name="Freeform 23"/>
            <p:cNvSpPr/>
            <p:nvPr/>
          </p:nvSpPr>
          <p:spPr bwMode="auto">
            <a:xfrm>
              <a:off x="3888" y="2858"/>
              <a:ext cx="370" cy="270"/>
            </a:xfrm>
            <a:custGeom>
              <a:avLst/>
              <a:gdLst>
                <a:gd name="T0" fmla="*/ 94 w 155"/>
                <a:gd name="T1" fmla="*/ 21 h 113"/>
                <a:gd name="T2" fmla="*/ 0 w 155"/>
                <a:gd name="T3" fmla="*/ 72 h 113"/>
                <a:gd name="T4" fmla="*/ 114 w 155"/>
                <a:gd name="T5" fmla="*/ 63 h 113"/>
                <a:gd name="T6" fmla="*/ 122 w 155"/>
                <a:gd name="T7" fmla="*/ 82 h 113"/>
                <a:gd name="T8" fmla="*/ 155 w 155"/>
                <a:gd name="T9" fmla="*/ 0 h 113"/>
                <a:gd name="T10" fmla="*/ 85 w 155"/>
                <a:gd name="T11" fmla="*/ 2 h 113"/>
                <a:gd name="T12" fmla="*/ 94 w 155"/>
                <a:gd name="T13" fmla="*/ 21 h 113"/>
              </a:gdLst>
              <a:ahLst/>
              <a:cxnLst>
                <a:cxn ang="0">
                  <a:pos x="T0" y="T1"/>
                </a:cxn>
                <a:cxn ang="0">
                  <a:pos x="T2" y="T3"/>
                </a:cxn>
                <a:cxn ang="0">
                  <a:pos x="T4" y="T5"/>
                </a:cxn>
                <a:cxn ang="0">
                  <a:pos x="T6" y="T7"/>
                </a:cxn>
                <a:cxn ang="0">
                  <a:pos x="T8" y="T9"/>
                </a:cxn>
                <a:cxn ang="0">
                  <a:pos x="T10" y="T11"/>
                </a:cxn>
                <a:cxn ang="0">
                  <a:pos x="T12" y="T13"/>
                </a:cxn>
              </a:cxnLst>
              <a:rect l="0" t="0" r="r" b="b"/>
              <a:pathLst>
                <a:path w="155" h="113">
                  <a:moveTo>
                    <a:pt x="94" y="21"/>
                  </a:moveTo>
                  <a:cubicBezTo>
                    <a:pt x="85" y="33"/>
                    <a:pt x="53" y="68"/>
                    <a:pt x="0" y="72"/>
                  </a:cubicBezTo>
                  <a:cubicBezTo>
                    <a:pt x="0" y="72"/>
                    <a:pt x="31" y="113"/>
                    <a:pt x="114" y="63"/>
                  </a:cubicBezTo>
                  <a:cubicBezTo>
                    <a:pt x="122" y="82"/>
                    <a:pt x="122" y="82"/>
                    <a:pt x="122" y="82"/>
                  </a:cubicBezTo>
                  <a:cubicBezTo>
                    <a:pt x="155" y="0"/>
                    <a:pt x="155" y="0"/>
                    <a:pt x="155" y="0"/>
                  </a:cubicBezTo>
                  <a:cubicBezTo>
                    <a:pt x="85" y="2"/>
                    <a:pt x="85" y="2"/>
                    <a:pt x="85" y="2"/>
                  </a:cubicBezTo>
                  <a:lnTo>
                    <a:pt x="94"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prstClr val="black"/>
                </a:solidFill>
              </a:endParaRPr>
            </a:p>
          </p:txBody>
        </p:sp>
      </p:grpSp>
      <p:sp>
        <p:nvSpPr>
          <p:cNvPr id="56" name="文本框 169"/>
          <p:cNvSpPr txBox="1">
            <a:spLocks noChangeArrowheads="1"/>
          </p:cNvSpPr>
          <p:nvPr/>
        </p:nvSpPr>
        <p:spPr bwMode="auto">
          <a:xfrm>
            <a:off x="1701800" y="1485578"/>
            <a:ext cx="33083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a:solidFill>
                  <a:srgbClr val="FFFFFF"/>
                </a:solidFill>
                <a:latin typeface="微软雅黑" panose="020B0503020204020204" pitchFamily="34" charset="-122"/>
                <a:ea typeface="微软雅黑" panose="020B0503020204020204" pitchFamily="34" charset="-122"/>
              </a:rPr>
              <a:t>登录学生在线系统</a:t>
            </a:r>
            <a:endParaRPr lang="en-US" altLang="zh-CN">
              <a:solidFill>
                <a:srgbClr val="FFFFFF"/>
              </a:solidFill>
              <a:latin typeface="微软雅黑" panose="020B0503020204020204" pitchFamily="34" charset="-122"/>
              <a:ea typeface="微软雅黑" panose="020B0503020204020204" pitchFamily="34" charset="-122"/>
            </a:endParaRPr>
          </a:p>
          <a:p>
            <a:pPr algn="ctr"/>
            <a:r>
              <a:rPr lang="zh-CN" altLang="en-US">
                <a:solidFill>
                  <a:srgbClr val="FFFFFF"/>
                </a:solidFill>
                <a:latin typeface="微软雅黑" panose="020B0503020204020204" pitchFamily="34" charset="-122"/>
                <a:ea typeface="微软雅黑" panose="020B0503020204020204" pitchFamily="34" charset="-122"/>
              </a:rPr>
              <a:t>查询当期还款额度</a:t>
            </a: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57" name="文本框 172"/>
          <p:cNvSpPr txBox="1">
            <a:spLocks noChangeArrowheads="1"/>
          </p:cNvSpPr>
          <p:nvPr/>
        </p:nvSpPr>
        <p:spPr bwMode="auto">
          <a:xfrm>
            <a:off x="1701800" y="3213770"/>
            <a:ext cx="33083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dirty="0">
                <a:solidFill>
                  <a:srgbClr val="FFFFFF"/>
                </a:solidFill>
                <a:latin typeface="微软雅黑" panose="020B0503020204020204" pitchFamily="34" charset="-122"/>
                <a:ea typeface="微软雅黑" panose="020B0503020204020204" pitchFamily="34" charset="-122"/>
              </a:rPr>
              <a:t>通过支付宝还款</a:t>
            </a:r>
            <a:endParaRPr lang="en-US" altLang="zh-CN" dirty="0">
              <a:solidFill>
                <a:srgbClr val="FFFFFF"/>
              </a:solidFill>
              <a:latin typeface="微软雅黑" panose="020B0503020204020204" pitchFamily="34" charset="-122"/>
              <a:ea typeface="微软雅黑" panose="020B0503020204020204" pitchFamily="34" charset="-122"/>
            </a:endParaRPr>
          </a:p>
          <a:p>
            <a:pPr algn="ctr"/>
            <a:r>
              <a:rPr lang="zh-CN" altLang="en-US" dirty="0">
                <a:solidFill>
                  <a:srgbClr val="FFFFFF"/>
                </a:solidFill>
                <a:latin typeface="微软雅黑" panose="020B0503020204020204" pitchFamily="34" charset="-122"/>
                <a:ea typeface="微软雅黑" panose="020B0503020204020204" pitchFamily="34" charset="-122"/>
              </a:rPr>
              <a:t>或</a:t>
            </a:r>
            <a:endParaRPr lang="en-US" altLang="zh-CN" dirty="0">
              <a:solidFill>
                <a:srgbClr val="FFFFFF"/>
              </a:solidFill>
              <a:latin typeface="微软雅黑" panose="020B0503020204020204" pitchFamily="34" charset="-122"/>
              <a:ea typeface="微软雅黑" panose="020B0503020204020204" pitchFamily="34" charset="-122"/>
            </a:endParaRPr>
          </a:p>
          <a:p>
            <a:pPr algn="ctr"/>
            <a:r>
              <a:rPr lang="zh-CN" altLang="en-US" dirty="0">
                <a:solidFill>
                  <a:srgbClr val="FFFFFF"/>
                </a:solidFill>
                <a:latin typeface="微软雅黑" panose="020B0503020204020204" pitchFamily="34" charset="-122"/>
                <a:ea typeface="微软雅黑" panose="020B0503020204020204" pitchFamily="34" charset="-122"/>
              </a:rPr>
              <a:t>使用</a:t>
            </a:r>
            <a:r>
              <a:rPr lang="en-US" altLang="zh-CN" dirty="0">
                <a:solidFill>
                  <a:srgbClr val="FFFFFF"/>
                </a:solidFill>
                <a:latin typeface="微软雅黑" panose="020B0503020204020204" pitchFamily="34" charset="-122"/>
                <a:ea typeface="微软雅黑" panose="020B0503020204020204" pitchFamily="34" charset="-122"/>
              </a:rPr>
              <a:t>POS</a:t>
            </a:r>
            <a:r>
              <a:rPr lang="zh-CN" altLang="en-US" dirty="0">
                <a:solidFill>
                  <a:srgbClr val="FFFFFF"/>
                </a:solidFill>
                <a:latin typeface="微软雅黑" panose="020B0503020204020204" pitchFamily="34" charset="-122"/>
                <a:ea typeface="微软雅黑" panose="020B0503020204020204" pitchFamily="34" charset="-122"/>
              </a:rPr>
              <a:t>机还款</a:t>
            </a: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58" name="文本框 175"/>
          <p:cNvSpPr txBox="1">
            <a:spLocks noChangeArrowheads="1"/>
          </p:cNvSpPr>
          <p:nvPr/>
        </p:nvSpPr>
        <p:spPr bwMode="auto">
          <a:xfrm>
            <a:off x="1701800" y="5207000"/>
            <a:ext cx="33337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a:solidFill>
                  <a:srgbClr val="FFFFFF"/>
                </a:solidFill>
                <a:latin typeface="微软雅黑" panose="020B0503020204020204" pitchFamily="34" charset="-122"/>
                <a:ea typeface="微软雅黑" panose="020B0503020204020204" pitchFamily="34" charset="-122"/>
              </a:rPr>
              <a:t>登录学生在线系统</a:t>
            </a:r>
            <a:endParaRPr lang="en-US" altLang="zh-CN">
              <a:solidFill>
                <a:srgbClr val="FFFFFF"/>
              </a:solidFill>
              <a:latin typeface="微软雅黑" panose="020B0503020204020204" pitchFamily="34" charset="-122"/>
              <a:ea typeface="微软雅黑" panose="020B0503020204020204" pitchFamily="34" charset="-122"/>
            </a:endParaRPr>
          </a:p>
          <a:p>
            <a:pPr algn="ctr"/>
            <a:r>
              <a:rPr lang="zh-CN" altLang="en-US">
                <a:solidFill>
                  <a:srgbClr val="FFFFFF"/>
                </a:solidFill>
                <a:latin typeface="微软雅黑" panose="020B0503020204020204" pitchFamily="34" charset="-122"/>
                <a:ea typeface="微软雅黑" panose="020B0503020204020204" pitchFamily="34" charset="-122"/>
              </a:rPr>
              <a:t>查看扣款结果</a:t>
            </a: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59" name="文本框 169"/>
          <p:cNvSpPr txBox="1">
            <a:spLocks noChangeArrowheads="1"/>
          </p:cNvSpPr>
          <p:nvPr/>
        </p:nvSpPr>
        <p:spPr bwMode="auto">
          <a:xfrm>
            <a:off x="6140102" y="1162312"/>
            <a:ext cx="5402262"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50000"/>
              </a:lnSpc>
              <a:buFont typeface="Wingdings" panose="05000000000000000000" pitchFamily="2" charset="2"/>
              <a:buChar char="l"/>
            </a:pPr>
            <a:r>
              <a:rPr lang="en-US" altLang="zh-CN" dirty="0">
                <a:solidFill>
                  <a:srgbClr val="FFFFFF"/>
                </a:solidFill>
                <a:latin typeface="微软雅黑" panose="020B0503020204020204" pitchFamily="34" charset="-122"/>
                <a:ea typeface="微软雅黑" panose="020B0503020204020204" pitchFamily="34" charset="-122"/>
              </a:rPr>
              <a:t>11</a:t>
            </a:r>
            <a:r>
              <a:rPr lang="zh-CN" altLang="en-US" dirty="0">
                <a:solidFill>
                  <a:srgbClr val="FFFFFF"/>
                </a:solidFill>
                <a:latin typeface="微软雅黑" panose="020B0503020204020204" pitchFamily="34" charset="-122"/>
                <a:ea typeface="微软雅黑" panose="020B0503020204020204" pitchFamily="34" charset="-122"/>
              </a:rPr>
              <a:t>月</a:t>
            </a:r>
            <a:r>
              <a:rPr lang="en-US" altLang="zh-CN" dirty="0">
                <a:solidFill>
                  <a:srgbClr val="FFFFFF"/>
                </a:solidFill>
                <a:latin typeface="微软雅黑" panose="020B0503020204020204" pitchFamily="34" charset="-122"/>
                <a:ea typeface="微软雅黑" panose="020B0503020204020204" pitchFamily="34" charset="-122"/>
              </a:rPr>
              <a:t>1</a:t>
            </a:r>
            <a:r>
              <a:rPr lang="zh-CN" altLang="en-US" dirty="0">
                <a:solidFill>
                  <a:srgbClr val="FFFFFF"/>
                </a:solidFill>
                <a:latin typeface="微软雅黑" panose="020B0503020204020204" pitchFamily="34" charset="-122"/>
                <a:ea typeface="微软雅黑" panose="020B0503020204020204" pitchFamily="34" charset="-122"/>
              </a:rPr>
              <a:t>日（最后一年为</a:t>
            </a:r>
            <a:r>
              <a:rPr lang="en-US" altLang="zh-CN" dirty="0">
                <a:solidFill>
                  <a:srgbClr val="FFFFFF"/>
                </a:solidFill>
                <a:latin typeface="微软雅黑" panose="020B0503020204020204" pitchFamily="34" charset="-122"/>
                <a:ea typeface="微软雅黑" panose="020B0503020204020204" pitchFamily="34" charset="-122"/>
              </a:rPr>
              <a:t>9</a:t>
            </a:r>
            <a:r>
              <a:rPr lang="zh-CN" altLang="en-US" dirty="0">
                <a:solidFill>
                  <a:srgbClr val="FFFFFF"/>
                </a:solidFill>
                <a:latin typeface="微软雅黑" panose="020B0503020204020204" pitchFamily="34" charset="-122"/>
                <a:ea typeface="微软雅黑" panose="020B0503020204020204" pitchFamily="34" charset="-122"/>
              </a:rPr>
              <a:t>月</a:t>
            </a:r>
            <a:r>
              <a:rPr lang="en-US" altLang="zh-CN" dirty="0">
                <a:solidFill>
                  <a:srgbClr val="FFFFFF"/>
                </a:solidFill>
                <a:latin typeface="微软雅黑" panose="020B0503020204020204" pitchFamily="34" charset="-122"/>
                <a:ea typeface="微软雅黑" panose="020B0503020204020204" pitchFamily="34" charset="-122"/>
              </a:rPr>
              <a:t>1</a:t>
            </a:r>
            <a:r>
              <a:rPr lang="zh-CN" altLang="en-US" dirty="0">
                <a:solidFill>
                  <a:srgbClr val="FFFFFF"/>
                </a:solidFill>
                <a:latin typeface="微软雅黑" panose="020B0503020204020204" pitchFamily="34" charset="-122"/>
                <a:ea typeface="微软雅黑" panose="020B0503020204020204" pitchFamily="34" charset="-122"/>
              </a:rPr>
              <a:t>日）以后，登录学生在线服务系统</a:t>
            </a:r>
            <a:r>
              <a:rPr lang="en-US" altLang="zh-CN" dirty="0">
                <a:solidFill>
                  <a:srgbClr val="FFFFFF"/>
                </a:solidFill>
                <a:latin typeface="微软雅黑" panose="020B0503020204020204" pitchFamily="34" charset="-122"/>
                <a:ea typeface="微软雅黑" panose="020B0503020204020204" pitchFamily="34" charset="-122"/>
                <a:hlinkClick r:id="rId1"/>
              </a:rPr>
              <a:t>www.csls.cdb.com.cn</a:t>
            </a:r>
            <a:r>
              <a:rPr lang="en-US" altLang="zh-CN" dirty="0">
                <a:solidFill>
                  <a:srgbClr val="FFFFFF"/>
                </a:solidFill>
                <a:latin typeface="微软雅黑" panose="020B0503020204020204" pitchFamily="34" charset="-122"/>
                <a:ea typeface="微软雅黑" panose="020B0503020204020204" pitchFamily="34" charset="-122"/>
              </a:rPr>
              <a:t>,</a:t>
            </a:r>
            <a:r>
              <a:rPr lang="zh-CN" altLang="en-US" dirty="0">
                <a:solidFill>
                  <a:srgbClr val="FFFFFF"/>
                </a:solidFill>
                <a:latin typeface="微软雅黑" panose="020B0503020204020204" pitchFamily="34" charset="-122"/>
                <a:ea typeface="微软雅黑" panose="020B0503020204020204" pitchFamily="34" charset="-122"/>
              </a:rPr>
              <a:t>查询还款当期还款额度。系统用户名为借款学生身份证号，如果密码遗忘，可拨打</a:t>
            </a:r>
            <a:r>
              <a:rPr lang="en-US" altLang="zh-CN" dirty="0">
                <a:solidFill>
                  <a:srgbClr val="FFFFFF"/>
                </a:solidFill>
                <a:latin typeface="微软雅黑" panose="020B0503020204020204" pitchFamily="34" charset="-122"/>
                <a:ea typeface="微软雅黑" panose="020B0503020204020204" pitchFamily="34" charset="-122"/>
              </a:rPr>
              <a:t>95593</a:t>
            </a:r>
            <a:r>
              <a:rPr lang="zh-CN" altLang="en-US" dirty="0">
                <a:solidFill>
                  <a:srgbClr val="FFFFFF"/>
                </a:solidFill>
                <a:latin typeface="微软雅黑" panose="020B0503020204020204" pitchFamily="34" charset="-122"/>
                <a:ea typeface="微软雅黑" panose="020B0503020204020204" pitchFamily="34" charset="-122"/>
              </a:rPr>
              <a:t>重置</a:t>
            </a:r>
            <a:r>
              <a:rPr lang="zh-CN" altLang="en-US" dirty="0" smtClean="0">
                <a:solidFill>
                  <a:srgbClr val="FFFFFF"/>
                </a:solidFill>
                <a:latin typeface="微软雅黑" panose="020B0503020204020204" pitchFamily="34" charset="-122"/>
                <a:ea typeface="微软雅黑" panose="020B0503020204020204" pitchFamily="34" charset="-122"/>
              </a:rPr>
              <a:t>。</a:t>
            </a:r>
            <a:endParaRPr lang="en-US" altLang="zh-CN" dirty="0" smtClean="0">
              <a:solidFill>
                <a:srgbClr val="FFFFFF"/>
              </a:solidFill>
              <a:latin typeface="微软雅黑" panose="020B0503020204020204" pitchFamily="34" charset="-122"/>
              <a:ea typeface="微软雅黑" panose="020B0503020204020204" pitchFamily="34" charset="-122"/>
            </a:endParaRPr>
          </a:p>
          <a:p>
            <a:pPr marL="0" indent="0">
              <a:lnSpc>
                <a:spcPct val="150000"/>
              </a:lnSpc>
            </a:pPr>
            <a:endParaRPr lang="en-US" altLang="zh-CN" dirty="0">
              <a:solidFill>
                <a:srgbClr val="FFFFFF"/>
              </a:solidFill>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l"/>
            </a:pPr>
            <a:r>
              <a:rPr lang="zh-CN" altLang="en-US" dirty="0">
                <a:solidFill>
                  <a:srgbClr val="FFFFFF"/>
                </a:solidFill>
                <a:latin typeface="微软雅黑" panose="020B0503020204020204" pitchFamily="34" charset="-122"/>
                <a:ea typeface="微软雅黑" panose="020B0503020204020204" pitchFamily="34" charset="-122"/>
              </a:rPr>
              <a:t>在</a:t>
            </a:r>
            <a:r>
              <a:rPr lang="en-US" altLang="zh-CN" dirty="0">
                <a:solidFill>
                  <a:srgbClr val="FFFFFF"/>
                </a:solidFill>
                <a:latin typeface="微软雅黑" panose="020B0503020204020204" pitchFamily="34" charset="-122"/>
                <a:ea typeface="微软雅黑" panose="020B0503020204020204" pitchFamily="34" charset="-122"/>
              </a:rPr>
              <a:t>11</a:t>
            </a:r>
            <a:r>
              <a:rPr lang="zh-CN" altLang="en-US" dirty="0">
                <a:solidFill>
                  <a:srgbClr val="FFFFFF"/>
                </a:solidFill>
                <a:latin typeface="微软雅黑" panose="020B0503020204020204" pitchFamily="34" charset="-122"/>
                <a:ea typeface="微软雅黑" panose="020B0503020204020204" pitchFamily="34" charset="-122"/>
              </a:rPr>
              <a:t>月</a:t>
            </a:r>
            <a:r>
              <a:rPr lang="en-US" altLang="zh-CN" dirty="0">
                <a:solidFill>
                  <a:srgbClr val="FFFFFF"/>
                </a:solidFill>
                <a:latin typeface="微软雅黑" panose="020B0503020204020204" pitchFamily="34" charset="-122"/>
                <a:ea typeface="微软雅黑" panose="020B0503020204020204" pitchFamily="34" charset="-122"/>
              </a:rPr>
              <a:t>1</a:t>
            </a:r>
            <a:r>
              <a:rPr lang="zh-CN" altLang="en-US" dirty="0">
                <a:solidFill>
                  <a:srgbClr val="FFFFFF"/>
                </a:solidFill>
                <a:latin typeface="微软雅黑" panose="020B0503020204020204" pitchFamily="34" charset="-122"/>
                <a:ea typeface="微软雅黑" panose="020B0503020204020204" pitchFamily="34" charset="-122"/>
              </a:rPr>
              <a:t>日志</a:t>
            </a:r>
            <a:r>
              <a:rPr lang="en-US" altLang="zh-CN" dirty="0">
                <a:solidFill>
                  <a:srgbClr val="FFFFFF"/>
                </a:solidFill>
                <a:latin typeface="微软雅黑" panose="020B0503020204020204" pitchFamily="34" charset="-122"/>
                <a:ea typeface="微软雅黑" panose="020B0503020204020204" pitchFamily="34" charset="-122"/>
              </a:rPr>
              <a:t>12</a:t>
            </a:r>
            <a:r>
              <a:rPr lang="zh-CN" altLang="en-US" dirty="0">
                <a:solidFill>
                  <a:srgbClr val="FFFFFF"/>
                </a:solidFill>
                <a:latin typeface="微软雅黑" panose="020B0503020204020204" pitchFamily="34" charset="-122"/>
                <a:ea typeface="微软雅黑" panose="020B0503020204020204" pitchFamily="34" charset="-122"/>
              </a:rPr>
              <a:t>月</a:t>
            </a:r>
            <a:r>
              <a:rPr lang="en-US" altLang="zh-CN" dirty="0">
                <a:solidFill>
                  <a:srgbClr val="FFFFFF"/>
                </a:solidFill>
                <a:latin typeface="微软雅黑" panose="020B0503020204020204" pitchFamily="34" charset="-122"/>
                <a:ea typeface="微软雅黑" panose="020B0503020204020204" pitchFamily="34" charset="-122"/>
              </a:rPr>
              <a:t>20</a:t>
            </a:r>
            <a:r>
              <a:rPr lang="zh-CN" altLang="en-US" dirty="0">
                <a:solidFill>
                  <a:srgbClr val="FFFFFF"/>
                </a:solidFill>
                <a:latin typeface="微软雅黑" panose="020B0503020204020204" pitchFamily="34" charset="-122"/>
                <a:ea typeface="微软雅黑" panose="020B0503020204020204" pitchFamily="34" charset="-122"/>
              </a:rPr>
              <a:t>日之间（最后一年为</a:t>
            </a:r>
            <a:r>
              <a:rPr lang="en-US" altLang="zh-CN" dirty="0">
                <a:solidFill>
                  <a:srgbClr val="FFFFFF"/>
                </a:solidFill>
                <a:latin typeface="微软雅黑" panose="020B0503020204020204" pitchFamily="34" charset="-122"/>
                <a:ea typeface="微软雅黑" panose="020B0503020204020204" pitchFamily="34" charset="-122"/>
              </a:rPr>
              <a:t>9</a:t>
            </a:r>
            <a:r>
              <a:rPr lang="zh-CN" altLang="en-US" dirty="0">
                <a:solidFill>
                  <a:srgbClr val="FFFFFF"/>
                </a:solidFill>
                <a:latin typeface="微软雅黑" panose="020B0503020204020204" pitchFamily="34" charset="-122"/>
                <a:ea typeface="微软雅黑" panose="020B0503020204020204" pitchFamily="34" charset="-122"/>
              </a:rPr>
              <a:t>月</a:t>
            </a:r>
            <a:r>
              <a:rPr lang="en-US" altLang="zh-CN" dirty="0">
                <a:solidFill>
                  <a:srgbClr val="FFFFFF"/>
                </a:solidFill>
                <a:latin typeface="微软雅黑" panose="020B0503020204020204" pitchFamily="34" charset="-122"/>
                <a:ea typeface="微软雅黑" panose="020B0503020204020204" pitchFamily="34" charset="-122"/>
              </a:rPr>
              <a:t>1</a:t>
            </a:r>
            <a:r>
              <a:rPr lang="zh-CN" altLang="en-US" dirty="0">
                <a:solidFill>
                  <a:srgbClr val="FFFFFF"/>
                </a:solidFill>
                <a:latin typeface="微软雅黑" panose="020B0503020204020204" pitchFamily="34" charset="-122"/>
                <a:ea typeface="微软雅黑" panose="020B0503020204020204" pitchFamily="34" charset="-122"/>
              </a:rPr>
              <a:t>日至</a:t>
            </a:r>
            <a:r>
              <a:rPr lang="en-US" altLang="zh-CN" dirty="0">
                <a:solidFill>
                  <a:srgbClr val="FFFFFF"/>
                </a:solidFill>
                <a:latin typeface="微软雅黑" panose="020B0503020204020204" pitchFamily="34" charset="-122"/>
                <a:ea typeface="微软雅黑" panose="020B0503020204020204" pitchFamily="34" charset="-122"/>
              </a:rPr>
              <a:t>9</a:t>
            </a:r>
            <a:r>
              <a:rPr lang="zh-CN" altLang="en-US" dirty="0">
                <a:solidFill>
                  <a:srgbClr val="FFFFFF"/>
                </a:solidFill>
                <a:latin typeface="微软雅黑" panose="020B0503020204020204" pitchFamily="34" charset="-122"/>
                <a:ea typeface="微软雅黑" panose="020B0503020204020204" pitchFamily="34" charset="-122"/>
              </a:rPr>
              <a:t>月</a:t>
            </a:r>
            <a:r>
              <a:rPr lang="en-US" altLang="zh-CN" dirty="0">
                <a:solidFill>
                  <a:srgbClr val="FFFFFF"/>
                </a:solidFill>
                <a:latin typeface="微软雅黑" panose="020B0503020204020204" pitchFamily="34" charset="-122"/>
                <a:ea typeface="微软雅黑" panose="020B0503020204020204" pitchFamily="34" charset="-122"/>
              </a:rPr>
              <a:t>20</a:t>
            </a:r>
            <a:r>
              <a:rPr lang="zh-CN" altLang="en-US" dirty="0">
                <a:solidFill>
                  <a:srgbClr val="FFFFFF"/>
                </a:solidFill>
                <a:latin typeface="微软雅黑" panose="020B0503020204020204" pitchFamily="34" charset="-122"/>
                <a:ea typeface="微软雅黑" panose="020B0503020204020204" pitchFamily="34" charset="-122"/>
              </a:rPr>
              <a:t>日之间），登录支付</a:t>
            </a:r>
            <a:r>
              <a:rPr lang="zh-CN" altLang="en-US" dirty="0" smtClean="0">
                <a:solidFill>
                  <a:srgbClr val="FFFFFF"/>
                </a:solidFill>
                <a:latin typeface="微软雅黑" panose="020B0503020204020204" pitchFamily="34" charset="-122"/>
                <a:ea typeface="微软雅黑" panose="020B0503020204020204" pitchFamily="34" charset="-122"/>
              </a:rPr>
              <a:t>宝</a:t>
            </a:r>
            <a:r>
              <a:rPr lang="en-US" altLang="zh-CN" dirty="0" smtClean="0">
                <a:solidFill>
                  <a:srgbClr val="FFFFFF"/>
                </a:solidFill>
                <a:latin typeface="微软雅黑" panose="020B0503020204020204" pitchFamily="34" charset="-122"/>
                <a:ea typeface="微软雅黑" panose="020B0503020204020204" pitchFamily="34" charset="-122"/>
                <a:hlinkClick r:id="rId2"/>
              </a:rPr>
              <a:t>www.alipay.com</a:t>
            </a:r>
            <a:r>
              <a:rPr lang="zh-CN" altLang="en-US" dirty="0">
                <a:solidFill>
                  <a:srgbClr val="FFFFFF"/>
                </a:solidFill>
                <a:latin typeface="微软雅黑" panose="020B0503020204020204" pitchFamily="34" charset="-122"/>
                <a:ea typeface="微软雅黑" panose="020B0503020204020204" pitchFamily="34" charset="-122"/>
              </a:rPr>
              <a:t>，直接在指定账户内充值还款或者使用“助学还款”功能还款，也可以前往就近县级资助中心或者高校资助中心使用助学贷款专用</a:t>
            </a:r>
            <a:r>
              <a:rPr lang="en-US" altLang="zh-CN" dirty="0">
                <a:solidFill>
                  <a:srgbClr val="FFFFFF"/>
                </a:solidFill>
                <a:latin typeface="微软雅黑" panose="020B0503020204020204" pitchFamily="34" charset="-122"/>
                <a:ea typeface="微软雅黑" panose="020B0503020204020204" pitchFamily="34" charset="-122"/>
              </a:rPr>
              <a:t>POS</a:t>
            </a:r>
            <a:r>
              <a:rPr lang="zh-CN" altLang="en-US" dirty="0">
                <a:solidFill>
                  <a:srgbClr val="FFFFFF"/>
                </a:solidFill>
                <a:latin typeface="微软雅黑" panose="020B0503020204020204" pitchFamily="34" charset="-122"/>
                <a:ea typeface="微软雅黑" panose="020B0503020204020204" pitchFamily="34" charset="-122"/>
              </a:rPr>
              <a:t>机刷借记卡还款（请事先咨询是否提供</a:t>
            </a:r>
            <a:r>
              <a:rPr lang="en-US" altLang="zh-CN" dirty="0">
                <a:solidFill>
                  <a:srgbClr val="FFFFFF"/>
                </a:solidFill>
                <a:latin typeface="微软雅黑" panose="020B0503020204020204" pitchFamily="34" charset="-122"/>
                <a:ea typeface="微软雅黑" panose="020B0503020204020204" pitchFamily="34" charset="-122"/>
              </a:rPr>
              <a:t>POS</a:t>
            </a:r>
            <a:r>
              <a:rPr lang="zh-CN" altLang="en-US" dirty="0">
                <a:solidFill>
                  <a:srgbClr val="FFFFFF"/>
                </a:solidFill>
                <a:latin typeface="微软雅黑" panose="020B0503020204020204" pitchFamily="34" charset="-122"/>
                <a:ea typeface="微软雅黑" panose="020B0503020204020204" pitchFamily="34" charset="-122"/>
              </a:rPr>
              <a:t>机刷卡服务）。</a:t>
            </a:r>
            <a:endParaRPr lang="zh-CN" altLang="en-US" dirty="0">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p:transition spd="slow" advTm="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900" decel="100000" fill="hold"/>
                                        <p:tgtEl>
                                          <p:spTgt spid="3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5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1000"/>
                                        <p:tgtEl>
                                          <p:spTgt spid="29"/>
                                        </p:tgtEl>
                                      </p:cBhvr>
                                    </p:animEffect>
                                    <p:anim calcmode="lin" valueType="num">
                                      <p:cBhvr>
                                        <p:cTn id="14" dur="1000" fill="hold"/>
                                        <p:tgtEl>
                                          <p:spTgt spid="29"/>
                                        </p:tgtEl>
                                        <p:attrNameLst>
                                          <p:attrName>ppt_x</p:attrName>
                                        </p:attrNameLst>
                                      </p:cBhvr>
                                      <p:tavLst>
                                        <p:tav tm="0">
                                          <p:val>
                                            <p:strVal val="#ppt_x"/>
                                          </p:val>
                                        </p:tav>
                                        <p:tav tm="100000">
                                          <p:val>
                                            <p:strVal val="#ppt_x"/>
                                          </p:val>
                                        </p:tav>
                                      </p:tavLst>
                                    </p:anim>
                                    <p:anim calcmode="lin" valueType="num">
                                      <p:cBhvr>
                                        <p:cTn id="15" dur="900" decel="100000" fill="hold"/>
                                        <p:tgtEl>
                                          <p:spTgt spid="29"/>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5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900" decel="100000" fill="hold"/>
                                        <p:tgtEl>
                                          <p:spTgt spid="2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par>
                          <p:cTn id="23" fill="hold">
                            <p:stCondLst>
                              <p:cond delay="1000"/>
                            </p:stCondLst>
                            <p:childTnLst>
                              <p:par>
                                <p:cTn id="24" presetID="21" presetClass="entr" presetSubtype="1" fill="hold" nodeType="after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heel(1)">
                                      <p:cBhvr>
                                        <p:cTn id="26" dur="1250"/>
                                        <p:tgtEl>
                                          <p:spTgt spid="35"/>
                                        </p:tgtEl>
                                      </p:cBhvr>
                                    </p:animEffect>
                                  </p:childTnLst>
                                </p:cTn>
                              </p:par>
                              <p:par>
                                <p:cTn id="27" presetID="21" presetClass="entr" presetSubtype="1"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wheel(1)">
                                      <p:cBhvr>
                                        <p:cTn id="29" dur="1250"/>
                                        <p:tgtEl>
                                          <p:spTgt spid="44"/>
                                        </p:tgtEl>
                                      </p:cBhvr>
                                    </p:animEffect>
                                  </p:childTnLst>
                                </p:cTn>
                              </p:par>
                              <p:par>
                                <p:cTn id="30" presetID="21" presetClass="entr" presetSubtype="1"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heel(1)">
                                      <p:cBhvr>
                                        <p:cTn id="32" dur="1250"/>
                                        <p:tgtEl>
                                          <p:spTgt spid="41"/>
                                        </p:tgtEl>
                                      </p:cBhvr>
                                    </p:animEffect>
                                  </p:childTnLst>
                                </p:cTn>
                              </p:par>
                              <p:par>
                                <p:cTn id="33" presetID="21" presetClass="entr" presetSubtype="1" fill="hold" nodeType="with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wheel(1)">
                                      <p:cBhvr>
                                        <p:cTn id="35" dur="1250"/>
                                        <p:tgtEl>
                                          <p:spTgt spid="47"/>
                                        </p:tgtEl>
                                      </p:cBhvr>
                                    </p:animEffect>
                                  </p:childTnLst>
                                </p:cTn>
                              </p:par>
                              <p:par>
                                <p:cTn id="36" presetID="21" presetClass="entr" presetSubtype="1" fill="hold"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heel(1)">
                                      <p:cBhvr>
                                        <p:cTn id="38" dur="1250"/>
                                        <p:tgtEl>
                                          <p:spTgt spid="38"/>
                                        </p:tgtEl>
                                      </p:cBhvr>
                                    </p:animEffect>
                                  </p:childTnLst>
                                </p:cTn>
                              </p:par>
                              <p:par>
                                <p:cTn id="39" presetID="21" presetClass="entr" presetSubtype="1"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wheel(1)">
                                      <p:cBhvr>
                                        <p:cTn id="41" dur="125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3"/>
          <p:cNvSpPr txBox="1">
            <a:spLocks noChangeArrowheads="1"/>
          </p:cNvSpPr>
          <p:nvPr/>
        </p:nvSpPr>
        <p:spPr bwMode="auto">
          <a:xfrm>
            <a:off x="333472" y="227598"/>
            <a:ext cx="809835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4000" b="1" dirty="0">
                <a:solidFill>
                  <a:schemeClr val="bg1"/>
                </a:solidFill>
                <a:latin typeface="微软雅黑" panose="020B0503020204020204" pitchFamily="34" charset="-122"/>
                <a:ea typeface="微软雅黑" panose="020B0503020204020204" pitchFamily="34" charset="-122"/>
                <a:cs typeface="时尚中黑简体"/>
              </a:rPr>
              <a:t>还贷流程及还款方式</a:t>
            </a:r>
            <a:r>
              <a:rPr lang="en-US" altLang="zh-CN" sz="4000" b="1" dirty="0">
                <a:solidFill>
                  <a:schemeClr val="bg1"/>
                </a:solidFill>
                <a:latin typeface="微软雅黑" panose="020B0503020204020204" pitchFamily="34" charset="-122"/>
                <a:ea typeface="微软雅黑" panose="020B0503020204020204" pitchFamily="34" charset="-122"/>
                <a:cs typeface="时尚中黑简体"/>
              </a:rPr>
              <a:t>——</a:t>
            </a:r>
            <a:r>
              <a:rPr lang="zh-CN" altLang="en-US" sz="4000" b="1" dirty="0">
                <a:solidFill>
                  <a:schemeClr val="bg1"/>
                </a:solidFill>
                <a:latin typeface="微软雅黑" panose="020B0503020204020204" pitchFamily="34" charset="-122"/>
                <a:ea typeface="微软雅黑" panose="020B0503020204020204" pitchFamily="34" charset="-122"/>
                <a:cs typeface="时尚中黑简体"/>
              </a:rPr>
              <a:t>提前还款</a:t>
            </a:r>
            <a:endParaRPr lang="zh-CN" altLang="en-US" sz="4000" b="1" dirty="0">
              <a:solidFill>
                <a:schemeClr val="bg1"/>
              </a:solidFill>
              <a:latin typeface="微软雅黑" panose="020B0503020204020204" pitchFamily="34" charset="-122"/>
              <a:ea typeface="微软雅黑" panose="020B0503020204020204" pitchFamily="34" charset="-122"/>
              <a:cs typeface="时尚中黑简体"/>
            </a:endParaRPr>
          </a:p>
        </p:txBody>
      </p:sp>
      <p:sp>
        <p:nvSpPr>
          <p:cNvPr id="21" name="矩形 24"/>
          <p:cNvSpPr>
            <a:spLocks noChangeArrowheads="1"/>
          </p:cNvSpPr>
          <p:nvPr/>
        </p:nvSpPr>
        <p:spPr bwMode="auto">
          <a:xfrm>
            <a:off x="388986" y="935484"/>
            <a:ext cx="7866459" cy="46038"/>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a:solidFill>
                <a:srgbClr val="FFFFFF"/>
              </a:solidFill>
              <a:latin typeface="Calibri" panose="020F0502020204030204" pitchFamily="34" charset="0"/>
              <a:ea typeface="幼圆" panose="02010509060101010101" pitchFamily="49" charset="-122"/>
              <a:sym typeface="Calibri" panose="020F0502020204030204" pitchFamily="34" charset="0"/>
            </a:endParaRPr>
          </a:p>
        </p:txBody>
      </p:sp>
      <p:grpSp>
        <p:nvGrpSpPr>
          <p:cNvPr id="62" name="组合 61"/>
          <p:cNvGrpSpPr/>
          <p:nvPr/>
        </p:nvGrpSpPr>
        <p:grpSpPr bwMode="auto">
          <a:xfrm>
            <a:off x="803275" y="5462389"/>
            <a:ext cx="5054600" cy="847725"/>
            <a:chOff x="2967038" y="974745"/>
            <a:chExt cx="6257924" cy="1049608"/>
          </a:xfrm>
        </p:grpSpPr>
        <p:sp>
          <p:nvSpPr>
            <p:cNvPr id="63" name="圆角矩形 62"/>
            <p:cNvSpPr/>
            <p:nvPr/>
          </p:nvSpPr>
          <p:spPr>
            <a:xfrm>
              <a:off x="2967038" y="974745"/>
              <a:ext cx="6257924" cy="1049608"/>
            </a:xfrm>
            <a:prstGeom prst="roundRect">
              <a:avLst>
                <a:gd name="adj" fmla="val 11520"/>
              </a:avLst>
            </a:prstGeom>
            <a:gradFill>
              <a:gsLst>
                <a:gs pos="100000">
                  <a:schemeClr val="bg1">
                    <a:lumMod val="95000"/>
                  </a:schemeClr>
                </a:gs>
                <a:gs pos="0">
                  <a:schemeClr val="bg1">
                    <a:lumMod val="88000"/>
                  </a:schemeClr>
                </a:gs>
              </a:gsLst>
              <a:lin ang="2700000" scaled="1"/>
            </a:gradFill>
            <a:ln w="31750">
              <a:gradFill flip="none" rotWithShape="1">
                <a:gsLst>
                  <a:gs pos="1000">
                    <a:schemeClr val="bg1"/>
                  </a:gs>
                  <a:gs pos="70000">
                    <a:srgbClr val="DFDFDF">
                      <a:lumMod val="99000"/>
                      <a:lumOff val="1000"/>
                    </a:srgbClr>
                  </a:gs>
                  <a:gs pos="100000">
                    <a:schemeClr val="bg1">
                      <a:lumMod val="75000"/>
                    </a:schemeClr>
                  </a:gs>
                </a:gsLst>
                <a:lin ang="2700000" scaled="1"/>
                <a:tileRect/>
              </a:gradFill>
            </a:ln>
            <a:effectLst>
              <a:outerShdw blurRad="1905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4" name="圆角矩形 63"/>
            <p:cNvSpPr/>
            <p:nvPr/>
          </p:nvSpPr>
          <p:spPr>
            <a:xfrm>
              <a:off x="4013196" y="1053041"/>
              <a:ext cx="4344655" cy="893015"/>
            </a:xfrm>
            <a:prstGeom prst="roundRect">
              <a:avLst>
                <a:gd name="adj" fmla="val 8586"/>
              </a:avLst>
            </a:prstGeom>
            <a:solidFill>
              <a:srgbClr val="E87071"/>
            </a:solidFill>
            <a:ln w="25400">
              <a:gradFill flip="none" rotWithShape="1">
                <a:gsLst>
                  <a:gs pos="0">
                    <a:schemeClr val="bg1">
                      <a:lumMod val="71000"/>
                    </a:schemeClr>
                  </a:gs>
                  <a:gs pos="100000">
                    <a:schemeClr val="bg1"/>
                  </a:gs>
                </a:gsLst>
                <a:lin ang="2700000" scaled="1"/>
                <a:tileRect/>
              </a:grad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nvGrpSpPr>
          <p:cNvPr id="65" name="组合 64"/>
          <p:cNvGrpSpPr/>
          <p:nvPr/>
        </p:nvGrpSpPr>
        <p:grpSpPr bwMode="auto">
          <a:xfrm>
            <a:off x="803275" y="3343970"/>
            <a:ext cx="5054600" cy="1773237"/>
            <a:chOff x="2967038" y="974745"/>
            <a:chExt cx="6257924" cy="1049608"/>
          </a:xfrm>
        </p:grpSpPr>
        <p:sp>
          <p:nvSpPr>
            <p:cNvPr id="66" name="圆角矩形 65"/>
            <p:cNvSpPr/>
            <p:nvPr/>
          </p:nvSpPr>
          <p:spPr>
            <a:xfrm>
              <a:off x="2967038" y="974745"/>
              <a:ext cx="6257924" cy="1049608"/>
            </a:xfrm>
            <a:prstGeom prst="roundRect">
              <a:avLst>
                <a:gd name="adj" fmla="val 11520"/>
              </a:avLst>
            </a:prstGeom>
            <a:gradFill>
              <a:gsLst>
                <a:gs pos="100000">
                  <a:schemeClr val="bg1">
                    <a:lumMod val="95000"/>
                  </a:schemeClr>
                </a:gs>
                <a:gs pos="0">
                  <a:schemeClr val="bg1">
                    <a:lumMod val="88000"/>
                  </a:schemeClr>
                </a:gs>
              </a:gsLst>
              <a:lin ang="2700000" scaled="1"/>
            </a:gradFill>
            <a:ln w="31750">
              <a:gradFill flip="none" rotWithShape="1">
                <a:gsLst>
                  <a:gs pos="1000">
                    <a:schemeClr val="bg1"/>
                  </a:gs>
                  <a:gs pos="70000">
                    <a:srgbClr val="DFDFDF">
                      <a:lumMod val="99000"/>
                      <a:lumOff val="1000"/>
                    </a:srgbClr>
                  </a:gs>
                  <a:gs pos="100000">
                    <a:schemeClr val="bg1">
                      <a:lumMod val="75000"/>
                    </a:schemeClr>
                  </a:gs>
                </a:gsLst>
                <a:lin ang="2700000" scaled="1"/>
                <a:tileRect/>
              </a:gradFill>
            </a:ln>
            <a:effectLst>
              <a:outerShdw blurRad="1905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7" name="圆角矩形 66"/>
            <p:cNvSpPr/>
            <p:nvPr/>
          </p:nvSpPr>
          <p:spPr>
            <a:xfrm>
              <a:off x="4013196" y="1053041"/>
              <a:ext cx="4344655" cy="893015"/>
            </a:xfrm>
            <a:prstGeom prst="roundRect">
              <a:avLst>
                <a:gd name="adj" fmla="val 8586"/>
              </a:avLst>
            </a:prstGeom>
            <a:solidFill>
              <a:srgbClr val="01ACBE"/>
            </a:solidFill>
            <a:ln w="25400">
              <a:gradFill flip="none" rotWithShape="1">
                <a:gsLst>
                  <a:gs pos="0">
                    <a:schemeClr val="bg1">
                      <a:lumMod val="71000"/>
                    </a:schemeClr>
                  </a:gs>
                  <a:gs pos="100000">
                    <a:schemeClr val="bg1"/>
                  </a:gs>
                </a:gsLst>
                <a:lin ang="2700000" scaled="1"/>
                <a:tileRect/>
              </a:grad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nvGrpSpPr>
          <p:cNvPr id="68" name="组合 67"/>
          <p:cNvGrpSpPr/>
          <p:nvPr/>
        </p:nvGrpSpPr>
        <p:grpSpPr bwMode="auto">
          <a:xfrm>
            <a:off x="752475" y="1269554"/>
            <a:ext cx="5054600" cy="1716087"/>
            <a:chOff x="2967038" y="974745"/>
            <a:chExt cx="6257924" cy="1049608"/>
          </a:xfrm>
        </p:grpSpPr>
        <p:sp>
          <p:nvSpPr>
            <p:cNvPr id="69" name="圆角矩形 68"/>
            <p:cNvSpPr/>
            <p:nvPr/>
          </p:nvSpPr>
          <p:spPr>
            <a:xfrm>
              <a:off x="2967038" y="974745"/>
              <a:ext cx="6257924" cy="1049608"/>
            </a:xfrm>
            <a:prstGeom prst="roundRect">
              <a:avLst>
                <a:gd name="adj" fmla="val 11520"/>
              </a:avLst>
            </a:prstGeom>
            <a:gradFill>
              <a:gsLst>
                <a:gs pos="100000">
                  <a:schemeClr val="bg1">
                    <a:lumMod val="95000"/>
                  </a:schemeClr>
                </a:gs>
                <a:gs pos="0">
                  <a:schemeClr val="bg1">
                    <a:lumMod val="88000"/>
                  </a:schemeClr>
                </a:gs>
              </a:gsLst>
              <a:lin ang="2700000" scaled="1"/>
            </a:gradFill>
            <a:ln w="31750">
              <a:gradFill flip="none" rotWithShape="1">
                <a:gsLst>
                  <a:gs pos="1000">
                    <a:schemeClr val="bg1"/>
                  </a:gs>
                  <a:gs pos="70000">
                    <a:srgbClr val="DFDFDF">
                      <a:lumMod val="99000"/>
                      <a:lumOff val="1000"/>
                    </a:srgbClr>
                  </a:gs>
                  <a:gs pos="100000">
                    <a:schemeClr val="bg1">
                      <a:lumMod val="75000"/>
                    </a:schemeClr>
                  </a:gs>
                </a:gsLst>
                <a:lin ang="2700000" scaled="1"/>
                <a:tileRect/>
              </a:gradFill>
            </a:ln>
            <a:effectLst>
              <a:outerShdw blurRad="1905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70" name="圆角矩形 69"/>
            <p:cNvSpPr/>
            <p:nvPr/>
          </p:nvSpPr>
          <p:spPr>
            <a:xfrm>
              <a:off x="4013196" y="1053041"/>
              <a:ext cx="4344655" cy="893015"/>
            </a:xfrm>
            <a:prstGeom prst="roundRect">
              <a:avLst>
                <a:gd name="adj" fmla="val 8586"/>
              </a:avLst>
            </a:prstGeom>
            <a:solidFill>
              <a:srgbClr val="FFB850"/>
            </a:solidFill>
            <a:ln w="25400">
              <a:gradFill flip="none" rotWithShape="1">
                <a:gsLst>
                  <a:gs pos="0">
                    <a:schemeClr val="bg1">
                      <a:lumMod val="71000"/>
                    </a:schemeClr>
                  </a:gs>
                  <a:gs pos="100000">
                    <a:schemeClr val="bg1"/>
                  </a:gs>
                </a:gsLst>
                <a:lin ang="2700000" scaled="1"/>
                <a:tileRect/>
              </a:grad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nvGrpSpPr>
          <p:cNvPr id="71" name="组合 70"/>
          <p:cNvGrpSpPr/>
          <p:nvPr/>
        </p:nvGrpSpPr>
        <p:grpSpPr bwMode="auto">
          <a:xfrm>
            <a:off x="755650" y="1521966"/>
            <a:ext cx="841375" cy="814388"/>
            <a:chOff x="6445211" y="1629594"/>
            <a:chExt cx="841118" cy="813710"/>
          </a:xfrm>
        </p:grpSpPr>
        <p:sp>
          <p:nvSpPr>
            <p:cNvPr id="72" name="文本框 129"/>
            <p:cNvSpPr txBox="1"/>
            <p:nvPr/>
          </p:nvSpPr>
          <p:spPr>
            <a:xfrm>
              <a:off x="6445211" y="1629594"/>
              <a:ext cx="841118" cy="707886"/>
            </a:xfrm>
            <a:prstGeom prst="rect">
              <a:avLst/>
            </a:prstGeom>
            <a:noFill/>
            <a:effectLst>
              <a:innerShdw blurRad="63500" dist="50800" dir="10800000">
                <a:prstClr val="black">
                  <a:alpha val="50000"/>
                </a:prstClr>
              </a:innerShdw>
            </a:effectLst>
          </p:spPr>
          <p:txBody>
            <a:bodyPr>
              <a:spAutoFit/>
            </a:bodyPr>
            <a:lstStyle/>
            <a:p>
              <a:pPr algn="ctr">
                <a:defRPr/>
              </a:pPr>
              <a:r>
                <a:rPr lang="en-US" altLang="zh-CN" sz="4000" dirty="0">
                  <a:solidFill>
                    <a:srgbClr val="FFB850"/>
                  </a:solidFill>
                  <a:effectLst>
                    <a:innerShdw blurRad="50800" dist="25400" dir="10800000">
                      <a:prstClr val="black">
                        <a:alpha val="50000"/>
                      </a:prstClr>
                    </a:innerShdw>
                  </a:effectLst>
                  <a:latin typeface="Impact" panose="020B0806030902050204" pitchFamily="34" charset="0"/>
                  <a:ea typeface="造字工房尚黑 G0v1 长体" pitchFamily="50" charset="-122"/>
                </a:rPr>
                <a:t>01</a:t>
              </a:r>
              <a:endParaRPr lang="zh-CN" altLang="en-US" sz="4000" dirty="0">
                <a:solidFill>
                  <a:srgbClr val="FFB850"/>
                </a:solidFill>
                <a:effectLst>
                  <a:innerShdw blurRad="50800" dist="25400" dir="10800000">
                    <a:prstClr val="black">
                      <a:alpha val="50000"/>
                    </a:prstClr>
                  </a:innerShdw>
                </a:effectLst>
                <a:latin typeface="Impact" panose="020B0806030902050204" pitchFamily="34" charset="0"/>
                <a:ea typeface="造字工房尚黑 G0v1 长体" pitchFamily="50" charset="-122"/>
              </a:endParaRPr>
            </a:p>
          </p:txBody>
        </p:sp>
        <p:sp>
          <p:nvSpPr>
            <p:cNvPr id="73" name="文本框 130"/>
            <p:cNvSpPr txBox="1">
              <a:spLocks noChangeArrowheads="1"/>
            </p:cNvSpPr>
            <p:nvPr/>
          </p:nvSpPr>
          <p:spPr bwMode="auto">
            <a:xfrm>
              <a:off x="6523092" y="2166305"/>
              <a:ext cx="6853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1200">
                  <a:solidFill>
                    <a:srgbClr val="FFB850"/>
                  </a:solidFill>
                  <a:latin typeface="LiHei Pro"/>
                  <a:ea typeface="LiHei Pro"/>
                  <a:cs typeface="LiHei Pro"/>
                </a:rPr>
                <a:t>OPTION</a:t>
              </a:r>
              <a:endParaRPr lang="zh-CN" altLang="en-US" sz="1200">
                <a:solidFill>
                  <a:srgbClr val="FFB850"/>
                </a:solidFill>
                <a:latin typeface="LiHei Pro"/>
                <a:ea typeface="LiHei Pro"/>
                <a:cs typeface="LiHei Pro"/>
              </a:endParaRPr>
            </a:p>
          </p:txBody>
        </p:sp>
      </p:grpSp>
      <p:grpSp>
        <p:nvGrpSpPr>
          <p:cNvPr id="74" name="组合 73"/>
          <p:cNvGrpSpPr/>
          <p:nvPr/>
        </p:nvGrpSpPr>
        <p:grpSpPr bwMode="auto">
          <a:xfrm>
            <a:off x="719138" y="5489376"/>
            <a:ext cx="1016000" cy="814388"/>
            <a:chOff x="6358017" y="3927303"/>
            <a:chExt cx="1015505" cy="813774"/>
          </a:xfrm>
        </p:grpSpPr>
        <p:sp>
          <p:nvSpPr>
            <p:cNvPr id="75" name="文本框 135"/>
            <p:cNvSpPr txBox="1"/>
            <p:nvPr/>
          </p:nvSpPr>
          <p:spPr>
            <a:xfrm>
              <a:off x="6445211" y="3927303"/>
              <a:ext cx="841118" cy="707886"/>
            </a:xfrm>
            <a:prstGeom prst="rect">
              <a:avLst/>
            </a:prstGeom>
            <a:noFill/>
            <a:effectLst>
              <a:innerShdw blurRad="63500" dist="50800" dir="10800000">
                <a:prstClr val="black">
                  <a:alpha val="50000"/>
                </a:prstClr>
              </a:innerShdw>
            </a:effectLst>
          </p:spPr>
          <p:txBody>
            <a:bodyPr>
              <a:spAutoFit/>
            </a:bodyPr>
            <a:lstStyle/>
            <a:p>
              <a:pPr algn="ctr">
                <a:defRPr/>
              </a:pPr>
              <a:r>
                <a:rPr lang="en-US" altLang="zh-CN" sz="4000" dirty="0">
                  <a:solidFill>
                    <a:srgbClr val="E87071"/>
                  </a:solidFill>
                  <a:effectLst>
                    <a:innerShdw blurRad="50800" dist="25400" dir="10800000">
                      <a:prstClr val="black">
                        <a:alpha val="50000"/>
                      </a:prstClr>
                    </a:innerShdw>
                  </a:effectLst>
                  <a:latin typeface="Impact" panose="020B0806030902050204" pitchFamily="34" charset="0"/>
                  <a:ea typeface="造字工房尚黑 G0v1 长体" pitchFamily="50" charset="-122"/>
                </a:rPr>
                <a:t>03</a:t>
              </a:r>
              <a:endParaRPr lang="zh-CN" altLang="en-US" sz="4000" dirty="0">
                <a:solidFill>
                  <a:srgbClr val="E87071"/>
                </a:solidFill>
                <a:effectLst>
                  <a:innerShdw blurRad="50800" dist="25400" dir="10800000">
                    <a:prstClr val="black">
                      <a:alpha val="50000"/>
                    </a:prstClr>
                  </a:innerShdw>
                </a:effectLst>
                <a:latin typeface="Impact" panose="020B0806030902050204" pitchFamily="34" charset="0"/>
                <a:ea typeface="造字工房尚黑 G0v1 长体" pitchFamily="50" charset="-122"/>
              </a:endParaRPr>
            </a:p>
          </p:txBody>
        </p:sp>
        <p:sp>
          <p:nvSpPr>
            <p:cNvPr id="76" name="文本框 136"/>
            <p:cNvSpPr txBox="1">
              <a:spLocks noChangeArrowheads="1"/>
            </p:cNvSpPr>
            <p:nvPr/>
          </p:nvSpPr>
          <p:spPr bwMode="auto">
            <a:xfrm>
              <a:off x="6358017" y="4464014"/>
              <a:ext cx="1015505" cy="27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1200">
                  <a:solidFill>
                    <a:srgbClr val="E87071"/>
                  </a:solidFill>
                  <a:latin typeface="LiHei Pro"/>
                  <a:ea typeface="LiHei Pro"/>
                  <a:cs typeface="LiHei Pro"/>
                </a:rPr>
                <a:t>OPTION</a:t>
              </a:r>
              <a:endParaRPr lang="zh-CN" altLang="en-US" sz="1200">
                <a:solidFill>
                  <a:srgbClr val="E87071"/>
                </a:solidFill>
                <a:latin typeface="LiHei Pro"/>
                <a:ea typeface="LiHei Pro"/>
                <a:cs typeface="LiHei Pro"/>
              </a:endParaRPr>
            </a:p>
          </p:txBody>
        </p:sp>
      </p:grpSp>
      <p:grpSp>
        <p:nvGrpSpPr>
          <p:cNvPr id="77" name="组合 76"/>
          <p:cNvGrpSpPr/>
          <p:nvPr/>
        </p:nvGrpSpPr>
        <p:grpSpPr bwMode="auto">
          <a:xfrm>
            <a:off x="719138" y="3385245"/>
            <a:ext cx="1016000" cy="812800"/>
            <a:chOff x="6358017" y="2778449"/>
            <a:chExt cx="1015505" cy="813774"/>
          </a:xfrm>
        </p:grpSpPr>
        <p:sp>
          <p:nvSpPr>
            <p:cNvPr id="78" name="文本框 138"/>
            <p:cNvSpPr txBox="1"/>
            <p:nvPr/>
          </p:nvSpPr>
          <p:spPr>
            <a:xfrm>
              <a:off x="6445211" y="2778449"/>
              <a:ext cx="841118" cy="707886"/>
            </a:xfrm>
            <a:prstGeom prst="rect">
              <a:avLst/>
            </a:prstGeom>
            <a:noFill/>
            <a:effectLst>
              <a:innerShdw blurRad="63500" dist="50800" dir="10800000">
                <a:prstClr val="black">
                  <a:alpha val="50000"/>
                </a:prstClr>
              </a:innerShdw>
            </a:effectLst>
          </p:spPr>
          <p:txBody>
            <a:bodyPr>
              <a:spAutoFit/>
            </a:bodyPr>
            <a:lstStyle/>
            <a:p>
              <a:pPr algn="ctr">
                <a:defRPr/>
              </a:pPr>
              <a:r>
                <a:rPr lang="en-US" altLang="zh-CN" sz="4000" dirty="0">
                  <a:solidFill>
                    <a:srgbClr val="01ACBE"/>
                  </a:solidFill>
                  <a:effectLst>
                    <a:innerShdw blurRad="50800" dist="25400" dir="10800000">
                      <a:prstClr val="black">
                        <a:alpha val="50000"/>
                      </a:prstClr>
                    </a:innerShdw>
                  </a:effectLst>
                  <a:latin typeface="Impact" panose="020B0806030902050204" pitchFamily="34" charset="0"/>
                  <a:ea typeface="造字工房尚黑 G0v1 长体" pitchFamily="50" charset="-122"/>
                </a:rPr>
                <a:t>02</a:t>
              </a:r>
              <a:endParaRPr lang="zh-CN" altLang="en-US" sz="4000" dirty="0">
                <a:solidFill>
                  <a:srgbClr val="01ACBE"/>
                </a:solidFill>
                <a:effectLst>
                  <a:innerShdw blurRad="50800" dist="25400" dir="10800000">
                    <a:prstClr val="black">
                      <a:alpha val="50000"/>
                    </a:prstClr>
                  </a:innerShdw>
                </a:effectLst>
                <a:latin typeface="Impact" panose="020B0806030902050204" pitchFamily="34" charset="0"/>
                <a:ea typeface="造字工房尚黑 G0v1 长体" pitchFamily="50" charset="-122"/>
              </a:endParaRPr>
            </a:p>
          </p:txBody>
        </p:sp>
        <p:sp>
          <p:nvSpPr>
            <p:cNvPr id="79" name="文本框 139"/>
            <p:cNvSpPr txBox="1">
              <a:spLocks noChangeArrowheads="1"/>
            </p:cNvSpPr>
            <p:nvPr/>
          </p:nvSpPr>
          <p:spPr bwMode="auto">
            <a:xfrm>
              <a:off x="6358017" y="3315160"/>
              <a:ext cx="1015505" cy="27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1200">
                  <a:solidFill>
                    <a:srgbClr val="01ACBE"/>
                  </a:solidFill>
                  <a:latin typeface="LiHei Pro"/>
                  <a:ea typeface="LiHei Pro"/>
                  <a:cs typeface="LiHei Pro"/>
                </a:rPr>
                <a:t>OPTION</a:t>
              </a:r>
              <a:endParaRPr lang="zh-CN" altLang="en-US" sz="1200">
                <a:solidFill>
                  <a:srgbClr val="01ACBE"/>
                </a:solidFill>
                <a:latin typeface="LiHei Pro"/>
                <a:ea typeface="LiHei Pro"/>
                <a:cs typeface="LiHei Pro"/>
              </a:endParaRPr>
            </a:p>
          </p:txBody>
        </p:sp>
      </p:grpSp>
      <p:grpSp>
        <p:nvGrpSpPr>
          <p:cNvPr id="80" name="Group 8"/>
          <p:cNvGrpSpPr>
            <a:grpSpLocks noChangeAspect="1"/>
          </p:cNvGrpSpPr>
          <p:nvPr/>
        </p:nvGrpSpPr>
        <p:grpSpPr bwMode="auto">
          <a:xfrm>
            <a:off x="5259340" y="1726740"/>
            <a:ext cx="391827" cy="429181"/>
            <a:chOff x="3437" y="2282"/>
            <a:chExt cx="679" cy="744"/>
          </a:xfrm>
          <a:solidFill>
            <a:srgbClr val="FFB850"/>
          </a:solidFill>
        </p:grpSpPr>
        <p:sp>
          <p:nvSpPr>
            <p:cNvPr id="81" name="Freeform 9"/>
            <p:cNvSpPr/>
            <p:nvPr/>
          </p:nvSpPr>
          <p:spPr bwMode="auto">
            <a:xfrm>
              <a:off x="3595" y="2282"/>
              <a:ext cx="364" cy="379"/>
            </a:xfrm>
            <a:custGeom>
              <a:avLst/>
              <a:gdLst>
                <a:gd name="T0" fmla="*/ 50 w 152"/>
                <a:gd name="T1" fmla="*/ 147 h 159"/>
                <a:gd name="T2" fmla="*/ 39 w 152"/>
                <a:gd name="T3" fmla="*/ 147 h 159"/>
                <a:gd name="T4" fmla="*/ 76 w 152"/>
                <a:gd name="T5" fmla="*/ 159 h 159"/>
                <a:gd name="T6" fmla="*/ 114 w 152"/>
                <a:gd name="T7" fmla="*/ 147 h 159"/>
                <a:gd name="T8" fmla="*/ 103 w 152"/>
                <a:gd name="T9" fmla="*/ 147 h 159"/>
                <a:gd name="T10" fmla="*/ 152 w 152"/>
                <a:gd name="T11" fmla="*/ 76 h 159"/>
                <a:gd name="T12" fmla="*/ 76 w 152"/>
                <a:gd name="T13" fmla="*/ 0 h 159"/>
                <a:gd name="T14" fmla="*/ 0 w 152"/>
                <a:gd name="T15" fmla="*/ 76 h 159"/>
                <a:gd name="T16" fmla="*/ 50 w 152"/>
                <a:gd name="T17" fmla="*/ 14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59">
                  <a:moveTo>
                    <a:pt x="50" y="147"/>
                  </a:moveTo>
                  <a:cubicBezTo>
                    <a:pt x="39" y="147"/>
                    <a:pt x="39" y="147"/>
                    <a:pt x="39" y="147"/>
                  </a:cubicBezTo>
                  <a:cubicBezTo>
                    <a:pt x="39" y="152"/>
                    <a:pt x="53" y="159"/>
                    <a:pt x="76" y="159"/>
                  </a:cubicBezTo>
                  <a:cubicBezTo>
                    <a:pt x="99" y="159"/>
                    <a:pt x="113" y="152"/>
                    <a:pt x="114" y="147"/>
                  </a:cubicBezTo>
                  <a:cubicBezTo>
                    <a:pt x="103" y="147"/>
                    <a:pt x="103" y="147"/>
                    <a:pt x="103" y="147"/>
                  </a:cubicBezTo>
                  <a:cubicBezTo>
                    <a:pt x="131" y="136"/>
                    <a:pt x="152" y="108"/>
                    <a:pt x="152" y="76"/>
                  </a:cubicBezTo>
                  <a:cubicBezTo>
                    <a:pt x="152" y="34"/>
                    <a:pt x="118" y="0"/>
                    <a:pt x="76" y="0"/>
                  </a:cubicBezTo>
                  <a:cubicBezTo>
                    <a:pt x="34" y="0"/>
                    <a:pt x="0" y="34"/>
                    <a:pt x="0" y="76"/>
                  </a:cubicBezTo>
                  <a:cubicBezTo>
                    <a:pt x="0" y="108"/>
                    <a:pt x="21" y="136"/>
                    <a:pt x="50" y="1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prstClr val="black"/>
                </a:solidFill>
              </a:endParaRPr>
            </a:p>
          </p:txBody>
        </p:sp>
        <p:sp>
          <p:nvSpPr>
            <p:cNvPr id="82" name="Freeform 10"/>
            <p:cNvSpPr/>
            <p:nvPr/>
          </p:nvSpPr>
          <p:spPr bwMode="auto">
            <a:xfrm>
              <a:off x="3437" y="2633"/>
              <a:ext cx="679" cy="393"/>
            </a:xfrm>
            <a:custGeom>
              <a:avLst/>
              <a:gdLst>
                <a:gd name="T0" fmla="*/ 222 w 284"/>
                <a:gd name="T1" fmla="*/ 0 h 165"/>
                <a:gd name="T2" fmla="*/ 188 w 284"/>
                <a:gd name="T3" fmla="*/ 0 h 165"/>
                <a:gd name="T4" fmla="*/ 154 w 284"/>
                <a:gd name="T5" fmla="*/ 19 h 165"/>
                <a:gd name="T6" fmla="*/ 154 w 284"/>
                <a:gd name="T7" fmla="*/ 134 h 165"/>
                <a:gd name="T8" fmla="*/ 143 w 284"/>
                <a:gd name="T9" fmla="*/ 146 h 165"/>
                <a:gd name="T10" fmla="*/ 131 w 284"/>
                <a:gd name="T11" fmla="*/ 134 h 165"/>
                <a:gd name="T12" fmla="*/ 131 w 284"/>
                <a:gd name="T13" fmla="*/ 19 h 165"/>
                <a:gd name="T14" fmla="*/ 97 w 284"/>
                <a:gd name="T15" fmla="*/ 0 h 165"/>
                <a:gd name="T16" fmla="*/ 63 w 284"/>
                <a:gd name="T17" fmla="*/ 0 h 165"/>
                <a:gd name="T18" fmla="*/ 0 w 284"/>
                <a:gd name="T19" fmla="*/ 86 h 165"/>
                <a:gd name="T20" fmla="*/ 0 w 284"/>
                <a:gd name="T21" fmla="*/ 165 h 165"/>
                <a:gd name="T22" fmla="*/ 284 w 284"/>
                <a:gd name="T23" fmla="*/ 165 h 165"/>
                <a:gd name="T24" fmla="*/ 284 w 284"/>
                <a:gd name="T25" fmla="*/ 86 h 165"/>
                <a:gd name="T26" fmla="*/ 222 w 284"/>
                <a:gd name="T27"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4" h="165">
                  <a:moveTo>
                    <a:pt x="222" y="0"/>
                  </a:moveTo>
                  <a:cubicBezTo>
                    <a:pt x="188" y="0"/>
                    <a:pt x="188" y="0"/>
                    <a:pt x="188" y="0"/>
                  </a:cubicBezTo>
                  <a:cubicBezTo>
                    <a:pt x="188" y="10"/>
                    <a:pt x="172" y="17"/>
                    <a:pt x="154" y="19"/>
                  </a:cubicBezTo>
                  <a:cubicBezTo>
                    <a:pt x="154" y="134"/>
                    <a:pt x="154" y="134"/>
                    <a:pt x="154" y="134"/>
                  </a:cubicBezTo>
                  <a:cubicBezTo>
                    <a:pt x="154" y="140"/>
                    <a:pt x="149" y="146"/>
                    <a:pt x="143" y="146"/>
                  </a:cubicBezTo>
                  <a:cubicBezTo>
                    <a:pt x="136" y="146"/>
                    <a:pt x="131" y="140"/>
                    <a:pt x="131" y="134"/>
                  </a:cubicBezTo>
                  <a:cubicBezTo>
                    <a:pt x="131" y="19"/>
                    <a:pt x="131" y="19"/>
                    <a:pt x="131" y="19"/>
                  </a:cubicBezTo>
                  <a:cubicBezTo>
                    <a:pt x="113" y="17"/>
                    <a:pt x="97" y="11"/>
                    <a:pt x="97" y="0"/>
                  </a:cubicBezTo>
                  <a:cubicBezTo>
                    <a:pt x="63" y="0"/>
                    <a:pt x="63" y="0"/>
                    <a:pt x="63" y="0"/>
                  </a:cubicBezTo>
                  <a:cubicBezTo>
                    <a:pt x="28" y="0"/>
                    <a:pt x="0" y="39"/>
                    <a:pt x="0" y="86"/>
                  </a:cubicBezTo>
                  <a:cubicBezTo>
                    <a:pt x="0" y="165"/>
                    <a:pt x="0" y="165"/>
                    <a:pt x="0" y="165"/>
                  </a:cubicBezTo>
                  <a:cubicBezTo>
                    <a:pt x="284" y="165"/>
                    <a:pt x="284" y="165"/>
                    <a:pt x="284" y="165"/>
                  </a:cubicBezTo>
                  <a:cubicBezTo>
                    <a:pt x="284" y="86"/>
                    <a:pt x="284" y="86"/>
                    <a:pt x="284" y="86"/>
                  </a:cubicBezTo>
                  <a:cubicBezTo>
                    <a:pt x="284" y="39"/>
                    <a:pt x="256" y="0"/>
                    <a:pt x="22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prstClr val="black"/>
                </a:solidFill>
              </a:endParaRPr>
            </a:p>
          </p:txBody>
        </p:sp>
      </p:grpSp>
      <p:grpSp>
        <p:nvGrpSpPr>
          <p:cNvPr id="83" name="Group 13"/>
          <p:cNvGrpSpPr>
            <a:grpSpLocks noChangeAspect="1"/>
          </p:cNvGrpSpPr>
          <p:nvPr/>
        </p:nvGrpSpPr>
        <p:grpSpPr bwMode="auto">
          <a:xfrm>
            <a:off x="5291219" y="3598758"/>
            <a:ext cx="429667" cy="434580"/>
            <a:chOff x="2426" y="2781"/>
            <a:chExt cx="593" cy="600"/>
          </a:xfrm>
          <a:solidFill>
            <a:srgbClr val="01ACBE"/>
          </a:solidFill>
        </p:grpSpPr>
        <p:sp>
          <p:nvSpPr>
            <p:cNvPr id="84" name="Freeform 14"/>
            <p:cNvSpPr/>
            <p:nvPr/>
          </p:nvSpPr>
          <p:spPr bwMode="auto">
            <a:xfrm>
              <a:off x="2442" y="2805"/>
              <a:ext cx="577" cy="576"/>
            </a:xfrm>
            <a:custGeom>
              <a:avLst/>
              <a:gdLst>
                <a:gd name="T0" fmla="*/ 0 w 241"/>
                <a:gd name="T1" fmla="*/ 115 h 241"/>
                <a:gd name="T2" fmla="*/ 0 w 241"/>
                <a:gd name="T3" fmla="*/ 121 h 241"/>
                <a:gd name="T4" fmla="*/ 121 w 241"/>
                <a:gd name="T5" fmla="*/ 241 h 241"/>
                <a:gd name="T6" fmla="*/ 241 w 241"/>
                <a:gd name="T7" fmla="*/ 121 h 241"/>
                <a:gd name="T8" fmla="*/ 121 w 241"/>
                <a:gd name="T9" fmla="*/ 0 h 241"/>
                <a:gd name="T10" fmla="*/ 121 w 241"/>
                <a:gd name="T11" fmla="*/ 115 h 241"/>
                <a:gd name="T12" fmla="*/ 0 w 241"/>
                <a:gd name="T13" fmla="*/ 115 h 241"/>
              </a:gdLst>
              <a:ahLst/>
              <a:cxnLst>
                <a:cxn ang="0">
                  <a:pos x="T0" y="T1"/>
                </a:cxn>
                <a:cxn ang="0">
                  <a:pos x="T2" y="T3"/>
                </a:cxn>
                <a:cxn ang="0">
                  <a:pos x="T4" y="T5"/>
                </a:cxn>
                <a:cxn ang="0">
                  <a:pos x="T6" y="T7"/>
                </a:cxn>
                <a:cxn ang="0">
                  <a:pos x="T8" y="T9"/>
                </a:cxn>
                <a:cxn ang="0">
                  <a:pos x="T10" y="T11"/>
                </a:cxn>
                <a:cxn ang="0">
                  <a:pos x="T12" y="T13"/>
                </a:cxn>
              </a:cxnLst>
              <a:rect l="0" t="0" r="r" b="b"/>
              <a:pathLst>
                <a:path w="241" h="241">
                  <a:moveTo>
                    <a:pt x="0" y="115"/>
                  </a:moveTo>
                  <a:cubicBezTo>
                    <a:pt x="0" y="117"/>
                    <a:pt x="0" y="119"/>
                    <a:pt x="0" y="121"/>
                  </a:cubicBezTo>
                  <a:cubicBezTo>
                    <a:pt x="0" y="187"/>
                    <a:pt x="54" y="241"/>
                    <a:pt x="121" y="241"/>
                  </a:cubicBezTo>
                  <a:cubicBezTo>
                    <a:pt x="187" y="241"/>
                    <a:pt x="241" y="187"/>
                    <a:pt x="241" y="121"/>
                  </a:cubicBezTo>
                  <a:cubicBezTo>
                    <a:pt x="241" y="54"/>
                    <a:pt x="187" y="0"/>
                    <a:pt x="121" y="0"/>
                  </a:cubicBezTo>
                  <a:cubicBezTo>
                    <a:pt x="121" y="115"/>
                    <a:pt x="121" y="115"/>
                    <a:pt x="121" y="115"/>
                  </a:cubicBezTo>
                  <a:lnTo>
                    <a:pt x="0" y="1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prstClr val="black"/>
                </a:solidFill>
              </a:endParaRPr>
            </a:p>
          </p:txBody>
        </p:sp>
        <p:sp>
          <p:nvSpPr>
            <p:cNvPr id="85" name="Freeform 15"/>
            <p:cNvSpPr>
              <a:spLocks noEditPoints="1"/>
            </p:cNvSpPr>
            <p:nvPr/>
          </p:nvSpPr>
          <p:spPr bwMode="auto">
            <a:xfrm>
              <a:off x="2426" y="2781"/>
              <a:ext cx="275" cy="273"/>
            </a:xfrm>
            <a:custGeom>
              <a:avLst/>
              <a:gdLst>
                <a:gd name="T0" fmla="*/ 0 w 115"/>
                <a:gd name="T1" fmla="*/ 114 h 114"/>
                <a:gd name="T2" fmla="*/ 115 w 115"/>
                <a:gd name="T3" fmla="*/ 114 h 114"/>
                <a:gd name="T4" fmla="*/ 115 w 115"/>
                <a:gd name="T5" fmla="*/ 0 h 114"/>
                <a:gd name="T6" fmla="*/ 0 w 115"/>
                <a:gd name="T7" fmla="*/ 114 h 114"/>
                <a:gd name="T8" fmla="*/ 15 w 115"/>
                <a:gd name="T9" fmla="*/ 104 h 114"/>
                <a:gd name="T10" fmla="*/ 104 w 115"/>
                <a:gd name="T11" fmla="*/ 14 h 114"/>
                <a:gd name="T12" fmla="*/ 104 w 115"/>
                <a:gd name="T13" fmla="*/ 104 h 114"/>
                <a:gd name="T14" fmla="*/ 15 w 115"/>
                <a:gd name="T15" fmla="*/ 10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14">
                  <a:moveTo>
                    <a:pt x="0" y="114"/>
                  </a:moveTo>
                  <a:cubicBezTo>
                    <a:pt x="115" y="114"/>
                    <a:pt x="115" y="114"/>
                    <a:pt x="115" y="114"/>
                  </a:cubicBezTo>
                  <a:cubicBezTo>
                    <a:pt x="115" y="0"/>
                    <a:pt x="115" y="0"/>
                    <a:pt x="115" y="0"/>
                  </a:cubicBezTo>
                  <a:cubicBezTo>
                    <a:pt x="51" y="0"/>
                    <a:pt x="0" y="51"/>
                    <a:pt x="0" y="114"/>
                  </a:cubicBezTo>
                  <a:close/>
                  <a:moveTo>
                    <a:pt x="15" y="104"/>
                  </a:moveTo>
                  <a:cubicBezTo>
                    <a:pt x="15" y="54"/>
                    <a:pt x="55" y="14"/>
                    <a:pt x="104" y="14"/>
                  </a:cubicBezTo>
                  <a:cubicBezTo>
                    <a:pt x="104" y="104"/>
                    <a:pt x="104" y="104"/>
                    <a:pt x="104" y="104"/>
                  </a:cubicBezTo>
                  <a:lnTo>
                    <a:pt x="15" y="1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prstClr val="black"/>
                </a:solidFill>
              </a:endParaRPr>
            </a:p>
          </p:txBody>
        </p:sp>
      </p:grpSp>
      <p:grpSp>
        <p:nvGrpSpPr>
          <p:cNvPr id="86" name="Group 18"/>
          <p:cNvGrpSpPr>
            <a:grpSpLocks noChangeAspect="1"/>
          </p:cNvGrpSpPr>
          <p:nvPr/>
        </p:nvGrpSpPr>
        <p:grpSpPr bwMode="auto">
          <a:xfrm>
            <a:off x="5276052" y="5680328"/>
            <a:ext cx="446333" cy="415748"/>
            <a:chOff x="3802" y="2858"/>
            <a:chExt cx="616" cy="574"/>
          </a:xfrm>
          <a:solidFill>
            <a:srgbClr val="E87071"/>
          </a:solidFill>
        </p:grpSpPr>
        <p:sp>
          <p:nvSpPr>
            <p:cNvPr id="87" name="Rectangle 19"/>
            <p:cNvSpPr>
              <a:spLocks noChangeArrowheads="1"/>
            </p:cNvSpPr>
            <p:nvPr/>
          </p:nvSpPr>
          <p:spPr bwMode="auto">
            <a:xfrm>
              <a:off x="3802" y="3205"/>
              <a:ext cx="129" cy="2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zh-CN" altLang="en-US">
                <a:solidFill>
                  <a:prstClr val="black"/>
                </a:solidFill>
              </a:endParaRPr>
            </a:p>
          </p:txBody>
        </p:sp>
        <p:sp>
          <p:nvSpPr>
            <p:cNvPr id="88" name="Rectangle 20"/>
            <p:cNvSpPr>
              <a:spLocks noChangeArrowheads="1"/>
            </p:cNvSpPr>
            <p:nvPr/>
          </p:nvSpPr>
          <p:spPr bwMode="auto">
            <a:xfrm>
              <a:off x="3964" y="3174"/>
              <a:ext cx="129" cy="25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zh-CN" altLang="en-US">
                <a:solidFill>
                  <a:prstClr val="black"/>
                </a:solidFill>
              </a:endParaRPr>
            </a:p>
          </p:txBody>
        </p:sp>
        <p:sp>
          <p:nvSpPr>
            <p:cNvPr id="89" name="Rectangle 21"/>
            <p:cNvSpPr>
              <a:spLocks noChangeArrowheads="1"/>
            </p:cNvSpPr>
            <p:nvPr/>
          </p:nvSpPr>
          <p:spPr bwMode="auto">
            <a:xfrm>
              <a:off x="4129" y="3131"/>
              <a:ext cx="129" cy="3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zh-CN" altLang="en-US">
                <a:solidFill>
                  <a:prstClr val="black"/>
                </a:solidFill>
              </a:endParaRPr>
            </a:p>
          </p:txBody>
        </p:sp>
        <p:sp>
          <p:nvSpPr>
            <p:cNvPr id="90" name="Rectangle 22"/>
            <p:cNvSpPr>
              <a:spLocks noChangeArrowheads="1"/>
            </p:cNvSpPr>
            <p:nvPr/>
          </p:nvSpPr>
          <p:spPr bwMode="auto">
            <a:xfrm>
              <a:off x="4289" y="3078"/>
              <a:ext cx="129" cy="3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zh-CN" altLang="en-US">
                <a:solidFill>
                  <a:prstClr val="black"/>
                </a:solidFill>
              </a:endParaRPr>
            </a:p>
          </p:txBody>
        </p:sp>
        <p:sp>
          <p:nvSpPr>
            <p:cNvPr id="91" name="Freeform 23"/>
            <p:cNvSpPr/>
            <p:nvPr/>
          </p:nvSpPr>
          <p:spPr bwMode="auto">
            <a:xfrm>
              <a:off x="3888" y="2858"/>
              <a:ext cx="370" cy="270"/>
            </a:xfrm>
            <a:custGeom>
              <a:avLst/>
              <a:gdLst>
                <a:gd name="T0" fmla="*/ 94 w 155"/>
                <a:gd name="T1" fmla="*/ 21 h 113"/>
                <a:gd name="T2" fmla="*/ 0 w 155"/>
                <a:gd name="T3" fmla="*/ 72 h 113"/>
                <a:gd name="T4" fmla="*/ 114 w 155"/>
                <a:gd name="T5" fmla="*/ 63 h 113"/>
                <a:gd name="T6" fmla="*/ 122 w 155"/>
                <a:gd name="T7" fmla="*/ 82 h 113"/>
                <a:gd name="T8" fmla="*/ 155 w 155"/>
                <a:gd name="T9" fmla="*/ 0 h 113"/>
                <a:gd name="T10" fmla="*/ 85 w 155"/>
                <a:gd name="T11" fmla="*/ 2 h 113"/>
                <a:gd name="T12" fmla="*/ 94 w 155"/>
                <a:gd name="T13" fmla="*/ 21 h 113"/>
              </a:gdLst>
              <a:ahLst/>
              <a:cxnLst>
                <a:cxn ang="0">
                  <a:pos x="T0" y="T1"/>
                </a:cxn>
                <a:cxn ang="0">
                  <a:pos x="T2" y="T3"/>
                </a:cxn>
                <a:cxn ang="0">
                  <a:pos x="T4" y="T5"/>
                </a:cxn>
                <a:cxn ang="0">
                  <a:pos x="T6" y="T7"/>
                </a:cxn>
                <a:cxn ang="0">
                  <a:pos x="T8" y="T9"/>
                </a:cxn>
                <a:cxn ang="0">
                  <a:pos x="T10" y="T11"/>
                </a:cxn>
                <a:cxn ang="0">
                  <a:pos x="T12" y="T13"/>
                </a:cxn>
              </a:cxnLst>
              <a:rect l="0" t="0" r="r" b="b"/>
              <a:pathLst>
                <a:path w="155" h="113">
                  <a:moveTo>
                    <a:pt x="94" y="21"/>
                  </a:moveTo>
                  <a:cubicBezTo>
                    <a:pt x="85" y="33"/>
                    <a:pt x="53" y="68"/>
                    <a:pt x="0" y="72"/>
                  </a:cubicBezTo>
                  <a:cubicBezTo>
                    <a:pt x="0" y="72"/>
                    <a:pt x="31" y="113"/>
                    <a:pt x="114" y="63"/>
                  </a:cubicBezTo>
                  <a:cubicBezTo>
                    <a:pt x="122" y="82"/>
                    <a:pt x="122" y="82"/>
                    <a:pt x="122" y="82"/>
                  </a:cubicBezTo>
                  <a:cubicBezTo>
                    <a:pt x="155" y="0"/>
                    <a:pt x="155" y="0"/>
                    <a:pt x="155" y="0"/>
                  </a:cubicBezTo>
                  <a:cubicBezTo>
                    <a:pt x="85" y="2"/>
                    <a:pt x="85" y="2"/>
                    <a:pt x="85" y="2"/>
                  </a:cubicBezTo>
                  <a:lnTo>
                    <a:pt x="94"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prstClr val="black"/>
                </a:solidFill>
              </a:endParaRPr>
            </a:p>
          </p:txBody>
        </p:sp>
      </p:grpSp>
      <p:sp>
        <p:nvSpPr>
          <p:cNvPr id="92" name="文本框 169"/>
          <p:cNvSpPr txBox="1">
            <a:spLocks noChangeArrowheads="1"/>
          </p:cNvSpPr>
          <p:nvPr/>
        </p:nvSpPr>
        <p:spPr bwMode="auto">
          <a:xfrm>
            <a:off x="1704975" y="1423541"/>
            <a:ext cx="330835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a:solidFill>
                  <a:srgbClr val="FFFFFF"/>
                </a:solidFill>
                <a:latin typeface="微软雅黑" panose="020B0503020204020204" pitchFamily="34" charset="-122"/>
                <a:ea typeface="微软雅黑" panose="020B0503020204020204" pitchFamily="34" charset="-122"/>
              </a:rPr>
              <a:t>登录学生在线系统</a:t>
            </a:r>
            <a:endParaRPr lang="en-US" altLang="zh-CN">
              <a:solidFill>
                <a:srgbClr val="FFFFFF"/>
              </a:solidFill>
              <a:latin typeface="微软雅黑" panose="020B0503020204020204" pitchFamily="34" charset="-122"/>
              <a:ea typeface="微软雅黑" panose="020B0503020204020204" pitchFamily="34" charset="-122"/>
            </a:endParaRPr>
          </a:p>
          <a:p>
            <a:pPr algn="ctr"/>
            <a:r>
              <a:rPr lang="zh-CN" altLang="en-US">
                <a:solidFill>
                  <a:srgbClr val="FFFFFF"/>
                </a:solidFill>
                <a:latin typeface="微软雅黑" panose="020B0503020204020204" pitchFamily="34" charset="-122"/>
                <a:ea typeface="微软雅黑" panose="020B0503020204020204" pitchFamily="34" charset="-122"/>
              </a:rPr>
              <a:t>申请提前还款</a:t>
            </a:r>
            <a:endParaRPr lang="en-US" altLang="zh-CN">
              <a:solidFill>
                <a:srgbClr val="FFFFFF"/>
              </a:solidFill>
              <a:latin typeface="微软雅黑" panose="020B0503020204020204" pitchFamily="34" charset="-122"/>
              <a:ea typeface="微软雅黑" panose="020B0503020204020204" pitchFamily="34" charset="-122"/>
            </a:endParaRPr>
          </a:p>
          <a:p>
            <a:pPr algn="ctr"/>
            <a:r>
              <a:rPr lang="zh-CN" altLang="en-US" b="1">
                <a:solidFill>
                  <a:srgbClr val="5B9BD5"/>
                </a:solidFill>
                <a:latin typeface="微软雅黑" panose="020B0503020204020204" pitchFamily="34" charset="-122"/>
                <a:ea typeface="微软雅黑" panose="020B0503020204020204" pitchFamily="34" charset="-122"/>
              </a:rPr>
              <a:t>或</a:t>
            </a:r>
            <a:endParaRPr lang="en-US" altLang="zh-CN" b="1">
              <a:solidFill>
                <a:srgbClr val="5B9BD5"/>
              </a:solidFill>
              <a:latin typeface="微软雅黑" panose="020B0503020204020204" pitchFamily="34" charset="-122"/>
              <a:ea typeface="微软雅黑" panose="020B0503020204020204" pitchFamily="34" charset="-122"/>
            </a:endParaRPr>
          </a:p>
          <a:p>
            <a:pPr algn="ctr"/>
            <a:r>
              <a:rPr lang="zh-CN" altLang="en-US">
                <a:solidFill>
                  <a:srgbClr val="FFFFFF"/>
                </a:solidFill>
                <a:latin typeface="微软雅黑" panose="020B0503020204020204" pitchFamily="34" charset="-122"/>
                <a:ea typeface="微软雅黑" panose="020B0503020204020204" pitchFamily="34" charset="-122"/>
              </a:rPr>
              <a:t>联系县级资助中心</a:t>
            </a:r>
            <a:endParaRPr lang="en-US" altLang="zh-CN">
              <a:solidFill>
                <a:srgbClr val="FFFFFF"/>
              </a:solidFill>
              <a:latin typeface="微软雅黑" panose="020B0503020204020204" pitchFamily="34" charset="-122"/>
              <a:ea typeface="微软雅黑" panose="020B0503020204020204" pitchFamily="34" charset="-122"/>
            </a:endParaRPr>
          </a:p>
          <a:p>
            <a:pPr algn="ctr"/>
            <a:r>
              <a:rPr lang="zh-CN" altLang="en-US">
                <a:solidFill>
                  <a:srgbClr val="FFFFFF"/>
                </a:solidFill>
                <a:latin typeface="微软雅黑" panose="020B0503020204020204" pitchFamily="34" charset="-122"/>
                <a:ea typeface="微软雅黑" panose="020B0503020204020204" pitchFamily="34" charset="-122"/>
              </a:rPr>
              <a:t>申请提前还款</a:t>
            </a: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93" name="文本框 172"/>
          <p:cNvSpPr txBox="1">
            <a:spLocks noChangeArrowheads="1"/>
          </p:cNvSpPr>
          <p:nvPr/>
        </p:nvSpPr>
        <p:spPr bwMode="auto">
          <a:xfrm>
            <a:off x="1752600" y="3666232"/>
            <a:ext cx="33083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a:solidFill>
                  <a:srgbClr val="FFFFFF"/>
                </a:solidFill>
                <a:latin typeface="微软雅黑" panose="020B0503020204020204" pitchFamily="34" charset="-122"/>
                <a:ea typeface="微软雅黑" panose="020B0503020204020204" pitchFamily="34" charset="-122"/>
              </a:rPr>
              <a:t>通过支付宝还款</a:t>
            </a:r>
            <a:endParaRPr lang="en-US" altLang="zh-CN">
              <a:solidFill>
                <a:srgbClr val="FFFFFF"/>
              </a:solidFill>
              <a:latin typeface="微软雅黑" panose="020B0503020204020204" pitchFamily="34" charset="-122"/>
              <a:ea typeface="微软雅黑" panose="020B0503020204020204" pitchFamily="34" charset="-122"/>
            </a:endParaRPr>
          </a:p>
          <a:p>
            <a:pPr algn="ctr"/>
            <a:r>
              <a:rPr lang="zh-CN" altLang="en-US">
                <a:solidFill>
                  <a:srgbClr val="FFC000"/>
                </a:solidFill>
                <a:latin typeface="微软雅黑" panose="020B0503020204020204" pitchFamily="34" charset="-122"/>
                <a:ea typeface="微软雅黑" panose="020B0503020204020204" pitchFamily="34" charset="-122"/>
              </a:rPr>
              <a:t>或</a:t>
            </a:r>
            <a:endParaRPr lang="en-US" altLang="zh-CN">
              <a:solidFill>
                <a:srgbClr val="FFC000"/>
              </a:solidFill>
              <a:latin typeface="微软雅黑" panose="020B0503020204020204" pitchFamily="34" charset="-122"/>
              <a:ea typeface="微软雅黑" panose="020B0503020204020204" pitchFamily="34" charset="-122"/>
            </a:endParaRPr>
          </a:p>
          <a:p>
            <a:pPr algn="ctr"/>
            <a:r>
              <a:rPr lang="zh-CN" altLang="en-US">
                <a:solidFill>
                  <a:srgbClr val="FFFFFF"/>
                </a:solidFill>
                <a:latin typeface="微软雅黑" panose="020B0503020204020204" pitchFamily="34" charset="-122"/>
                <a:ea typeface="微软雅黑" panose="020B0503020204020204" pitchFamily="34" charset="-122"/>
              </a:rPr>
              <a:t>使用</a:t>
            </a:r>
            <a:r>
              <a:rPr lang="en-US" altLang="zh-CN">
                <a:solidFill>
                  <a:srgbClr val="FFFFFF"/>
                </a:solidFill>
                <a:latin typeface="微软雅黑" panose="020B0503020204020204" pitchFamily="34" charset="-122"/>
                <a:ea typeface="微软雅黑" panose="020B0503020204020204" pitchFamily="34" charset="-122"/>
              </a:rPr>
              <a:t>POS</a:t>
            </a:r>
            <a:r>
              <a:rPr lang="zh-CN" altLang="en-US">
                <a:solidFill>
                  <a:srgbClr val="FFFFFF"/>
                </a:solidFill>
                <a:latin typeface="微软雅黑" panose="020B0503020204020204" pitchFamily="34" charset="-122"/>
                <a:ea typeface="微软雅黑" panose="020B0503020204020204" pitchFamily="34" charset="-122"/>
              </a:rPr>
              <a:t>机还款</a:t>
            </a: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94" name="文本框 175"/>
          <p:cNvSpPr txBox="1">
            <a:spLocks noChangeArrowheads="1"/>
          </p:cNvSpPr>
          <p:nvPr/>
        </p:nvSpPr>
        <p:spPr bwMode="auto">
          <a:xfrm>
            <a:off x="1752600" y="5605264"/>
            <a:ext cx="3333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a:solidFill>
                  <a:srgbClr val="FFFFFF"/>
                </a:solidFill>
                <a:latin typeface="微软雅黑" panose="020B0503020204020204" pitchFamily="34" charset="-122"/>
                <a:ea typeface="微软雅黑" panose="020B0503020204020204" pitchFamily="34" charset="-122"/>
              </a:rPr>
              <a:t>登录学生在线系统</a:t>
            </a:r>
            <a:endParaRPr lang="en-US" altLang="zh-CN">
              <a:solidFill>
                <a:srgbClr val="FFFFFF"/>
              </a:solidFill>
              <a:latin typeface="微软雅黑" panose="020B0503020204020204" pitchFamily="34" charset="-122"/>
              <a:ea typeface="微软雅黑" panose="020B0503020204020204" pitchFamily="34" charset="-122"/>
            </a:endParaRPr>
          </a:p>
          <a:p>
            <a:pPr algn="ctr"/>
            <a:r>
              <a:rPr lang="zh-CN" altLang="en-US">
                <a:solidFill>
                  <a:srgbClr val="FFFFFF"/>
                </a:solidFill>
                <a:latin typeface="微软雅黑" panose="020B0503020204020204" pitchFamily="34" charset="-122"/>
                <a:ea typeface="微软雅黑" panose="020B0503020204020204" pitchFamily="34" charset="-122"/>
              </a:rPr>
              <a:t>查看扣款结果</a:t>
            </a: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95" name="文本框 169"/>
          <p:cNvSpPr txBox="1">
            <a:spLocks noChangeArrowheads="1"/>
          </p:cNvSpPr>
          <p:nvPr/>
        </p:nvSpPr>
        <p:spPr bwMode="auto">
          <a:xfrm>
            <a:off x="6272039" y="1750119"/>
            <a:ext cx="5402262"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50000"/>
              </a:lnSpc>
              <a:buFont typeface="Wingdings" panose="05000000000000000000" pitchFamily="2" charset="2"/>
              <a:buChar char="l"/>
            </a:pPr>
            <a:r>
              <a:rPr lang="zh-CN" altLang="en-US" dirty="0">
                <a:solidFill>
                  <a:srgbClr val="FFFFFF"/>
                </a:solidFill>
                <a:latin typeface="微软雅黑" panose="020B0503020204020204" pitchFamily="34" charset="-122"/>
                <a:ea typeface="微软雅黑" panose="020B0503020204020204" pitchFamily="34" charset="-122"/>
              </a:rPr>
              <a:t>可以到县级资助中心或登录学生在线服务系统申请一次性还清一份或多份</a:t>
            </a:r>
            <a:r>
              <a:rPr lang="en-US" altLang="zh-CN" dirty="0">
                <a:solidFill>
                  <a:srgbClr val="FFFFFF"/>
                </a:solidFill>
                <a:latin typeface="微软雅黑" panose="020B0503020204020204" pitchFamily="34" charset="-122"/>
                <a:ea typeface="微软雅黑" panose="020B0503020204020204" pitchFamily="34" charset="-122"/>
              </a:rPr>
              <a:t>《</a:t>
            </a:r>
            <a:r>
              <a:rPr lang="zh-CN" altLang="en-US" dirty="0">
                <a:solidFill>
                  <a:srgbClr val="FFFFFF"/>
                </a:solidFill>
                <a:latin typeface="微软雅黑" panose="020B0503020204020204" pitchFamily="34" charset="-122"/>
                <a:ea typeface="微软雅黑" panose="020B0503020204020204" pitchFamily="34" charset="-122"/>
              </a:rPr>
              <a:t>借款合同</a:t>
            </a:r>
            <a:r>
              <a:rPr lang="en-US" altLang="zh-CN" dirty="0">
                <a:solidFill>
                  <a:srgbClr val="FFFFFF"/>
                </a:solidFill>
                <a:latin typeface="微软雅黑" panose="020B0503020204020204" pitchFamily="34" charset="-122"/>
                <a:ea typeface="微软雅黑" panose="020B0503020204020204" pitchFamily="34" charset="-122"/>
              </a:rPr>
              <a:t>》</a:t>
            </a:r>
            <a:r>
              <a:rPr lang="zh-CN" altLang="en-US" dirty="0">
                <a:solidFill>
                  <a:srgbClr val="FFFFFF"/>
                </a:solidFill>
                <a:latin typeface="微软雅黑" panose="020B0503020204020204" pitchFamily="34" charset="-122"/>
                <a:ea typeface="微软雅黑" panose="020B0503020204020204" pitchFamily="34" charset="-122"/>
              </a:rPr>
              <a:t>尚未还清的所有助学贷款本金及相应利息。</a:t>
            </a:r>
            <a:endParaRPr lang="en-US" altLang="zh-CN" dirty="0">
              <a:solidFill>
                <a:srgbClr val="FFFFFF"/>
              </a:solidFill>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l"/>
            </a:pPr>
            <a:r>
              <a:rPr lang="zh-CN" altLang="en-US" dirty="0">
                <a:solidFill>
                  <a:srgbClr val="FFFFFF"/>
                </a:solidFill>
                <a:latin typeface="微软雅黑" panose="020B0503020204020204" pitchFamily="34" charset="-122"/>
                <a:ea typeface="微软雅黑" panose="020B0503020204020204" pitchFamily="34" charset="-122"/>
              </a:rPr>
              <a:t>也可申请提前偿还部分本金（必须为人民币</a:t>
            </a:r>
            <a:r>
              <a:rPr lang="en-US" altLang="zh-CN" dirty="0">
                <a:solidFill>
                  <a:srgbClr val="FFFFFF"/>
                </a:solidFill>
                <a:latin typeface="微软雅黑" panose="020B0503020204020204" pitchFamily="34" charset="-122"/>
                <a:ea typeface="微软雅黑" panose="020B0503020204020204" pitchFamily="34" charset="-122"/>
              </a:rPr>
              <a:t>500</a:t>
            </a:r>
            <a:r>
              <a:rPr lang="zh-CN" altLang="en-US" dirty="0">
                <a:solidFill>
                  <a:srgbClr val="FFFFFF"/>
                </a:solidFill>
                <a:latin typeface="微软雅黑" panose="020B0503020204020204" pitchFamily="34" charset="-122"/>
                <a:ea typeface="微软雅黑" panose="020B0503020204020204" pitchFamily="34" charset="-122"/>
              </a:rPr>
              <a:t>元以上、且为</a:t>
            </a:r>
            <a:r>
              <a:rPr lang="en-US" altLang="zh-CN" dirty="0">
                <a:solidFill>
                  <a:srgbClr val="FFFFFF"/>
                </a:solidFill>
                <a:latin typeface="微软雅黑" panose="020B0503020204020204" pitchFamily="34" charset="-122"/>
                <a:ea typeface="微软雅黑" panose="020B0503020204020204" pitchFamily="34" charset="-122"/>
              </a:rPr>
              <a:t>100</a:t>
            </a:r>
            <a:r>
              <a:rPr lang="zh-CN" altLang="en-US" dirty="0">
                <a:solidFill>
                  <a:srgbClr val="FFFFFF"/>
                </a:solidFill>
                <a:latin typeface="微软雅黑" panose="020B0503020204020204" pitchFamily="34" charset="-122"/>
                <a:ea typeface="微软雅黑" panose="020B0503020204020204" pitchFamily="34" charset="-122"/>
              </a:rPr>
              <a:t>元的整数倍的金额）及相应利息。</a:t>
            </a:r>
            <a:endParaRPr lang="en-US" altLang="zh-CN" dirty="0">
              <a:solidFill>
                <a:srgbClr val="FFFFFF"/>
              </a:solidFill>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l"/>
            </a:pPr>
            <a:r>
              <a:rPr lang="zh-CN" altLang="en-US" dirty="0">
                <a:solidFill>
                  <a:srgbClr val="FFFFFF"/>
                </a:solidFill>
                <a:latin typeface="微软雅黑" panose="020B0503020204020204" pitchFamily="34" charset="-122"/>
                <a:ea typeface="微软雅黑" panose="020B0503020204020204" pitchFamily="34" charset="-122"/>
              </a:rPr>
              <a:t>申请后需尽快前往就近的县级资助中心或高校资助中心使用助学贷款专用</a:t>
            </a:r>
            <a:r>
              <a:rPr lang="en-US" altLang="zh-CN" dirty="0">
                <a:solidFill>
                  <a:srgbClr val="FFFFFF"/>
                </a:solidFill>
                <a:latin typeface="微软雅黑" panose="020B0503020204020204" pitchFamily="34" charset="-122"/>
                <a:ea typeface="微软雅黑" panose="020B0503020204020204" pitchFamily="34" charset="-122"/>
              </a:rPr>
              <a:t>POS</a:t>
            </a:r>
            <a:r>
              <a:rPr lang="zh-CN" altLang="en-US" dirty="0">
                <a:solidFill>
                  <a:srgbClr val="FFFFFF"/>
                </a:solidFill>
                <a:latin typeface="微软雅黑" panose="020B0503020204020204" pitchFamily="34" charset="-122"/>
                <a:ea typeface="微软雅黑" panose="020B0503020204020204" pitchFamily="34" charset="-122"/>
              </a:rPr>
              <a:t>机刷借记卡还款或在支付宝账户内充值还款。</a:t>
            </a:r>
            <a:endParaRPr lang="zh-CN" altLang="en-US" dirty="0">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p:transition spd="slow" advTm="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1000"/>
                                        <p:tgtEl>
                                          <p:spTgt spid="68"/>
                                        </p:tgtEl>
                                      </p:cBhvr>
                                    </p:animEffect>
                                    <p:anim calcmode="lin" valueType="num">
                                      <p:cBhvr>
                                        <p:cTn id="8" dur="1000" fill="hold"/>
                                        <p:tgtEl>
                                          <p:spTgt spid="68"/>
                                        </p:tgtEl>
                                        <p:attrNameLst>
                                          <p:attrName>ppt_x</p:attrName>
                                        </p:attrNameLst>
                                      </p:cBhvr>
                                      <p:tavLst>
                                        <p:tav tm="0">
                                          <p:val>
                                            <p:strVal val="#ppt_x"/>
                                          </p:val>
                                        </p:tav>
                                        <p:tav tm="100000">
                                          <p:val>
                                            <p:strVal val="#ppt_x"/>
                                          </p:val>
                                        </p:tav>
                                      </p:tavLst>
                                    </p:anim>
                                    <p:anim calcmode="lin" valueType="num">
                                      <p:cBhvr>
                                        <p:cTn id="9" dur="900" decel="100000" fill="hold"/>
                                        <p:tgtEl>
                                          <p:spTgt spid="6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8"/>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50"/>
                                  </p:stCondLst>
                                  <p:childTnLst>
                                    <p:set>
                                      <p:cBhvr>
                                        <p:cTn id="12" dur="1" fill="hold">
                                          <p:stCondLst>
                                            <p:cond delay="0"/>
                                          </p:stCondLst>
                                        </p:cTn>
                                        <p:tgtEl>
                                          <p:spTgt spid="65"/>
                                        </p:tgtEl>
                                        <p:attrNameLst>
                                          <p:attrName>style.visibility</p:attrName>
                                        </p:attrNameLst>
                                      </p:cBhvr>
                                      <p:to>
                                        <p:strVal val="visible"/>
                                      </p:to>
                                    </p:set>
                                    <p:animEffect transition="in" filter="fade">
                                      <p:cBhvr>
                                        <p:cTn id="13" dur="1000"/>
                                        <p:tgtEl>
                                          <p:spTgt spid="65"/>
                                        </p:tgtEl>
                                      </p:cBhvr>
                                    </p:animEffect>
                                    <p:anim calcmode="lin" valueType="num">
                                      <p:cBhvr>
                                        <p:cTn id="14" dur="1000" fill="hold"/>
                                        <p:tgtEl>
                                          <p:spTgt spid="65"/>
                                        </p:tgtEl>
                                        <p:attrNameLst>
                                          <p:attrName>ppt_x</p:attrName>
                                        </p:attrNameLst>
                                      </p:cBhvr>
                                      <p:tavLst>
                                        <p:tav tm="0">
                                          <p:val>
                                            <p:strVal val="#ppt_x"/>
                                          </p:val>
                                        </p:tav>
                                        <p:tav tm="100000">
                                          <p:val>
                                            <p:strVal val="#ppt_x"/>
                                          </p:val>
                                        </p:tav>
                                      </p:tavLst>
                                    </p:anim>
                                    <p:anim calcmode="lin" valueType="num">
                                      <p:cBhvr>
                                        <p:cTn id="15" dur="900" decel="100000" fill="hold"/>
                                        <p:tgtEl>
                                          <p:spTgt spid="6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65"/>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50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1000"/>
                                        <p:tgtEl>
                                          <p:spTgt spid="62"/>
                                        </p:tgtEl>
                                      </p:cBhvr>
                                    </p:animEffect>
                                    <p:anim calcmode="lin" valueType="num">
                                      <p:cBhvr>
                                        <p:cTn id="20" dur="1000" fill="hold"/>
                                        <p:tgtEl>
                                          <p:spTgt spid="62"/>
                                        </p:tgtEl>
                                        <p:attrNameLst>
                                          <p:attrName>ppt_x</p:attrName>
                                        </p:attrNameLst>
                                      </p:cBhvr>
                                      <p:tavLst>
                                        <p:tav tm="0">
                                          <p:val>
                                            <p:strVal val="#ppt_x"/>
                                          </p:val>
                                        </p:tav>
                                        <p:tav tm="100000">
                                          <p:val>
                                            <p:strVal val="#ppt_x"/>
                                          </p:val>
                                        </p:tav>
                                      </p:tavLst>
                                    </p:anim>
                                    <p:anim calcmode="lin" valueType="num">
                                      <p:cBhvr>
                                        <p:cTn id="21" dur="900" decel="100000" fill="hold"/>
                                        <p:tgtEl>
                                          <p:spTgt spid="62"/>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62"/>
                                        </p:tgtEl>
                                        <p:attrNameLst>
                                          <p:attrName>ppt_y</p:attrName>
                                        </p:attrNameLst>
                                      </p:cBhvr>
                                      <p:tavLst>
                                        <p:tav tm="0">
                                          <p:val>
                                            <p:strVal val="#ppt_y-.03"/>
                                          </p:val>
                                        </p:tav>
                                        <p:tav tm="100000">
                                          <p:val>
                                            <p:strVal val="#ppt_y"/>
                                          </p:val>
                                        </p:tav>
                                      </p:tavLst>
                                    </p:anim>
                                  </p:childTnLst>
                                </p:cTn>
                              </p:par>
                            </p:childTnLst>
                          </p:cTn>
                        </p:par>
                        <p:par>
                          <p:cTn id="23" fill="hold">
                            <p:stCondLst>
                              <p:cond delay="1000"/>
                            </p:stCondLst>
                            <p:childTnLst>
                              <p:par>
                                <p:cTn id="24" presetID="21" presetClass="entr" presetSubtype="1" fill="hold" nodeType="afterEffect">
                                  <p:stCondLst>
                                    <p:cond delay="0"/>
                                  </p:stCondLst>
                                  <p:childTnLst>
                                    <p:set>
                                      <p:cBhvr>
                                        <p:cTn id="25" dur="1" fill="hold">
                                          <p:stCondLst>
                                            <p:cond delay="0"/>
                                          </p:stCondLst>
                                        </p:cTn>
                                        <p:tgtEl>
                                          <p:spTgt spid="71"/>
                                        </p:tgtEl>
                                        <p:attrNameLst>
                                          <p:attrName>style.visibility</p:attrName>
                                        </p:attrNameLst>
                                      </p:cBhvr>
                                      <p:to>
                                        <p:strVal val="visible"/>
                                      </p:to>
                                    </p:set>
                                    <p:animEffect transition="in" filter="wheel(1)">
                                      <p:cBhvr>
                                        <p:cTn id="26" dur="1250"/>
                                        <p:tgtEl>
                                          <p:spTgt spid="71"/>
                                        </p:tgtEl>
                                      </p:cBhvr>
                                    </p:animEffect>
                                  </p:childTnLst>
                                </p:cTn>
                              </p:par>
                              <p:par>
                                <p:cTn id="27" presetID="21" presetClass="entr" presetSubtype="1" fill="hold" nodeType="with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wheel(1)">
                                      <p:cBhvr>
                                        <p:cTn id="29" dur="1250"/>
                                        <p:tgtEl>
                                          <p:spTgt spid="80"/>
                                        </p:tgtEl>
                                      </p:cBhvr>
                                    </p:animEffect>
                                  </p:childTnLst>
                                </p:cTn>
                              </p:par>
                              <p:par>
                                <p:cTn id="30" presetID="21" presetClass="entr" presetSubtype="1" fill="hold" nodeType="with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wheel(1)">
                                      <p:cBhvr>
                                        <p:cTn id="32" dur="1250"/>
                                        <p:tgtEl>
                                          <p:spTgt spid="77"/>
                                        </p:tgtEl>
                                      </p:cBhvr>
                                    </p:animEffect>
                                  </p:childTnLst>
                                </p:cTn>
                              </p:par>
                              <p:par>
                                <p:cTn id="33" presetID="21" presetClass="entr" presetSubtype="1" fill="hold" nodeType="withEffect">
                                  <p:stCondLst>
                                    <p:cond delay="0"/>
                                  </p:stCondLst>
                                  <p:childTnLst>
                                    <p:set>
                                      <p:cBhvr>
                                        <p:cTn id="34" dur="1" fill="hold">
                                          <p:stCondLst>
                                            <p:cond delay="0"/>
                                          </p:stCondLst>
                                        </p:cTn>
                                        <p:tgtEl>
                                          <p:spTgt spid="83"/>
                                        </p:tgtEl>
                                        <p:attrNameLst>
                                          <p:attrName>style.visibility</p:attrName>
                                        </p:attrNameLst>
                                      </p:cBhvr>
                                      <p:to>
                                        <p:strVal val="visible"/>
                                      </p:to>
                                    </p:set>
                                    <p:animEffect transition="in" filter="wheel(1)">
                                      <p:cBhvr>
                                        <p:cTn id="35" dur="1250"/>
                                        <p:tgtEl>
                                          <p:spTgt spid="83"/>
                                        </p:tgtEl>
                                      </p:cBhvr>
                                    </p:animEffect>
                                  </p:childTnLst>
                                </p:cTn>
                              </p:par>
                              <p:par>
                                <p:cTn id="36" presetID="21" presetClass="entr" presetSubtype="1" fill="hold" nodeType="withEffect">
                                  <p:stCondLst>
                                    <p:cond delay="0"/>
                                  </p:stCondLst>
                                  <p:childTnLst>
                                    <p:set>
                                      <p:cBhvr>
                                        <p:cTn id="37" dur="1" fill="hold">
                                          <p:stCondLst>
                                            <p:cond delay="0"/>
                                          </p:stCondLst>
                                        </p:cTn>
                                        <p:tgtEl>
                                          <p:spTgt spid="74"/>
                                        </p:tgtEl>
                                        <p:attrNameLst>
                                          <p:attrName>style.visibility</p:attrName>
                                        </p:attrNameLst>
                                      </p:cBhvr>
                                      <p:to>
                                        <p:strVal val="visible"/>
                                      </p:to>
                                    </p:set>
                                    <p:animEffect transition="in" filter="wheel(1)">
                                      <p:cBhvr>
                                        <p:cTn id="38" dur="1250"/>
                                        <p:tgtEl>
                                          <p:spTgt spid="74"/>
                                        </p:tgtEl>
                                      </p:cBhvr>
                                    </p:animEffect>
                                  </p:childTnLst>
                                </p:cTn>
                              </p:par>
                              <p:par>
                                <p:cTn id="39" presetID="21" presetClass="entr" presetSubtype="1" fill="hold" nodeType="withEffect">
                                  <p:stCondLst>
                                    <p:cond delay="0"/>
                                  </p:stCondLst>
                                  <p:childTnLst>
                                    <p:set>
                                      <p:cBhvr>
                                        <p:cTn id="40" dur="1" fill="hold">
                                          <p:stCondLst>
                                            <p:cond delay="0"/>
                                          </p:stCondLst>
                                        </p:cTn>
                                        <p:tgtEl>
                                          <p:spTgt spid="86"/>
                                        </p:tgtEl>
                                        <p:attrNameLst>
                                          <p:attrName>style.visibility</p:attrName>
                                        </p:attrNameLst>
                                      </p:cBhvr>
                                      <p:to>
                                        <p:strVal val="visible"/>
                                      </p:to>
                                    </p:set>
                                    <p:animEffect transition="in" filter="wheel(1)">
                                      <p:cBhvr>
                                        <p:cTn id="41" dur="125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椭圆 27"/>
          <p:cNvSpPr/>
          <p:nvPr/>
        </p:nvSpPr>
        <p:spPr>
          <a:xfrm>
            <a:off x="4703452" y="1765693"/>
            <a:ext cx="578231" cy="578441"/>
          </a:xfrm>
          <a:prstGeom prst="ellipse">
            <a:avLst/>
          </a:prstGeom>
          <a:solidFill>
            <a:srgbClr val="166293">
              <a:alpha val="63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zh-CN" altLang="en-US"/>
          </a:p>
        </p:txBody>
      </p:sp>
      <p:sp>
        <p:nvSpPr>
          <p:cNvPr id="31" name="椭圆 30"/>
          <p:cNvSpPr/>
          <p:nvPr/>
        </p:nvSpPr>
        <p:spPr>
          <a:xfrm>
            <a:off x="10602201" y="4428173"/>
            <a:ext cx="410301" cy="410450"/>
          </a:xfrm>
          <a:prstGeom prst="ellipse">
            <a:avLst/>
          </a:prstGeom>
          <a:solidFill>
            <a:srgbClr val="91ECFB">
              <a:alpha val="63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endParaRPr lang="zh-CN" altLang="en-US"/>
          </a:p>
        </p:txBody>
      </p:sp>
      <p:sp>
        <p:nvSpPr>
          <p:cNvPr id="10" name="椭圆 9"/>
          <p:cNvSpPr/>
          <p:nvPr/>
        </p:nvSpPr>
        <p:spPr>
          <a:xfrm>
            <a:off x="6376687" y="5231495"/>
            <a:ext cx="612483" cy="612705"/>
          </a:xfrm>
          <a:prstGeom prst="ellipse">
            <a:avLst/>
          </a:prstGeom>
          <a:solidFill>
            <a:srgbClr val="014866">
              <a:alpha val="63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endParaRPr lang="zh-CN" altLang="en-US"/>
          </a:p>
        </p:txBody>
      </p:sp>
      <p:sp>
        <p:nvSpPr>
          <p:cNvPr id="11" name="椭圆 10"/>
          <p:cNvSpPr/>
          <p:nvPr/>
        </p:nvSpPr>
        <p:spPr>
          <a:xfrm>
            <a:off x="1845494" y="4882165"/>
            <a:ext cx="625604" cy="625830"/>
          </a:xfrm>
          <a:prstGeom prst="ellipse">
            <a:avLst/>
          </a:prstGeom>
          <a:solidFill>
            <a:srgbClr val="1881B0">
              <a:alpha val="63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endParaRPr lang="zh-CN" altLang="en-US"/>
          </a:p>
        </p:txBody>
      </p:sp>
      <p:grpSp>
        <p:nvGrpSpPr>
          <p:cNvPr id="14" name="组合 13"/>
          <p:cNvGrpSpPr/>
          <p:nvPr/>
        </p:nvGrpSpPr>
        <p:grpSpPr>
          <a:xfrm>
            <a:off x="875520" y="1866667"/>
            <a:ext cx="2863711" cy="2810800"/>
            <a:chOff x="875520" y="1866667"/>
            <a:chExt cx="2863711" cy="2810800"/>
          </a:xfrm>
        </p:grpSpPr>
        <p:sp>
          <p:nvSpPr>
            <p:cNvPr id="27" name="椭圆 26"/>
            <p:cNvSpPr/>
            <p:nvPr/>
          </p:nvSpPr>
          <p:spPr>
            <a:xfrm>
              <a:off x="875520" y="1866667"/>
              <a:ext cx="2809784" cy="2810800"/>
            </a:xfrm>
            <a:prstGeom prst="ellipse">
              <a:avLst/>
            </a:prstGeom>
            <a:noFill/>
            <a:ln w="3175">
              <a:solidFill>
                <a:srgbClr val="A4E2F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0" name="文本框 6"/>
            <p:cNvSpPr txBox="1">
              <a:spLocks noChangeArrowheads="1"/>
            </p:cNvSpPr>
            <p:nvPr/>
          </p:nvSpPr>
          <p:spPr bwMode="auto">
            <a:xfrm>
              <a:off x="1592244" y="2274742"/>
              <a:ext cx="1376333" cy="1600434"/>
            </a:xfrm>
            <a:prstGeom prst="rect">
              <a:avLst/>
            </a:prstGeom>
            <a:noFill/>
          </p:spPr>
          <p:txBody>
            <a:bodyPr wrap="none" lIns="121917" tIns="60958" rIns="121917" bIns="60958">
              <a:spAutoFit/>
            </a:bodyPr>
            <a:lstStyle>
              <a:defPPr>
                <a:defRPr lang="zh-CN"/>
              </a:defPPr>
              <a:lvl1pPr>
                <a:defRPr sz="16600">
                  <a:ln w="38100">
                    <a:noFill/>
                  </a:ln>
                  <a:solidFill>
                    <a:schemeClr val="bg1"/>
                  </a:solidFill>
                  <a:latin typeface="Impact" panose="020B0806030902050204" pitchFamily="34" charset="0"/>
                  <a:ea typeface="微软雅黑" panose="020B0503020204020204" pitchFamily="34" charset="-122"/>
                </a:defRPr>
              </a:lvl1pPr>
            </a:lstStyle>
            <a:p>
              <a:r>
                <a:rPr lang="en-US" altLang="zh-CN" sz="9600" dirty="0"/>
                <a:t>01</a:t>
              </a:r>
              <a:endParaRPr lang="zh-CN" altLang="en-US" sz="9600" dirty="0"/>
            </a:p>
          </p:txBody>
        </p:sp>
        <p:sp>
          <p:nvSpPr>
            <p:cNvPr id="7" name="TextBox 6"/>
            <p:cNvSpPr txBox="1"/>
            <p:nvPr/>
          </p:nvSpPr>
          <p:spPr>
            <a:xfrm>
              <a:off x="1015408" y="3618887"/>
              <a:ext cx="2723823" cy="369332"/>
            </a:xfrm>
            <a:prstGeom prst="rect">
              <a:avLst/>
            </a:prstGeom>
            <a:noFill/>
          </p:spPr>
          <p:txBody>
            <a:bodyPr wrap="none" rtlCol="0">
              <a:spAutoFit/>
            </a:bodyPr>
            <a:lstStyle/>
            <a:p>
              <a:r>
                <a:rPr lang="zh-CN" altLang="en-US" kern="1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cs typeface="Times New Roman" panose="02020603050405020304" pitchFamily="18" charset="0"/>
                  <a:hlinkClick r:id="rId1" action="ppaction://hlinksldjump"/>
                </a:rPr>
                <a:t>生源地助学</a:t>
              </a:r>
              <a:r>
                <a:rPr lang="zh-CN" altLang="en-US" kern="1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cs typeface="Times New Roman" panose="02020603050405020304" pitchFamily="18" charset="0"/>
                  <a:hlinkClick r:id="rId1" action="ppaction://hlinksldjump"/>
                </a:rPr>
                <a:t>贷款政策介绍</a:t>
              </a:r>
              <a:endParaRPr lang="zh-CN" altLang="zh-CN" kern="1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16" name="组合 15"/>
          <p:cNvGrpSpPr/>
          <p:nvPr/>
        </p:nvGrpSpPr>
        <p:grpSpPr>
          <a:xfrm>
            <a:off x="2862449" y="3338189"/>
            <a:ext cx="2723823" cy="2525489"/>
            <a:chOff x="2862449" y="3338189"/>
            <a:chExt cx="2723823" cy="2525489"/>
          </a:xfrm>
        </p:grpSpPr>
        <p:sp>
          <p:nvSpPr>
            <p:cNvPr id="24" name="椭圆 23"/>
            <p:cNvSpPr/>
            <p:nvPr/>
          </p:nvSpPr>
          <p:spPr>
            <a:xfrm>
              <a:off x="2974726" y="3338189"/>
              <a:ext cx="2527439" cy="2525489"/>
            </a:xfrm>
            <a:prstGeom prst="ellipse">
              <a:avLst/>
            </a:prstGeom>
            <a:noFill/>
            <a:ln w="3175">
              <a:solidFill>
                <a:srgbClr val="A4E2FE">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1" name="文本框 6"/>
            <p:cNvSpPr txBox="1">
              <a:spLocks noChangeArrowheads="1"/>
            </p:cNvSpPr>
            <p:nvPr/>
          </p:nvSpPr>
          <p:spPr bwMode="auto">
            <a:xfrm>
              <a:off x="3461655" y="3594646"/>
              <a:ext cx="1525412" cy="1600434"/>
            </a:xfrm>
            <a:prstGeom prst="rect">
              <a:avLst/>
            </a:prstGeom>
            <a:noFill/>
          </p:spPr>
          <p:txBody>
            <a:bodyPr wrap="none" lIns="121917" tIns="60958" rIns="121917" bIns="60958">
              <a:spAutoFit/>
            </a:bodyPr>
            <a:lstStyle>
              <a:defPPr>
                <a:defRPr lang="zh-CN"/>
              </a:defPPr>
              <a:lvl1pPr>
                <a:defRPr sz="16600">
                  <a:ln w="38100">
                    <a:noFill/>
                  </a:ln>
                  <a:solidFill>
                    <a:schemeClr val="bg1"/>
                  </a:solidFill>
                  <a:latin typeface="Impact" panose="020B0806030902050204" pitchFamily="34" charset="0"/>
                  <a:ea typeface="微软雅黑" panose="020B0503020204020204" pitchFamily="34" charset="-122"/>
                </a:defRPr>
              </a:lvl1pPr>
            </a:lstStyle>
            <a:p>
              <a:r>
                <a:rPr lang="en-US" altLang="zh-CN" sz="9600" dirty="0" smtClean="0"/>
                <a:t>02</a:t>
              </a:r>
              <a:endParaRPr lang="zh-CN" altLang="en-US" sz="9600" dirty="0"/>
            </a:p>
          </p:txBody>
        </p:sp>
        <p:sp>
          <p:nvSpPr>
            <p:cNvPr id="42" name="TextBox 41"/>
            <p:cNvSpPr txBox="1"/>
            <p:nvPr/>
          </p:nvSpPr>
          <p:spPr>
            <a:xfrm>
              <a:off x="2862449" y="5022965"/>
              <a:ext cx="2723823" cy="369332"/>
            </a:xfrm>
            <a:prstGeom prst="rect">
              <a:avLst/>
            </a:prstGeom>
            <a:noFill/>
          </p:spPr>
          <p:txBody>
            <a:bodyPr wrap="none" rtlCol="0">
              <a:spAutoFit/>
            </a:bodyPr>
            <a:lstStyle/>
            <a:p>
              <a:pPr>
                <a:defRPr/>
              </a:pPr>
              <a:r>
                <a:rPr lang="zh-CN" altLang="en-US" kern="1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cs typeface="Times New Roman" panose="02020603050405020304" pitchFamily="18" charset="0"/>
                  <a:hlinkClick r:id="rId2" action="ppaction://hlinksldjump"/>
                </a:rPr>
                <a:t>怎样申请生源地助学贷款</a:t>
              </a:r>
              <a:endParaRPr lang="zh-CN" altLang="zh-CN" kern="1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19" name="组合 18"/>
          <p:cNvGrpSpPr/>
          <p:nvPr/>
        </p:nvGrpSpPr>
        <p:grpSpPr>
          <a:xfrm>
            <a:off x="4987067" y="2059149"/>
            <a:ext cx="2899028" cy="2900079"/>
            <a:chOff x="4987067" y="2059149"/>
            <a:chExt cx="2899028" cy="2900079"/>
          </a:xfrm>
        </p:grpSpPr>
        <p:sp>
          <p:nvSpPr>
            <p:cNvPr id="29" name="椭圆 28"/>
            <p:cNvSpPr/>
            <p:nvPr/>
          </p:nvSpPr>
          <p:spPr>
            <a:xfrm>
              <a:off x="4987067" y="2059149"/>
              <a:ext cx="2899028" cy="2900079"/>
            </a:xfrm>
            <a:prstGeom prst="ellipse">
              <a:avLst/>
            </a:prstGeom>
            <a:noFill/>
            <a:ln w="3175">
              <a:solidFill>
                <a:srgbClr val="A4E2FE">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3" name="文本框 6"/>
            <p:cNvSpPr txBox="1">
              <a:spLocks noChangeArrowheads="1"/>
            </p:cNvSpPr>
            <p:nvPr/>
          </p:nvSpPr>
          <p:spPr bwMode="auto">
            <a:xfrm>
              <a:off x="5673875" y="2537972"/>
              <a:ext cx="1559075" cy="1600434"/>
            </a:xfrm>
            <a:prstGeom prst="rect">
              <a:avLst/>
            </a:prstGeom>
            <a:noFill/>
          </p:spPr>
          <p:txBody>
            <a:bodyPr wrap="none" lIns="121917" tIns="60958" rIns="121917" bIns="60958">
              <a:spAutoFit/>
            </a:bodyPr>
            <a:lstStyle>
              <a:defPPr>
                <a:defRPr lang="zh-CN"/>
              </a:defPPr>
              <a:lvl1pPr>
                <a:defRPr sz="16600">
                  <a:ln w="38100">
                    <a:noFill/>
                  </a:ln>
                  <a:solidFill>
                    <a:schemeClr val="bg1"/>
                  </a:solidFill>
                  <a:latin typeface="Impact" panose="020B0806030902050204" pitchFamily="34" charset="0"/>
                  <a:ea typeface="微软雅黑" panose="020B0503020204020204" pitchFamily="34" charset="-122"/>
                </a:defRPr>
              </a:lvl1pPr>
            </a:lstStyle>
            <a:p>
              <a:r>
                <a:rPr lang="en-US" altLang="zh-CN" sz="9600" dirty="0" smtClean="0"/>
                <a:t>03</a:t>
              </a:r>
              <a:endParaRPr lang="zh-CN" altLang="en-US" sz="9600" dirty="0"/>
            </a:p>
          </p:txBody>
        </p:sp>
        <p:sp>
          <p:nvSpPr>
            <p:cNvPr id="44" name="TextBox 43"/>
            <p:cNvSpPr txBox="1"/>
            <p:nvPr/>
          </p:nvSpPr>
          <p:spPr>
            <a:xfrm>
              <a:off x="5091500" y="4006596"/>
              <a:ext cx="2723823" cy="369332"/>
            </a:xfrm>
            <a:prstGeom prst="rect">
              <a:avLst/>
            </a:prstGeom>
            <a:noFill/>
          </p:spPr>
          <p:txBody>
            <a:bodyPr wrap="none" rtlCol="0">
              <a:spAutoFit/>
            </a:bodyPr>
            <a:lstStyle/>
            <a:p>
              <a:pPr>
                <a:defRPr/>
              </a:pPr>
              <a:r>
                <a:rPr lang="zh-CN" altLang="en-US" kern="1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cs typeface="Times New Roman" panose="02020603050405020304" pitchFamily="18" charset="0"/>
                  <a:hlinkClick r:id="rId3" action="ppaction://hlinksldjump"/>
                </a:rPr>
                <a:t>生源地助学贷款还款须知</a:t>
              </a:r>
              <a:endParaRPr lang="zh-CN" altLang="zh-CN" kern="1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22" name="组合 21"/>
          <p:cNvGrpSpPr/>
          <p:nvPr/>
        </p:nvGrpSpPr>
        <p:grpSpPr>
          <a:xfrm>
            <a:off x="8383874" y="1647997"/>
            <a:ext cx="2990740" cy="2853925"/>
            <a:chOff x="8383874" y="1647997"/>
            <a:chExt cx="2990740" cy="2853925"/>
          </a:xfrm>
        </p:grpSpPr>
        <p:sp>
          <p:nvSpPr>
            <p:cNvPr id="30" name="椭圆 29"/>
            <p:cNvSpPr/>
            <p:nvPr/>
          </p:nvSpPr>
          <p:spPr>
            <a:xfrm>
              <a:off x="8383874" y="1647997"/>
              <a:ext cx="2852893" cy="2853925"/>
            </a:xfrm>
            <a:prstGeom prst="ellipse">
              <a:avLst/>
            </a:prstGeom>
            <a:noFill/>
            <a:ln w="3175">
              <a:solidFill>
                <a:srgbClr val="A4E2FE">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5" name="文本框 6"/>
            <p:cNvSpPr txBox="1">
              <a:spLocks noChangeArrowheads="1"/>
            </p:cNvSpPr>
            <p:nvPr/>
          </p:nvSpPr>
          <p:spPr bwMode="auto">
            <a:xfrm>
              <a:off x="9090580" y="2195482"/>
              <a:ext cx="1522206" cy="1600434"/>
            </a:xfrm>
            <a:prstGeom prst="rect">
              <a:avLst/>
            </a:prstGeom>
            <a:noFill/>
          </p:spPr>
          <p:txBody>
            <a:bodyPr wrap="none" lIns="121917" tIns="60958" rIns="121917" bIns="60958">
              <a:spAutoFit/>
            </a:bodyPr>
            <a:lstStyle>
              <a:defPPr>
                <a:defRPr lang="zh-CN"/>
              </a:defPPr>
              <a:lvl1pPr>
                <a:defRPr sz="16600">
                  <a:ln w="38100">
                    <a:noFill/>
                  </a:ln>
                  <a:solidFill>
                    <a:schemeClr val="bg1"/>
                  </a:solidFill>
                  <a:latin typeface="Impact" panose="020B0806030902050204" pitchFamily="34" charset="0"/>
                  <a:ea typeface="微软雅黑" panose="020B0503020204020204" pitchFamily="34" charset="-122"/>
                </a:defRPr>
              </a:lvl1pPr>
            </a:lstStyle>
            <a:p>
              <a:r>
                <a:rPr lang="en-US" altLang="zh-CN" sz="9600" dirty="0" smtClean="0"/>
                <a:t>04</a:t>
              </a:r>
              <a:endParaRPr lang="zh-CN" altLang="en-US" sz="9600" dirty="0"/>
            </a:p>
          </p:txBody>
        </p:sp>
        <p:sp>
          <p:nvSpPr>
            <p:cNvPr id="46" name="TextBox 45"/>
            <p:cNvSpPr txBox="1"/>
            <p:nvPr/>
          </p:nvSpPr>
          <p:spPr>
            <a:xfrm>
              <a:off x="8419959" y="3637264"/>
              <a:ext cx="2954655" cy="369332"/>
            </a:xfrm>
            <a:prstGeom prst="rect">
              <a:avLst/>
            </a:prstGeom>
            <a:noFill/>
          </p:spPr>
          <p:txBody>
            <a:bodyPr wrap="none" rtlCol="0">
              <a:spAutoFit/>
            </a:bodyPr>
            <a:lstStyle/>
            <a:p>
              <a:pPr>
                <a:defRPr/>
              </a:pPr>
              <a:r>
                <a:rPr lang="zh-CN" altLang="en-US" kern="1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cs typeface="Times New Roman" panose="02020603050405020304" pitchFamily="18" charset="0"/>
                  <a:hlinkClick r:id="rId4" action="ppaction://hlinksldjump"/>
                </a:rPr>
                <a:t>学生在线服务系统操作说明</a:t>
              </a:r>
              <a:endParaRPr lang="zh-CN" altLang="zh-CN" kern="1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20" name="组合 19"/>
          <p:cNvGrpSpPr/>
          <p:nvPr/>
        </p:nvGrpSpPr>
        <p:grpSpPr>
          <a:xfrm>
            <a:off x="7051322" y="3694826"/>
            <a:ext cx="2614585" cy="2615533"/>
            <a:chOff x="7059437" y="3705450"/>
            <a:chExt cx="2614585" cy="2615533"/>
          </a:xfrm>
        </p:grpSpPr>
        <p:sp>
          <p:nvSpPr>
            <p:cNvPr id="9" name="椭圆 8"/>
            <p:cNvSpPr/>
            <p:nvPr/>
          </p:nvSpPr>
          <p:spPr>
            <a:xfrm>
              <a:off x="7059437" y="3705450"/>
              <a:ext cx="2614585" cy="2615533"/>
            </a:xfrm>
            <a:prstGeom prst="ellipse">
              <a:avLst/>
            </a:prstGeom>
            <a:noFill/>
            <a:ln w="3175">
              <a:solidFill>
                <a:srgbClr val="A4E2FE">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7" name="文本框 6"/>
            <p:cNvSpPr txBox="1">
              <a:spLocks noChangeArrowheads="1"/>
            </p:cNvSpPr>
            <p:nvPr/>
          </p:nvSpPr>
          <p:spPr bwMode="auto">
            <a:xfrm>
              <a:off x="7622771" y="4138406"/>
              <a:ext cx="1567090" cy="1600434"/>
            </a:xfrm>
            <a:prstGeom prst="rect">
              <a:avLst/>
            </a:prstGeom>
            <a:noFill/>
          </p:spPr>
          <p:txBody>
            <a:bodyPr wrap="none" lIns="121917" tIns="60958" rIns="121917" bIns="60958">
              <a:spAutoFit/>
            </a:bodyPr>
            <a:lstStyle>
              <a:defPPr>
                <a:defRPr lang="zh-CN"/>
              </a:defPPr>
              <a:lvl1pPr>
                <a:defRPr sz="16600">
                  <a:ln w="38100">
                    <a:noFill/>
                  </a:ln>
                  <a:solidFill>
                    <a:schemeClr val="bg1"/>
                  </a:solidFill>
                  <a:latin typeface="Impact" panose="020B0806030902050204" pitchFamily="34" charset="0"/>
                  <a:ea typeface="微软雅黑" panose="020B0503020204020204" pitchFamily="34" charset="-122"/>
                </a:defRPr>
              </a:lvl1pPr>
            </a:lstStyle>
            <a:p>
              <a:r>
                <a:rPr lang="en-US" altLang="zh-CN" sz="9600" dirty="0" smtClean="0"/>
                <a:t>05</a:t>
              </a:r>
              <a:endParaRPr lang="zh-CN" altLang="en-US" sz="9600" dirty="0"/>
            </a:p>
          </p:txBody>
        </p:sp>
        <p:sp>
          <p:nvSpPr>
            <p:cNvPr id="48" name="TextBox 47"/>
            <p:cNvSpPr txBox="1"/>
            <p:nvPr/>
          </p:nvSpPr>
          <p:spPr>
            <a:xfrm>
              <a:off x="7288880" y="5572630"/>
              <a:ext cx="2262158" cy="369332"/>
            </a:xfrm>
            <a:prstGeom prst="rect">
              <a:avLst/>
            </a:prstGeom>
            <a:noFill/>
          </p:spPr>
          <p:txBody>
            <a:bodyPr wrap="none" rtlCol="0">
              <a:spAutoFit/>
            </a:bodyPr>
            <a:lstStyle/>
            <a:p>
              <a:pPr>
                <a:defRPr/>
              </a:pPr>
              <a:r>
                <a:rPr lang="zh-CN" altLang="en-US" kern="1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cs typeface="Times New Roman" panose="02020603050405020304" pitchFamily="18" charset="0"/>
                  <a:hlinkClick r:id="rId5" action="ppaction://hlinksldjump"/>
                </a:rPr>
                <a:t>常见</a:t>
              </a:r>
              <a:r>
                <a:rPr lang="zh-CN" altLang="en-US" kern="1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cs typeface="Times New Roman" panose="02020603050405020304" pitchFamily="18" charset="0"/>
                  <a:hlinkClick r:id="rId5" action="ppaction://hlinksldjump"/>
                </a:rPr>
                <a:t>问题及咨询电话</a:t>
              </a:r>
              <a:endParaRPr lang="zh-CN" altLang="zh-CN" kern="1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51" name="文本框 45"/>
          <p:cNvSpPr>
            <a:spLocks noChangeArrowheads="1"/>
          </p:cNvSpPr>
          <p:nvPr/>
        </p:nvSpPr>
        <p:spPr bwMode="auto">
          <a:xfrm>
            <a:off x="3574926" y="544110"/>
            <a:ext cx="4511532" cy="438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41" tIns="34270" rIns="68541" bIns="3427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400" b="1" kern="0" dirty="0">
                <a:solidFill>
                  <a:sysClr val="window" lastClr="FFFFFF">
                    <a:lumMod val="95000"/>
                  </a:sysClr>
                </a:solidFill>
                <a:latin typeface="华文细黑" panose="02010600040101010101" charset="-122"/>
                <a:ea typeface="华文细黑" panose="02010600040101010101" charset="-122"/>
                <a:cs typeface="Arial Unicode MS" panose="020B0604020202020204" pitchFamily="34" charset="-122"/>
                <a:sym typeface="微软雅黑" panose="020B0503020204020204" pitchFamily="34" charset="-122"/>
              </a:rPr>
              <a:t>目录 </a:t>
            </a:r>
            <a:r>
              <a:rPr lang="zh-CN" altLang="en-US" sz="2400" b="1" kern="0" dirty="0" smtClean="0">
                <a:solidFill>
                  <a:sysClr val="window" lastClr="FFFFFF">
                    <a:lumMod val="95000"/>
                  </a:sysClr>
                </a:solidFill>
                <a:latin typeface="华文细黑" panose="02010600040101010101" charset="-122"/>
                <a:ea typeface="华文细黑" panose="02010600040101010101" charset="-122"/>
                <a:cs typeface="Arial Unicode MS" panose="020B0604020202020204" pitchFamily="34" charset="-122"/>
                <a:sym typeface="微软雅黑" panose="020B0503020204020204" pitchFamily="34" charset="-122"/>
              </a:rPr>
              <a:t>   </a:t>
            </a:r>
            <a:r>
              <a:rPr lang="en-US" altLang="zh-CN" sz="2400" b="1" kern="0" dirty="0" smtClean="0">
                <a:solidFill>
                  <a:sysClr val="window" lastClr="FFFFFF">
                    <a:lumMod val="95000"/>
                  </a:sysClr>
                </a:solidFill>
                <a:latin typeface="华文细黑" panose="02010600040101010101" charset="-122"/>
                <a:ea typeface="华文细黑" panose="02010600040101010101" charset="-122"/>
                <a:cs typeface="Arial Unicode MS" panose="020B0604020202020204" pitchFamily="34" charset="-122"/>
                <a:sym typeface="微软雅黑" panose="020B0503020204020204" pitchFamily="34" charset="-122"/>
              </a:rPr>
              <a:t>CONTENTS</a:t>
            </a:r>
            <a:endParaRPr kumimoji="0" lang="zh-CN" altLang="en-US" sz="2400" b="1" i="0" u="none" strike="noStrike" kern="0" cap="none" spc="0" normalizeH="0" baseline="0" noProof="0" dirty="0">
              <a:ln>
                <a:noFill/>
              </a:ln>
              <a:solidFill>
                <a:sysClr val="window" lastClr="FFFFFF">
                  <a:lumMod val="95000"/>
                </a:sysClr>
              </a:solidFill>
              <a:effectLst/>
              <a:uLnTx/>
              <a:uFillTx/>
              <a:latin typeface="华文细黑" panose="02010600040101010101" charset="-122"/>
              <a:ea typeface="华文细黑" panose="02010600040101010101" charset="-122"/>
              <a:cs typeface="Arial Unicode MS" panose="020B0604020202020204" pitchFamily="34" charset="-122"/>
              <a:sym typeface="微软雅黑" panose="020B0503020204020204" pitchFamily="34" charset="-122"/>
            </a:endParaRPr>
          </a:p>
        </p:txBody>
      </p:sp>
      <p:cxnSp>
        <p:nvCxnSpPr>
          <p:cNvPr id="52" name="直接连接符 51"/>
          <p:cNvCxnSpPr/>
          <p:nvPr/>
        </p:nvCxnSpPr>
        <p:spPr>
          <a:xfrm>
            <a:off x="4367014" y="1127294"/>
            <a:ext cx="3144428" cy="0"/>
          </a:xfrm>
          <a:prstGeom prst="line">
            <a:avLst/>
          </a:prstGeom>
          <a:noFill/>
          <a:ln w="19050" cap="flat" cmpd="sng" algn="ctr">
            <a:solidFill>
              <a:sysClr val="window" lastClr="FFFFFF">
                <a:lumMod val="95000"/>
              </a:sysClr>
            </a:solidFill>
            <a:prstDash val="solid"/>
          </a:ln>
          <a:effectLst/>
        </p:spPr>
      </p:cxnSp>
    </p:spTree>
  </p:cSld>
  <p:clrMapOvr>
    <a:masterClrMapping/>
  </p:clrMapOvr>
  <p:transition spd="slow" advTm="0">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0-#ppt_w/2"/>
                                              </p:val>
                                            </p:tav>
                                            <p:tav tm="100000">
                                              <p:val>
                                                <p:strVal val="#ppt_x"/>
                                              </p:val>
                                            </p:tav>
                                          </p:tavLst>
                                        </p:anim>
                                        <p:anim calcmode="lin" valueType="num">
                                          <p:cBhvr additive="base">
                                            <p:cTn id="8" dur="500" fill="hold"/>
                                            <p:tgtEl>
                                              <p:spTgt spid="5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500" fill="hold"/>
                                            <p:tgtEl>
                                              <p:spTgt spid="52"/>
                                            </p:tgtEl>
                                            <p:attrNameLst>
                                              <p:attrName>ppt_x</p:attrName>
                                            </p:attrNameLst>
                                          </p:cBhvr>
                                          <p:tavLst>
                                            <p:tav tm="0">
                                              <p:val>
                                                <p:strVal val="1+#ppt_w/2"/>
                                              </p:val>
                                            </p:tav>
                                            <p:tav tm="100000">
                                              <p:val>
                                                <p:strVal val="#ppt_x"/>
                                              </p:val>
                                            </p:tav>
                                          </p:tavLst>
                                        </p:anim>
                                        <p:anim calcmode="lin" valueType="num">
                                          <p:cBhvr additive="base">
                                            <p:cTn id="12" dur="500" fill="hold"/>
                                            <p:tgtEl>
                                              <p:spTgt spid="52"/>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14:presetBounceEnd="51000">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14:bounceEnd="51000">
                                          <p:cBhvr additive="base">
                                            <p:cTn id="15" dur="2000" fill="hold"/>
                                            <p:tgtEl>
                                              <p:spTgt spid="14"/>
                                            </p:tgtEl>
                                            <p:attrNameLst>
                                              <p:attrName>ppt_x</p:attrName>
                                            </p:attrNameLst>
                                          </p:cBhvr>
                                          <p:tavLst>
                                            <p:tav tm="0">
                                              <p:val>
                                                <p:strVal val="#ppt_x"/>
                                              </p:val>
                                            </p:tav>
                                            <p:tav tm="100000">
                                              <p:val>
                                                <p:strVal val="#ppt_x"/>
                                              </p:val>
                                            </p:tav>
                                          </p:tavLst>
                                        </p:anim>
                                        <p:anim calcmode="lin" valueType="num" p14:bounceEnd="51000">
                                          <p:cBhvr additive="base">
                                            <p:cTn id="16" dur="2000" fill="hold"/>
                                            <p:tgtEl>
                                              <p:spTgt spid="14"/>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14:presetBounceEnd="51000">
                                      <p:stCondLst>
                                        <p:cond delay="300"/>
                                      </p:stCondLst>
                                      <p:childTnLst>
                                        <p:set>
                                          <p:cBhvr>
                                            <p:cTn id="18" dur="1" fill="hold">
                                              <p:stCondLst>
                                                <p:cond delay="0"/>
                                              </p:stCondLst>
                                            </p:cTn>
                                            <p:tgtEl>
                                              <p:spTgt spid="16"/>
                                            </p:tgtEl>
                                            <p:attrNameLst>
                                              <p:attrName>style.visibility</p:attrName>
                                            </p:attrNameLst>
                                          </p:cBhvr>
                                          <p:to>
                                            <p:strVal val="visible"/>
                                          </p:to>
                                        </p:set>
                                        <p:anim calcmode="lin" valueType="num" p14:bounceEnd="51000">
                                          <p:cBhvr additive="base">
                                            <p:cTn id="19" dur="2000" fill="hold"/>
                                            <p:tgtEl>
                                              <p:spTgt spid="16"/>
                                            </p:tgtEl>
                                            <p:attrNameLst>
                                              <p:attrName>ppt_x</p:attrName>
                                            </p:attrNameLst>
                                          </p:cBhvr>
                                          <p:tavLst>
                                            <p:tav tm="0">
                                              <p:val>
                                                <p:strVal val="#ppt_x"/>
                                              </p:val>
                                            </p:tav>
                                            <p:tav tm="100000">
                                              <p:val>
                                                <p:strVal val="#ppt_x"/>
                                              </p:val>
                                            </p:tav>
                                          </p:tavLst>
                                        </p:anim>
                                        <p:anim calcmode="lin" valueType="num" p14:bounceEnd="51000">
                                          <p:cBhvr additive="base">
                                            <p:cTn id="20" dur="2000" fill="hold"/>
                                            <p:tgtEl>
                                              <p:spTgt spid="16"/>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14:presetBounceEnd="51000">
                                      <p:stCondLst>
                                        <p:cond delay="400"/>
                                      </p:stCondLst>
                                      <p:childTnLst>
                                        <p:set>
                                          <p:cBhvr>
                                            <p:cTn id="22" dur="1" fill="hold">
                                              <p:stCondLst>
                                                <p:cond delay="0"/>
                                              </p:stCondLst>
                                            </p:cTn>
                                            <p:tgtEl>
                                              <p:spTgt spid="19"/>
                                            </p:tgtEl>
                                            <p:attrNameLst>
                                              <p:attrName>style.visibility</p:attrName>
                                            </p:attrNameLst>
                                          </p:cBhvr>
                                          <p:to>
                                            <p:strVal val="visible"/>
                                          </p:to>
                                        </p:set>
                                        <p:anim calcmode="lin" valueType="num" p14:bounceEnd="51000">
                                          <p:cBhvr additive="base">
                                            <p:cTn id="23" dur="2000" fill="hold"/>
                                            <p:tgtEl>
                                              <p:spTgt spid="19"/>
                                            </p:tgtEl>
                                            <p:attrNameLst>
                                              <p:attrName>ppt_x</p:attrName>
                                            </p:attrNameLst>
                                          </p:cBhvr>
                                          <p:tavLst>
                                            <p:tav tm="0">
                                              <p:val>
                                                <p:strVal val="#ppt_x"/>
                                              </p:val>
                                            </p:tav>
                                            <p:tav tm="100000">
                                              <p:val>
                                                <p:strVal val="#ppt_x"/>
                                              </p:val>
                                            </p:tav>
                                          </p:tavLst>
                                        </p:anim>
                                        <p:anim calcmode="lin" valueType="num" p14:bounceEnd="51000">
                                          <p:cBhvr additive="base">
                                            <p:cTn id="24" dur="2000" fill="hold"/>
                                            <p:tgtEl>
                                              <p:spTgt spid="19"/>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14:presetBounceEnd="51000">
                                      <p:stCondLst>
                                        <p:cond delay="350"/>
                                      </p:stCondLst>
                                      <p:childTnLst>
                                        <p:set>
                                          <p:cBhvr>
                                            <p:cTn id="26" dur="1" fill="hold">
                                              <p:stCondLst>
                                                <p:cond delay="0"/>
                                              </p:stCondLst>
                                            </p:cTn>
                                            <p:tgtEl>
                                              <p:spTgt spid="20"/>
                                            </p:tgtEl>
                                            <p:attrNameLst>
                                              <p:attrName>style.visibility</p:attrName>
                                            </p:attrNameLst>
                                          </p:cBhvr>
                                          <p:to>
                                            <p:strVal val="visible"/>
                                          </p:to>
                                        </p:set>
                                        <p:anim calcmode="lin" valueType="num" p14:bounceEnd="51000">
                                          <p:cBhvr additive="base">
                                            <p:cTn id="27" dur="2000" fill="hold"/>
                                            <p:tgtEl>
                                              <p:spTgt spid="20"/>
                                            </p:tgtEl>
                                            <p:attrNameLst>
                                              <p:attrName>ppt_x</p:attrName>
                                            </p:attrNameLst>
                                          </p:cBhvr>
                                          <p:tavLst>
                                            <p:tav tm="0">
                                              <p:val>
                                                <p:strVal val="#ppt_x"/>
                                              </p:val>
                                            </p:tav>
                                            <p:tav tm="100000">
                                              <p:val>
                                                <p:strVal val="#ppt_x"/>
                                              </p:val>
                                            </p:tav>
                                          </p:tavLst>
                                        </p:anim>
                                        <p:anim calcmode="lin" valueType="num" p14:bounceEnd="51000">
                                          <p:cBhvr additive="base">
                                            <p:cTn id="28" dur="2000" fill="hold"/>
                                            <p:tgtEl>
                                              <p:spTgt spid="20"/>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14:presetBounceEnd="50000">
                                      <p:stCondLst>
                                        <p:cond delay="800"/>
                                      </p:stCondLst>
                                      <p:childTnLst>
                                        <p:set>
                                          <p:cBhvr>
                                            <p:cTn id="30" dur="1" fill="hold">
                                              <p:stCondLst>
                                                <p:cond delay="0"/>
                                              </p:stCondLst>
                                            </p:cTn>
                                            <p:tgtEl>
                                              <p:spTgt spid="22"/>
                                            </p:tgtEl>
                                            <p:attrNameLst>
                                              <p:attrName>style.visibility</p:attrName>
                                            </p:attrNameLst>
                                          </p:cBhvr>
                                          <p:to>
                                            <p:strVal val="visible"/>
                                          </p:to>
                                        </p:set>
                                        <p:anim calcmode="lin" valueType="num" p14:bounceEnd="50000">
                                          <p:cBhvr additive="base">
                                            <p:cTn id="31" dur="20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32" dur="2000" fill="hold"/>
                                            <p:tgtEl>
                                              <p:spTgt spid="22"/>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14:presetBounceEnd="51000">
                                      <p:stCondLst>
                                        <p:cond delay="700"/>
                                      </p:stCondLst>
                                      <p:childTnLst>
                                        <p:set>
                                          <p:cBhvr>
                                            <p:cTn id="34" dur="1" fill="hold">
                                              <p:stCondLst>
                                                <p:cond delay="0"/>
                                              </p:stCondLst>
                                            </p:cTn>
                                            <p:tgtEl>
                                              <p:spTgt spid="11"/>
                                            </p:tgtEl>
                                            <p:attrNameLst>
                                              <p:attrName>style.visibility</p:attrName>
                                            </p:attrNameLst>
                                          </p:cBhvr>
                                          <p:to>
                                            <p:strVal val="visible"/>
                                          </p:to>
                                        </p:set>
                                        <p:anim calcmode="lin" valueType="num" p14:bounceEnd="51000">
                                          <p:cBhvr additive="base">
                                            <p:cTn id="35" dur="2000" fill="hold"/>
                                            <p:tgtEl>
                                              <p:spTgt spid="11"/>
                                            </p:tgtEl>
                                            <p:attrNameLst>
                                              <p:attrName>ppt_x</p:attrName>
                                            </p:attrNameLst>
                                          </p:cBhvr>
                                          <p:tavLst>
                                            <p:tav tm="0">
                                              <p:val>
                                                <p:strVal val="#ppt_x"/>
                                              </p:val>
                                            </p:tav>
                                            <p:tav tm="100000">
                                              <p:val>
                                                <p:strVal val="#ppt_x"/>
                                              </p:val>
                                            </p:tav>
                                          </p:tavLst>
                                        </p:anim>
                                        <p:anim calcmode="lin" valueType="num" p14:bounceEnd="51000">
                                          <p:cBhvr additive="base">
                                            <p:cTn id="36" dur="2000" fill="hold"/>
                                            <p:tgtEl>
                                              <p:spTgt spid="11"/>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14:presetBounceEnd="51000">
                                      <p:stCondLst>
                                        <p:cond delay="800"/>
                                      </p:stCondLst>
                                      <p:childTnLst>
                                        <p:set>
                                          <p:cBhvr>
                                            <p:cTn id="38" dur="1" fill="hold">
                                              <p:stCondLst>
                                                <p:cond delay="0"/>
                                              </p:stCondLst>
                                            </p:cTn>
                                            <p:tgtEl>
                                              <p:spTgt spid="28"/>
                                            </p:tgtEl>
                                            <p:attrNameLst>
                                              <p:attrName>style.visibility</p:attrName>
                                            </p:attrNameLst>
                                          </p:cBhvr>
                                          <p:to>
                                            <p:strVal val="visible"/>
                                          </p:to>
                                        </p:set>
                                        <p:anim calcmode="lin" valueType="num" p14:bounceEnd="51000">
                                          <p:cBhvr additive="base">
                                            <p:cTn id="39" dur="2000" fill="hold"/>
                                            <p:tgtEl>
                                              <p:spTgt spid="28"/>
                                            </p:tgtEl>
                                            <p:attrNameLst>
                                              <p:attrName>ppt_x</p:attrName>
                                            </p:attrNameLst>
                                          </p:cBhvr>
                                          <p:tavLst>
                                            <p:tav tm="0">
                                              <p:val>
                                                <p:strVal val="#ppt_x"/>
                                              </p:val>
                                            </p:tav>
                                            <p:tav tm="100000">
                                              <p:val>
                                                <p:strVal val="#ppt_x"/>
                                              </p:val>
                                            </p:tav>
                                          </p:tavLst>
                                        </p:anim>
                                        <p:anim calcmode="lin" valueType="num" p14:bounceEnd="51000">
                                          <p:cBhvr additive="base">
                                            <p:cTn id="40" dur="2000" fill="hold"/>
                                            <p:tgtEl>
                                              <p:spTgt spid="28"/>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14:presetBounceEnd="51000">
                                      <p:stCondLst>
                                        <p:cond delay="1300"/>
                                      </p:stCondLst>
                                      <p:childTnLst>
                                        <p:set>
                                          <p:cBhvr>
                                            <p:cTn id="42" dur="1" fill="hold">
                                              <p:stCondLst>
                                                <p:cond delay="0"/>
                                              </p:stCondLst>
                                            </p:cTn>
                                            <p:tgtEl>
                                              <p:spTgt spid="10"/>
                                            </p:tgtEl>
                                            <p:attrNameLst>
                                              <p:attrName>style.visibility</p:attrName>
                                            </p:attrNameLst>
                                          </p:cBhvr>
                                          <p:to>
                                            <p:strVal val="visible"/>
                                          </p:to>
                                        </p:set>
                                        <p:anim calcmode="lin" valueType="num" p14:bounceEnd="51000">
                                          <p:cBhvr additive="base">
                                            <p:cTn id="43" dur="2000" fill="hold"/>
                                            <p:tgtEl>
                                              <p:spTgt spid="10"/>
                                            </p:tgtEl>
                                            <p:attrNameLst>
                                              <p:attrName>ppt_x</p:attrName>
                                            </p:attrNameLst>
                                          </p:cBhvr>
                                          <p:tavLst>
                                            <p:tav tm="0">
                                              <p:val>
                                                <p:strVal val="#ppt_x"/>
                                              </p:val>
                                            </p:tav>
                                            <p:tav tm="100000">
                                              <p:val>
                                                <p:strVal val="#ppt_x"/>
                                              </p:val>
                                            </p:tav>
                                          </p:tavLst>
                                        </p:anim>
                                        <p:anim calcmode="lin" valueType="num" p14:bounceEnd="51000">
                                          <p:cBhvr additive="base">
                                            <p:cTn id="44" dur="2000" fill="hold"/>
                                            <p:tgtEl>
                                              <p:spTgt spid="10"/>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14:presetBounceEnd="51000">
                                      <p:stCondLst>
                                        <p:cond delay="900"/>
                                      </p:stCondLst>
                                      <p:childTnLst>
                                        <p:set>
                                          <p:cBhvr>
                                            <p:cTn id="46" dur="1" fill="hold">
                                              <p:stCondLst>
                                                <p:cond delay="0"/>
                                              </p:stCondLst>
                                            </p:cTn>
                                            <p:tgtEl>
                                              <p:spTgt spid="31"/>
                                            </p:tgtEl>
                                            <p:attrNameLst>
                                              <p:attrName>style.visibility</p:attrName>
                                            </p:attrNameLst>
                                          </p:cBhvr>
                                          <p:to>
                                            <p:strVal val="visible"/>
                                          </p:to>
                                        </p:set>
                                        <p:anim calcmode="lin" valueType="num" p14:bounceEnd="51000">
                                          <p:cBhvr additive="base">
                                            <p:cTn id="47" dur="2000" fill="hold"/>
                                            <p:tgtEl>
                                              <p:spTgt spid="31"/>
                                            </p:tgtEl>
                                            <p:attrNameLst>
                                              <p:attrName>ppt_x</p:attrName>
                                            </p:attrNameLst>
                                          </p:cBhvr>
                                          <p:tavLst>
                                            <p:tav tm="0">
                                              <p:val>
                                                <p:strVal val="#ppt_x"/>
                                              </p:val>
                                            </p:tav>
                                            <p:tav tm="100000">
                                              <p:val>
                                                <p:strVal val="#ppt_x"/>
                                              </p:val>
                                            </p:tav>
                                          </p:tavLst>
                                        </p:anim>
                                        <p:anim calcmode="lin" valueType="num" p14:bounceEnd="51000">
                                          <p:cBhvr additive="base">
                                            <p:cTn id="48" dur="20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1" grpId="0" animBg="1"/>
          <p:bldP spid="10" grpId="0" animBg="1"/>
          <p:bldP spid="11" grpId="0" animBg="1"/>
          <p:bldP spid="5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0-#ppt_w/2"/>
                                              </p:val>
                                            </p:tav>
                                            <p:tav tm="100000">
                                              <p:val>
                                                <p:strVal val="#ppt_x"/>
                                              </p:val>
                                            </p:tav>
                                          </p:tavLst>
                                        </p:anim>
                                        <p:anim calcmode="lin" valueType="num">
                                          <p:cBhvr additive="base">
                                            <p:cTn id="8" dur="500" fill="hold"/>
                                            <p:tgtEl>
                                              <p:spTgt spid="5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500" fill="hold"/>
                                            <p:tgtEl>
                                              <p:spTgt spid="52"/>
                                            </p:tgtEl>
                                            <p:attrNameLst>
                                              <p:attrName>ppt_x</p:attrName>
                                            </p:attrNameLst>
                                          </p:cBhvr>
                                          <p:tavLst>
                                            <p:tav tm="0">
                                              <p:val>
                                                <p:strVal val="1+#ppt_w/2"/>
                                              </p:val>
                                            </p:tav>
                                            <p:tav tm="100000">
                                              <p:val>
                                                <p:strVal val="#ppt_x"/>
                                              </p:val>
                                            </p:tav>
                                          </p:tavLst>
                                        </p:anim>
                                        <p:anim calcmode="lin" valueType="num">
                                          <p:cBhvr additive="base">
                                            <p:cTn id="12" dur="500" fill="hold"/>
                                            <p:tgtEl>
                                              <p:spTgt spid="52"/>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2000" fill="hold"/>
                                            <p:tgtEl>
                                              <p:spTgt spid="14"/>
                                            </p:tgtEl>
                                            <p:attrNameLst>
                                              <p:attrName>ppt_x</p:attrName>
                                            </p:attrNameLst>
                                          </p:cBhvr>
                                          <p:tavLst>
                                            <p:tav tm="0">
                                              <p:val>
                                                <p:strVal val="#ppt_x"/>
                                              </p:val>
                                            </p:tav>
                                            <p:tav tm="100000">
                                              <p:val>
                                                <p:strVal val="#ppt_x"/>
                                              </p:val>
                                            </p:tav>
                                          </p:tavLst>
                                        </p:anim>
                                        <p:anim calcmode="lin" valueType="num">
                                          <p:cBhvr additive="base">
                                            <p:cTn id="16" dur="2000" fill="hold"/>
                                            <p:tgtEl>
                                              <p:spTgt spid="14"/>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30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2000" fill="hold"/>
                                            <p:tgtEl>
                                              <p:spTgt spid="16"/>
                                            </p:tgtEl>
                                            <p:attrNameLst>
                                              <p:attrName>ppt_x</p:attrName>
                                            </p:attrNameLst>
                                          </p:cBhvr>
                                          <p:tavLst>
                                            <p:tav tm="0">
                                              <p:val>
                                                <p:strVal val="#ppt_x"/>
                                              </p:val>
                                            </p:tav>
                                            <p:tav tm="100000">
                                              <p:val>
                                                <p:strVal val="#ppt_x"/>
                                              </p:val>
                                            </p:tav>
                                          </p:tavLst>
                                        </p:anim>
                                        <p:anim calcmode="lin" valueType="num">
                                          <p:cBhvr additive="base">
                                            <p:cTn id="20" dur="2000" fill="hold"/>
                                            <p:tgtEl>
                                              <p:spTgt spid="16"/>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40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2000" fill="hold"/>
                                            <p:tgtEl>
                                              <p:spTgt spid="19"/>
                                            </p:tgtEl>
                                            <p:attrNameLst>
                                              <p:attrName>ppt_x</p:attrName>
                                            </p:attrNameLst>
                                          </p:cBhvr>
                                          <p:tavLst>
                                            <p:tav tm="0">
                                              <p:val>
                                                <p:strVal val="#ppt_x"/>
                                              </p:val>
                                            </p:tav>
                                            <p:tav tm="100000">
                                              <p:val>
                                                <p:strVal val="#ppt_x"/>
                                              </p:val>
                                            </p:tav>
                                          </p:tavLst>
                                        </p:anim>
                                        <p:anim calcmode="lin" valueType="num">
                                          <p:cBhvr additive="base">
                                            <p:cTn id="24" dur="2000" fill="hold"/>
                                            <p:tgtEl>
                                              <p:spTgt spid="19"/>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35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2000" fill="hold"/>
                                            <p:tgtEl>
                                              <p:spTgt spid="20"/>
                                            </p:tgtEl>
                                            <p:attrNameLst>
                                              <p:attrName>ppt_x</p:attrName>
                                            </p:attrNameLst>
                                          </p:cBhvr>
                                          <p:tavLst>
                                            <p:tav tm="0">
                                              <p:val>
                                                <p:strVal val="#ppt_x"/>
                                              </p:val>
                                            </p:tav>
                                            <p:tav tm="100000">
                                              <p:val>
                                                <p:strVal val="#ppt_x"/>
                                              </p:val>
                                            </p:tav>
                                          </p:tavLst>
                                        </p:anim>
                                        <p:anim calcmode="lin" valueType="num">
                                          <p:cBhvr additive="base">
                                            <p:cTn id="28" dur="2000" fill="hold"/>
                                            <p:tgtEl>
                                              <p:spTgt spid="20"/>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80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2000" fill="hold"/>
                                            <p:tgtEl>
                                              <p:spTgt spid="22"/>
                                            </p:tgtEl>
                                            <p:attrNameLst>
                                              <p:attrName>ppt_x</p:attrName>
                                            </p:attrNameLst>
                                          </p:cBhvr>
                                          <p:tavLst>
                                            <p:tav tm="0">
                                              <p:val>
                                                <p:strVal val="#ppt_x"/>
                                              </p:val>
                                            </p:tav>
                                            <p:tav tm="100000">
                                              <p:val>
                                                <p:strVal val="#ppt_x"/>
                                              </p:val>
                                            </p:tav>
                                          </p:tavLst>
                                        </p:anim>
                                        <p:anim calcmode="lin" valueType="num">
                                          <p:cBhvr additive="base">
                                            <p:cTn id="32" dur="2000" fill="hold"/>
                                            <p:tgtEl>
                                              <p:spTgt spid="22"/>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70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2000" fill="hold"/>
                                            <p:tgtEl>
                                              <p:spTgt spid="11"/>
                                            </p:tgtEl>
                                            <p:attrNameLst>
                                              <p:attrName>ppt_x</p:attrName>
                                            </p:attrNameLst>
                                          </p:cBhvr>
                                          <p:tavLst>
                                            <p:tav tm="0">
                                              <p:val>
                                                <p:strVal val="#ppt_x"/>
                                              </p:val>
                                            </p:tav>
                                            <p:tav tm="100000">
                                              <p:val>
                                                <p:strVal val="#ppt_x"/>
                                              </p:val>
                                            </p:tav>
                                          </p:tavLst>
                                        </p:anim>
                                        <p:anim calcmode="lin" valueType="num">
                                          <p:cBhvr additive="base">
                                            <p:cTn id="36" dur="2000" fill="hold"/>
                                            <p:tgtEl>
                                              <p:spTgt spid="11"/>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80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2000" fill="hold"/>
                                            <p:tgtEl>
                                              <p:spTgt spid="28"/>
                                            </p:tgtEl>
                                            <p:attrNameLst>
                                              <p:attrName>ppt_x</p:attrName>
                                            </p:attrNameLst>
                                          </p:cBhvr>
                                          <p:tavLst>
                                            <p:tav tm="0">
                                              <p:val>
                                                <p:strVal val="#ppt_x"/>
                                              </p:val>
                                            </p:tav>
                                            <p:tav tm="100000">
                                              <p:val>
                                                <p:strVal val="#ppt_x"/>
                                              </p:val>
                                            </p:tav>
                                          </p:tavLst>
                                        </p:anim>
                                        <p:anim calcmode="lin" valueType="num">
                                          <p:cBhvr additive="base">
                                            <p:cTn id="40" dur="2000" fill="hold"/>
                                            <p:tgtEl>
                                              <p:spTgt spid="28"/>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130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2000" fill="hold"/>
                                            <p:tgtEl>
                                              <p:spTgt spid="10"/>
                                            </p:tgtEl>
                                            <p:attrNameLst>
                                              <p:attrName>ppt_x</p:attrName>
                                            </p:attrNameLst>
                                          </p:cBhvr>
                                          <p:tavLst>
                                            <p:tav tm="0">
                                              <p:val>
                                                <p:strVal val="#ppt_x"/>
                                              </p:val>
                                            </p:tav>
                                            <p:tav tm="100000">
                                              <p:val>
                                                <p:strVal val="#ppt_x"/>
                                              </p:val>
                                            </p:tav>
                                          </p:tavLst>
                                        </p:anim>
                                        <p:anim calcmode="lin" valueType="num">
                                          <p:cBhvr additive="base">
                                            <p:cTn id="44" dur="2000" fill="hold"/>
                                            <p:tgtEl>
                                              <p:spTgt spid="10"/>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900"/>
                                      </p:stCondLst>
                                      <p:childTnLst>
                                        <p:set>
                                          <p:cBhvr>
                                            <p:cTn id="46" dur="1" fill="hold">
                                              <p:stCondLst>
                                                <p:cond delay="0"/>
                                              </p:stCondLst>
                                            </p:cTn>
                                            <p:tgtEl>
                                              <p:spTgt spid="31"/>
                                            </p:tgtEl>
                                            <p:attrNameLst>
                                              <p:attrName>style.visibility</p:attrName>
                                            </p:attrNameLst>
                                          </p:cBhvr>
                                          <p:to>
                                            <p:strVal val="visible"/>
                                          </p:to>
                                        </p:set>
                                        <p:anim calcmode="lin" valueType="num">
                                          <p:cBhvr additive="base">
                                            <p:cTn id="47" dur="2000" fill="hold"/>
                                            <p:tgtEl>
                                              <p:spTgt spid="31"/>
                                            </p:tgtEl>
                                            <p:attrNameLst>
                                              <p:attrName>ppt_x</p:attrName>
                                            </p:attrNameLst>
                                          </p:cBhvr>
                                          <p:tavLst>
                                            <p:tav tm="0">
                                              <p:val>
                                                <p:strVal val="#ppt_x"/>
                                              </p:val>
                                            </p:tav>
                                            <p:tav tm="100000">
                                              <p:val>
                                                <p:strVal val="#ppt_x"/>
                                              </p:val>
                                            </p:tav>
                                          </p:tavLst>
                                        </p:anim>
                                        <p:anim calcmode="lin" valueType="num">
                                          <p:cBhvr additive="base">
                                            <p:cTn id="48" dur="20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1" grpId="0" animBg="1"/>
          <p:bldP spid="10" grpId="0" animBg="1"/>
          <p:bldP spid="11" grpId="0" animBg="1"/>
          <p:bldP spid="51"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24"/>
          <p:cNvSpPr>
            <a:spLocks noChangeArrowheads="1"/>
          </p:cNvSpPr>
          <p:nvPr/>
        </p:nvSpPr>
        <p:spPr bwMode="auto">
          <a:xfrm>
            <a:off x="482600" y="1007492"/>
            <a:ext cx="7866000" cy="45719"/>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a:solidFill>
                <a:srgbClr val="FFFFFF"/>
              </a:solidFill>
              <a:latin typeface="Calibri" panose="020F0502020204030204" pitchFamily="34" charset="0"/>
              <a:ea typeface="幼圆" panose="02010509060101010101" pitchFamily="49" charset="-122"/>
              <a:sym typeface="Calibri" panose="020F0502020204030204" pitchFamily="34" charset="0"/>
            </a:endParaRPr>
          </a:p>
        </p:txBody>
      </p:sp>
      <p:sp>
        <p:nvSpPr>
          <p:cNvPr id="40" name="文本框 2"/>
          <p:cNvSpPr txBox="1">
            <a:spLocks noChangeArrowheads="1"/>
          </p:cNvSpPr>
          <p:nvPr/>
        </p:nvSpPr>
        <p:spPr bwMode="auto">
          <a:xfrm>
            <a:off x="762000" y="1197546"/>
            <a:ext cx="105156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000" dirty="0">
                <a:solidFill>
                  <a:srgbClr val="E39A1D"/>
                </a:solidFill>
                <a:latin typeface="微软雅黑" panose="020B0503020204020204" pitchFamily="34" charset="-122"/>
                <a:ea typeface="微软雅黑" panose="020B0503020204020204" pitchFamily="34" charset="-122"/>
              </a:rPr>
              <a:t>       每天都可以申请提前还款（特殊情况除外），系统将根据申请时间确定相应的结息日和利息金额（利息计算到结息日）。</a:t>
            </a:r>
            <a:endParaRPr lang="zh-CN" altLang="en-US" sz="2000" dirty="0">
              <a:solidFill>
                <a:srgbClr val="E39A1D"/>
              </a:solidFill>
              <a:latin typeface="微软雅黑" panose="020B0503020204020204" pitchFamily="34" charset="-122"/>
              <a:ea typeface="微软雅黑" panose="020B0503020204020204" pitchFamily="34" charset="-122"/>
            </a:endParaRPr>
          </a:p>
        </p:txBody>
      </p:sp>
      <p:sp>
        <p:nvSpPr>
          <p:cNvPr id="41" name="圆角矩形 40"/>
          <p:cNvSpPr/>
          <p:nvPr/>
        </p:nvSpPr>
        <p:spPr>
          <a:xfrm>
            <a:off x="1082675" y="4105846"/>
            <a:ext cx="4583113" cy="2089150"/>
          </a:xfrm>
          <a:prstGeom prst="round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p>
        </p:txBody>
      </p:sp>
      <p:sp>
        <p:nvSpPr>
          <p:cNvPr id="42" name="圆角矩形 41"/>
          <p:cNvSpPr/>
          <p:nvPr/>
        </p:nvSpPr>
        <p:spPr>
          <a:xfrm>
            <a:off x="1082675" y="2197671"/>
            <a:ext cx="4583113" cy="1668463"/>
          </a:xfrm>
          <a:prstGeom prst="roundRect">
            <a:avLst/>
          </a:prstGeom>
          <a:noFill/>
          <a:ln w="6350">
            <a:solidFill>
              <a:srgbClr val="E978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p>
        </p:txBody>
      </p:sp>
      <p:grpSp>
        <p:nvGrpSpPr>
          <p:cNvPr id="43" name="组合 42"/>
          <p:cNvGrpSpPr/>
          <p:nvPr/>
        </p:nvGrpSpPr>
        <p:grpSpPr bwMode="auto">
          <a:xfrm>
            <a:off x="749300" y="2686621"/>
            <a:ext cx="622300" cy="630238"/>
            <a:chOff x="3321560" y="3740880"/>
            <a:chExt cx="726076" cy="735755"/>
          </a:xfrm>
        </p:grpSpPr>
        <p:grpSp>
          <p:nvGrpSpPr>
            <p:cNvPr id="44" name="组合 40"/>
            <p:cNvGrpSpPr/>
            <p:nvPr/>
          </p:nvGrpSpPr>
          <p:grpSpPr bwMode="auto">
            <a:xfrm>
              <a:off x="3321560" y="3740880"/>
              <a:ext cx="726076" cy="735755"/>
              <a:chOff x="2097688" y="3921180"/>
              <a:chExt cx="2446337" cy="2478949"/>
            </a:xfrm>
          </p:grpSpPr>
          <p:sp>
            <p:nvSpPr>
              <p:cNvPr id="46" name="Oval 52"/>
              <p:cNvSpPr>
                <a:spLocks noChangeArrowheads="1"/>
              </p:cNvSpPr>
              <p:nvPr/>
            </p:nvSpPr>
            <p:spPr bwMode="auto">
              <a:xfrm>
                <a:off x="2097688" y="3958645"/>
                <a:ext cx="2446337" cy="2441484"/>
              </a:xfrm>
              <a:prstGeom prst="ellipse">
                <a:avLst/>
              </a:prstGeom>
              <a:gradFill flip="none" rotWithShape="1">
                <a:gsLst>
                  <a:gs pos="69000">
                    <a:srgbClr val="CCCCCC"/>
                  </a:gs>
                  <a:gs pos="49000">
                    <a:schemeClr val="bg1"/>
                  </a:gs>
                  <a:gs pos="33000">
                    <a:schemeClr val="bg1">
                      <a:lumMod val="85000"/>
                    </a:schemeClr>
                  </a:gs>
                  <a:gs pos="16000">
                    <a:schemeClr val="bg1"/>
                  </a:gs>
                  <a:gs pos="91000">
                    <a:schemeClr val="bg1"/>
                  </a:gs>
                </a:gsLst>
                <a:lin ang="2700000" scaled="1"/>
                <a:tileRect/>
              </a:gradFill>
              <a:ln>
                <a:noFill/>
              </a:ln>
              <a:effectLst>
                <a:outerShdw blurRad="215900" dist="88900" dir="2700000" algn="tl" rotWithShape="0">
                  <a:prstClr val="black">
                    <a:alpha val="40000"/>
                  </a:prstClr>
                </a:outerShdw>
              </a:effectLst>
            </p:spPr>
            <p:txBody>
              <a:bodyPr lIns="121920" tIns="60960" rIns="121920" bIns="60960"/>
              <a:lstStyle/>
              <a:p>
                <a:pPr>
                  <a:defRPr/>
                </a:pPr>
                <a:endParaRPr lang="zh-CN" altLang="en-US" sz="2400">
                  <a:solidFill>
                    <a:prstClr val="black"/>
                  </a:solidFill>
                </a:endParaRPr>
              </a:p>
            </p:txBody>
          </p:sp>
          <p:sp>
            <p:nvSpPr>
              <p:cNvPr id="47" name="Oval 62"/>
              <p:cNvSpPr>
                <a:spLocks noChangeArrowheads="1"/>
              </p:cNvSpPr>
              <p:nvPr/>
            </p:nvSpPr>
            <p:spPr bwMode="auto">
              <a:xfrm>
                <a:off x="2184215" y="3921180"/>
                <a:ext cx="2284415" cy="2284413"/>
              </a:xfrm>
              <a:prstGeom prst="ellipse">
                <a:avLst/>
              </a:prstGeom>
              <a:solidFill>
                <a:srgbClr val="E9786A"/>
              </a:solidFill>
              <a:ln w="31750">
                <a:gradFill flip="none" rotWithShape="1">
                  <a:gsLst>
                    <a:gs pos="0">
                      <a:schemeClr val="bg1">
                        <a:lumMod val="75000"/>
                      </a:schemeClr>
                    </a:gs>
                    <a:gs pos="100000">
                      <a:schemeClr val="bg1"/>
                    </a:gs>
                  </a:gsLst>
                  <a:lin ang="2700000" scaled="1"/>
                  <a:tileRect/>
                </a:gradFill>
              </a:ln>
              <a:effectLst>
                <a:innerShdw blurRad="114300" dist="63500" dir="13500000">
                  <a:prstClr val="black">
                    <a:alpha val="50000"/>
                  </a:prstClr>
                </a:innerShdw>
              </a:effectLst>
            </p:spPr>
            <p:txBody>
              <a:bodyPr lIns="121920" tIns="60960" rIns="121920" bIns="60960"/>
              <a:lstStyle/>
              <a:p>
                <a:pPr>
                  <a:defRPr/>
                </a:pPr>
                <a:endParaRPr lang="zh-CN" altLang="en-US" sz="2400">
                  <a:solidFill>
                    <a:prstClr val="black"/>
                  </a:solidFill>
                </a:endParaRPr>
              </a:p>
            </p:txBody>
          </p:sp>
        </p:grpSp>
        <p:sp>
          <p:nvSpPr>
            <p:cNvPr id="45" name="椭圆 44"/>
            <p:cNvSpPr/>
            <p:nvPr/>
          </p:nvSpPr>
          <p:spPr>
            <a:xfrm>
              <a:off x="3340082" y="3752000"/>
              <a:ext cx="689031" cy="6875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a:defRPr/>
              </a:pPr>
              <a:endParaRPr lang="zh-CN" altLang="en-US" sz="1600" dirty="0">
                <a:latin typeface="微软雅黑" panose="020B0503020204020204" pitchFamily="34" charset="-122"/>
                <a:ea typeface="微软雅黑" panose="020B0503020204020204" pitchFamily="34" charset="-122"/>
              </a:endParaRPr>
            </a:p>
          </p:txBody>
        </p:sp>
      </p:grpSp>
      <p:grpSp>
        <p:nvGrpSpPr>
          <p:cNvPr id="48" name="组合 47"/>
          <p:cNvGrpSpPr/>
          <p:nvPr/>
        </p:nvGrpSpPr>
        <p:grpSpPr bwMode="auto">
          <a:xfrm>
            <a:off x="762000" y="4391596"/>
            <a:ext cx="622300" cy="630238"/>
            <a:chOff x="3321560" y="3740880"/>
            <a:chExt cx="726076" cy="735755"/>
          </a:xfrm>
        </p:grpSpPr>
        <p:grpSp>
          <p:nvGrpSpPr>
            <p:cNvPr id="49" name="组合 45"/>
            <p:cNvGrpSpPr/>
            <p:nvPr/>
          </p:nvGrpSpPr>
          <p:grpSpPr bwMode="auto">
            <a:xfrm>
              <a:off x="3321560" y="3740880"/>
              <a:ext cx="726076" cy="735755"/>
              <a:chOff x="2097688" y="3921180"/>
              <a:chExt cx="2446337" cy="2478949"/>
            </a:xfrm>
          </p:grpSpPr>
          <p:sp>
            <p:nvSpPr>
              <p:cNvPr id="51" name="Oval 52"/>
              <p:cNvSpPr>
                <a:spLocks noChangeArrowheads="1"/>
              </p:cNvSpPr>
              <p:nvPr/>
            </p:nvSpPr>
            <p:spPr bwMode="auto">
              <a:xfrm>
                <a:off x="2097688" y="3958645"/>
                <a:ext cx="2446337" cy="2441484"/>
              </a:xfrm>
              <a:prstGeom prst="ellipse">
                <a:avLst/>
              </a:prstGeom>
              <a:gradFill flip="none" rotWithShape="1">
                <a:gsLst>
                  <a:gs pos="69000">
                    <a:srgbClr val="CCCCCC"/>
                  </a:gs>
                  <a:gs pos="49000">
                    <a:schemeClr val="bg1"/>
                  </a:gs>
                  <a:gs pos="33000">
                    <a:schemeClr val="bg1">
                      <a:lumMod val="85000"/>
                    </a:schemeClr>
                  </a:gs>
                  <a:gs pos="16000">
                    <a:schemeClr val="bg1"/>
                  </a:gs>
                  <a:gs pos="91000">
                    <a:schemeClr val="bg1"/>
                  </a:gs>
                </a:gsLst>
                <a:lin ang="2700000" scaled="1"/>
                <a:tileRect/>
              </a:gradFill>
              <a:ln>
                <a:noFill/>
              </a:ln>
              <a:effectLst>
                <a:outerShdw blurRad="215900" dist="88900" dir="2700000" algn="tl" rotWithShape="0">
                  <a:prstClr val="black">
                    <a:alpha val="40000"/>
                  </a:prstClr>
                </a:outerShdw>
              </a:effectLst>
            </p:spPr>
            <p:txBody>
              <a:bodyPr lIns="121920" tIns="60960" rIns="121920" bIns="60960"/>
              <a:lstStyle/>
              <a:p>
                <a:pPr>
                  <a:defRPr/>
                </a:pPr>
                <a:endParaRPr lang="zh-CN" altLang="en-US" sz="2400">
                  <a:solidFill>
                    <a:prstClr val="black"/>
                  </a:solidFill>
                </a:endParaRPr>
              </a:p>
            </p:txBody>
          </p:sp>
          <p:sp>
            <p:nvSpPr>
              <p:cNvPr id="52" name="Oval 62"/>
              <p:cNvSpPr>
                <a:spLocks noChangeArrowheads="1"/>
              </p:cNvSpPr>
              <p:nvPr/>
            </p:nvSpPr>
            <p:spPr bwMode="auto">
              <a:xfrm>
                <a:off x="2184215" y="3921180"/>
                <a:ext cx="2284415" cy="2284413"/>
              </a:xfrm>
              <a:prstGeom prst="ellipse">
                <a:avLst/>
              </a:prstGeom>
              <a:solidFill>
                <a:srgbClr val="1FABC4"/>
              </a:solidFill>
              <a:ln w="31750">
                <a:gradFill flip="none" rotWithShape="1">
                  <a:gsLst>
                    <a:gs pos="0">
                      <a:schemeClr val="bg1">
                        <a:lumMod val="75000"/>
                      </a:schemeClr>
                    </a:gs>
                    <a:gs pos="100000">
                      <a:schemeClr val="bg1"/>
                    </a:gs>
                  </a:gsLst>
                  <a:lin ang="2700000" scaled="1"/>
                  <a:tileRect/>
                </a:gradFill>
              </a:ln>
              <a:effectLst>
                <a:innerShdw blurRad="114300" dist="63500" dir="13500000">
                  <a:prstClr val="black">
                    <a:alpha val="50000"/>
                  </a:prstClr>
                </a:innerShdw>
              </a:effectLst>
            </p:spPr>
            <p:txBody>
              <a:bodyPr lIns="121920" tIns="60960" rIns="121920" bIns="60960"/>
              <a:lstStyle/>
              <a:p>
                <a:pPr>
                  <a:defRPr/>
                </a:pPr>
                <a:endParaRPr lang="zh-CN" altLang="en-US" sz="2400">
                  <a:solidFill>
                    <a:prstClr val="black"/>
                  </a:solidFill>
                </a:endParaRPr>
              </a:p>
            </p:txBody>
          </p:sp>
        </p:grpSp>
        <p:sp>
          <p:nvSpPr>
            <p:cNvPr id="50" name="椭圆 49"/>
            <p:cNvSpPr/>
            <p:nvPr/>
          </p:nvSpPr>
          <p:spPr>
            <a:xfrm>
              <a:off x="3340082" y="3752000"/>
              <a:ext cx="689031" cy="6875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a:defRPr/>
              </a:pPr>
              <a:endParaRPr lang="zh-CN" altLang="en-US" sz="1600" dirty="0">
                <a:latin typeface="微软雅黑" panose="020B0503020204020204" pitchFamily="34" charset="-122"/>
                <a:ea typeface="微软雅黑" panose="020B0503020204020204" pitchFamily="34" charset="-122"/>
              </a:endParaRPr>
            </a:p>
          </p:txBody>
        </p:sp>
      </p:grpSp>
      <p:sp>
        <p:nvSpPr>
          <p:cNvPr id="53" name="TextBox 25"/>
          <p:cNvSpPr txBox="1"/>
          <p:nvPr/>
        </p:nvSpPr>
        <p:spPr>
          <a:xfrm>
            <a:off x="963613" y="2764409"/>
            <a:ext cx="192087" cy="450850"/>
          </a:xfrm>
          <a:prstGeom prst="rect">
            <a:avLst/>
          </a:prstGeom>
          <a:noFill/>
        </p:spPr>
        <p:txBody>
          <a:bodyPr lIns="0" tIns="0" rIns="0" bIns="0">
            <a:spAutoFit/>
          </a:bodyPr>
          <a:lstStyle/>
          <a:p>
            <a:pPr algn="ctr">
              <a:defRPr/>
            </a:pPr>
            <a:r>
              <a:rPr lang="en-US" altLang="zh-CN" sz="2935" b="1" dirty="0">
                <a:solidFill>
                  <a:schemeClr val="bg1"/>
                </a:solidFill>
                <a:latin typeface="微软雅黑" panose="020B0503020204020204" pitchFamily="34" charset="-122"/>
                <a:ea typeface="微软雅黑" panose="020B0503020204020204" pitchFamily="34" charset="-122"/>
              </a:rPr>
              <a:t>1</a:t>
            </a:r>
            <a:endParaRPr lang="zh-CN" altLang="en-US" sz="2935" b="1" dirty="0">
              <a:solidFill>
                <a:schemeClr val="bg1"/>
              </a:solidFill>
              <a:latin typeface="微软雅黑" panose="020B0503020204020204" pitchFamily="34" charset="-122"/>
              <a:ea typeface="微软雅黑" panose="020B0503020204020204" pitchFamily="34" charset="-122"/>
            </a:endParaRPr>
          </a:p>
        </p:txBody>
      </p:sp>
      <p:sp>
        <p:nvSpPr>
          <p:cNvPr id="54" name="TextBox 28"/>
          <p:cNvSpPr txBox="1"/>
          <p:nvPr/>
        </p:nvSpPr>
        <p:spPr>
          <a:xfrm>
            <a:off x="987425" y="4456684"/>
            <a:ext cx="192088" cy="450850"/>
          </a:xfrm>
          <a:prstGeom prst="rect">
            <a:avLst/>
          </a:prstGeom>
          <a:noFill/>
        </p:spPr>
        <p:txBody>
          <a:bodyPr lIns="0" tIns="0" rIns="0" bIns="0">
            <a:spAutoFit/>
          </a:bodyPr>
          <a:lstStyle/>
          <a:p>
            <a:pPr algn="ctr">
              <a:defRPr/>
            </a:pPr>
            <a:r>
              <a:rPr lang="en-US" altLang="zh-CN" sz="2935" b="1" dirty="0">
                <a:solidFill>
                  <a:schemeClr val="bg1"/>
                </a:solidFill>
                <a:latin typeface="微软雅黑" panose="020B0503020204020204" pitchFamily="34" charset="-122"/>
                <a:ea typeface="微软雅黑" panose="020B0503020204020204" pitchFamily="34" charset="-122"/>
              </a:rPr>
              <a:t>2</a:t>
            </a:r>
            <a:endParaRPr lang="zh-CN" altLang="en-US" sz="2935" b="1" dirty="0">
              <a:solidFill>
                <a:schemeClr val="bg1"/>
              </a:solidFill>
              <a:latin typeface="微软雅黑" panose="020B0503020204020204" pitchFamily="34" charset="-122"/>
              <a:ea typeface="微软雅黑" panose="020B0503020204020204" pitchFamily="34" charset="-122"/>
            </a:endParaRPr>
          </a:p>
        </p:txBody>
      </p:sp>
      <p:sp>
        <p:nvSpPr>
          <p:cNvPr id="55" name="TextBox 32"/>
          <p:cNvSpPr txBox="1"/>
          <p:nvPr/>
        </p:nvSpPr>
        <p:spPr>
          <a:xfrm>
            <a:off x="1465263" y="2280221"/>
            <a:ext cx="4078287" cy="1477963"/>
          </a:xfrm>
          <a:prstGeom prst="rect">
            <a:avLst/>
          </a:prstGeom>
          <a:noFill/>
        </p:spPr>
        <p:txBody>
          <a:bodyPr lIns="0" tIns="0" rIns="0" bIns="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defRPr/>
            </a:pPr>
            <a:r>
              <a:rPr lang="en-US" altLang="zh-CN" sz="1600" b="1" dirty="0" smtClean="0">
                <a:solidFill>
                  <a:srgbClr val="E8E8E8"/>
                </a:solidFill>
              </a:rPr>
              <a:t>1</a:t>
            </a:r>
            <a:r>
              <a:rPr lang="zh-CN" altLang="en-US" sz="1600" b="1" dirty="0" smtClean="0">
                <a:solidFill>
                  <a:srgbClr val="E8E8E8"/>
                </a:solidFill>
              </a:rPr>
              <a:t>至</a:t>
            </a:r>
            <a:r>
              <a:rPr lang="en-US" altLang="zh-CN" sz="1600" b="1" dirty="0" smtClean="0">
                <a:solidFill>
                  <a:srgbClr val="E8E8E8"/>
                </a:solidFill>
              </a:rPr>
              <a:t>9</a:t>
            </a:r>
            <a:r>
              <a:rPr lang="zh-CN" altLang="en-US" sz="1600" b="1" dirty="0" smtClean="0">
                <a:solidFill>
                  <a:srgbClr val="E8E8E8"/>
                </a:solidFill>
              </a:rPr>
              <a:t>月及</a:t>
            </a:r>
            <a:r>
              <a:rPr lang="en-US" altLang="zh-CN" sz="1600" b="1" dirty="0" smtClean="0">
                <a:solidFill>
                  <a:srgbClr val="E8E8E8"/>
                </a:solidFill>
              </a:rPr>
              <a:t>12</a:t>
            </a:r>
            <a:r>
              <a:rPr lang="zh-CN" altLang="en-US" sz="1600" b="1" dirty="0" smtClean="0">
                <a:solidFill>
                  <a:srgbClr val="E8E8E8"/>
                </a:solidFill>
              </a:rPr>
              <a:t>月：</a:t>
            </a:r>
            <a:endParaRPr lang="en-US" altLang="zh-CN" sz="1600" b="1" dirty="0" smtClean="0">
              <a:solidFill>
                <a:srgbClr val="E8E8E8"/>
              </a:solidFill>
            </a:endParaRPr>
          </a:p>
          <a:p>
            <a:pPr marL="285750" indent="-285750">
              <a:lnSpc>
                <a:spcPct val="100000"/>
              </a:lnSpc>
              <a:buFont typeface="Arial" panose="020B0604020202020204" pitchFamily="34" charset="0"/>
              <a:buChar char="•"/>
              <a:defRPr/>
            </a:pPr>
            <a:r>
              <a:rPr lang="zh-CN" altLang="en-US" sz="1600" dirty="0" smtClean="0">
                <a:solidFill>
                  <a:srgbClr val="E8E8E8"/>
                </a:solidFill>
              </a:rPr>
              <a:t>每月</a:t>
            </a:r>
            <a:r>
              <a:rPr lang="en-US" altLang="zh-CN" sz="1600" dirty="0" smtClean="0">
                <a:solidFill>
                  <a:srgbClr val="E8E8E8"/>
                </a:solidFill>
              </a:rPr>
              <a:t>15</a:t>
            </a:r>
            <a:r>
              <a:rPr lang="zh-CN" altLang="en-US" sz="1600" dirty="0" smtClean="0">
                <a:solidFill>
                  <a:srgbClr val="E8E8E8"/>
                </a:solidFill>
              </a:rPr>
              <a:t>日（含）之前提交申请，利息计算至</a:t>
            </a:r>
            <a:r>
              <a:rPr lang="zh-CN" altLang="en-US" sz="1600" dirty="0">
                <a:solidFill>
                  <a:srgbClr val="E8E8E8"/>
                </a:solidFill>
              </a:rPr>
              <a:t>当</a:t>
            </a:r>
            <a:r>
              <a:rPr lang="zh-CN" altLang="en-US" sz="1600" dirty="0" smtClean="0">
                <a:solidFill>
                  <a:srgbClr val="E8E8E8"/>
                </a:solidFill>
              </a:rPr>
              <a:t>月</a:t>
            </a:r>
            <a:r>
              <a:rPr lang="en-US" altLang="zh-CN" sz="1600" dirty="0" smtClean="0">
                <a:solidFill>
                  <a:srgbClr val="E8E8E8"/>
                </a:solidFill>
              </a:rPr>
              <a:t>20</a:t>
            </a:r>
            <a:r>
              <a:rPr lang="zh-CN" altLang="en-US" sz="1600" dirty="0" smtClean="0">
                <a:solidFill>
                  <a:srgbClr val="E8E8E8"/>
                </a:solidFill>
              </a:rPr>
              <a:t>日（结息日），请于当月</a:t>
            </a:r>
            <a:r>
              <a:rPr lang="en-US" altLang="zh-CN" sz="1600" dirty="0" smtClean="0">
                <a:solidFill>
                  <a:srgbClr val="E8E8E8"/>
                </a:solidFill>
              </a:rPr>
              <a:t>20</a:t>
            </a:r>
            <a:r>
              <a:rPr lang="zh-CN" altLang="en-US" sz="1600" dirty="0" smtClean="0">
                <a:solidFill>
                  <a:srgbClr val="E8E8E8"/>
                </a:solidFill>
              </a:rPr>
              <a:t>日前还款</a:t>
            </a:r>
            <a:endParaRPr lang="en-US" altLang="zh-CN" sz="1600" dirty="0" smtClean="0">
              <a:solidFill>
                <a:srgbClr val="E8E8E8"/>
              </a:solidFill>
            </a:endParaRPr>
          </a:p>
          <a:p>
            <a:pPr marL="285750" indent="-285750">
              <a:lnSpc>
                <a:spcPct val="100000"/>
              </a:lnSpc>
              <a:buFont typeface="Arial" panose="020B0604020202020204" pitchFamily="34" charset="0"/>
              <a:buChar char="•"/>
              <a:defRPr/>
            </a:pPr>
            <a:r>
              <a:rPr lang="en-US" altLang="zh-CN" sz="1600" dirty="0" smtClean="0">
                <a:solidFill>
                  <a:srgbClr val="E8E8E8"/>
                </a:solidFill>
              </a:rPr>
              <a:t>15</a:t>
            </a:r>
            <a:r>
              <a:rPr lang="zh-CN" altLang="en-US" sz="1600" dirty="0" smtClean="0">
                <a:solidFill>
                  <a:srgbClr val="E8E8E8"/>
                </a:solidFill>
              </a:rPr>
              <a:t>日之后提交申请，利息计算至次月</a:t>
            </a:r>
            <a:r>
              <a:rPr lang="en-US" altLang="zh-CN" sz="1600" dirty="0" smtClean="0">
                <a:solidFill>
                  <a:srgbClr val="E8E8E8"/>
                </a:solidFill>
              </a:rPr>
              <a:t>20</a:t>
            </a:r>
            <a:r>
              <a:rPr lang="zh-CN" altLang="en-US" sz="1600" dirty="0" smtClean="0">
                <a:solidFill>
                  <a:srgbClr val="E8E8E8"/>
                </a:solidFill>
              </a:rPr>
              <a:t>日（结息日），请于次月</a:t>
            </a:r>
            <a:r>
              <a:rPr lang="en-US" altLang="zh-CN" sz="1600" dirty="0" smtClean="0">
                <a:solidFill>
                  <a:srgbClr val="E8E8E8"/>
                </a:solidFill>
              </a:rPr>
              <a:t>20</a:t>
            </a:r>
            <a:r>
              <a:rPr lang="zh-CN" altLang="en-US" sz="1600" dirty="0" smtClean="0">
                <a:solidFill>
                  <a:srgbClr val="E8E8E8"/>
                </a:solidFill>
              </a:rPr>
              <a:t>日前还款</a:t>
            </a:r>
            <a:endParaRPr lang="en-US" altLang="zh-CN" sz="1600" dirty="0">
              <a:solidFill>
                <a:srgbClr val="E8E8E8"/>
              </a:solidFill>
            </a:endParaRPr>
          </a:p>
        </p:txBody>
      </p:sp>
      <p:sp>
        <p:nvSpPr>
          <p:cNvPr id="56" name="TextBox 33"/>
          <p:cNvSpPr txBox="1"/>
          <p:nvPr/>
        </p:nvSpPr>
        <p:spPr>
          <a:xfrm>
            <a:off x="1468438" y="4348734"/>
            <a:ext cx="3922712" cy="1724025"/>
          </a:xfrm>
          <a:prstGeom prst="rect">
            <a:avLst/>
          </a:prstGeom>
          <a:noFill/>
        </p:spPr>
        <p:txBody>
          <a:bodyPr lIns="0" tIns="0" rIns="0" bIns="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defRPr/>
            </a:pPr>
            <a:r>
              <a:rPr lang="en-US" altLang="zh-CN" sz="1600" b="1" dirty="0" smtClean="0">
                <a:solidFill>
                  <a:srgbClr val="E8E8E8"/>
                </a:solidFill>
              </a:rPr>
              <a:t>10</a:t>
            </a:r>
            <a:r>
              <a:rPr lang="zh-CN" altLang="en-US" sz="1600" b="1" dirty="0" smtClean="0">
                <a:solidFill>
                  <a:srgbClr val="E8E8E8"/>
                </a:solidFill>
              </a:rPr>
              <a:t>月、</a:t>
            </a:r>
            <a:r>
              <a:rPr lang="en-US" altLang="zh-CN" sz="1600" b="1" dirty="0" smtClean="0">
                <a:solidFill>
                  <a:srgbClr val="E8E8E8"/>
                </a:solidFill>
              </a:rPr>
              <a:t>11</a:t>
            </a:r>
            <a:r>
              <a:rPr lang="zh-CN" altLang="en-US" sz="1600" b="1" dirty="0" smtClean="0">
                <a:solidFill>
                  <a:srgbClr val="E8E8E8"/>
                </a:solidFill>
              </a:rPr>
              <a:t>月</a:t>
            </a:r>
            <a:endParaRPr lang="en-US" altLang="zh-CN" sz="1600" b="1" dirty="0" smtClean="0">
              <a:solidFill>
                <a:srgbClr val="E8E8E8"/>
              </a:solidFill>
            </a:endParaRPr>
          </a:p>
          <a:p>
            <a:pPr marL="285750" indent="-285750">
              <a:lnSpc>
                <a:spcPct val="100000"/>
              </a:lnSpc>
              <a:buFont typeface="Arial" panose="020B0604020202020204" pitchFamily="34" charset="0"/>
              <a:buChar char="•"/>
              <a:defRPr/>
            </a:pPr>
            <a:r>
              <a:rPr lang="en-US" altLang="zh-CN" sz="1600" dirty="0" smtClean="0">
                <a:solidFill>
                  <a:srgbClr val="E8E8E8"/>
                </a:solidFill>
              </a:rPr>
              <a:t>10</a:t>
            </a:r>
            <a:r>
              <a:rPr lang="zh-CN" altLang="en-US" sz="1600" dirty="0" smtClean="0">
                <a:solidFill>
                  <a:srgbClr val="E8E8E8"/>
                </a:solidFill>
              </a:rPr>
              <a:t>月</a:t>
            </a:r>
            <a:r>
              <a:rPr lang="en-US" altLang="zh-CN" sz="1600" dirty="0" smtClean="0">
                <a:solidFill>
                  <a:srgbClr val="E8E8E8"/>
                </a:solidFill>
              </a:rPr>
              <a:t>1</a:t>
            </a:r>
            <a:r>
              <a:rPr lang="zh-CN" altLang="en-US" sz="1600" dirty="0" smtClean="0">
                <a:solidFill>
                  <a:srgbClr val="E8E8E8"/>
                </a:solidFill>
              </a:rPr>
              <a:t>日至</a:t>
            </a:r>
            <a:r>
              <a:rPr lang="en-US" altLang="zh-CN" sz="1600" dirty="0" smtClean="0">
                <a:solidFill>
                  <a:srgbClr val="E8E8E8"/>
                </a:solidFill>
              </a:rPr>
              <a:t>15</a:t>
            </a:r>
            <a:r>
              <a:rPr lang="zh-CN" altLang="en-US" sz="1600" dirty="0" smtClean="0">
                <a:solidFill>
                  <a:srgbClr val="E8E8E8"/>
                </a:solidFill>
              </a:rPr>
              <a:t>日提交申请，利息计算至</a:t>
            </a:r>
            <a:r>
              <a:rPr lang="en-US" altLang="zh-CN" sz="1600" dirty="0" smtClean="0">
                <a:solidFill>
                  <a:srgbClr val="E8E8E8"/>
                </a:solidFill>
              </a:rPr>
              <a:t>10</a:t>
            </a:r>
            <a:r>
              <a:rPr lang="zh-CN" altLang="en-US" sz="1600" dirty="0" smtClean="0">
                <a:solidFill>
                  <a:srgbClr val="E8E8E8"/>
                </a:solidFill>
              </a:rPr>
              <a:t>月</a:t>
            </a:r>
            <a:r>
              <a:rPr lang="en-US" altLang="zh-CN" sz="1600" dirty="0" smtClean="0">
                <a:solidFill>
                  <a:srgbClr val="E8E8E8"/>
                </a:solidFill>
              </a:rPr>
              <a:t>20</a:t>
            </a:r>
            <a:r>
              <a:rPr lang="zh-CN" altLang="en-US" sz="1600" dirty="0" smtClean="0">
                <a:solidFill>
                  <a:srgbClr val="E8E8E8"/>
                </a:solidFill>
              </a:rPr>
              <a:t>日（结息日），请于</a:t>
            </a:r>
            <a:r>
              <a:rPr lang="en-US" altLang="zh-CN" sz="1600" dirty="0" smtClean="0">
                <a:solidFill>
                  <a:srgbClr val="E8E8E8"/>
                </a:solidFill>
              </a:rPr>
              <a:t>10</a:t>
            </a:r>
            <a:r>
              <a:rPr lang="zh-CN" altLang="en-US" sz="1600" dirty="0" smtClean="0">
                <a:solidFill>
                  <a:srgbClr val="E8E8E8"/>
                </a:solidFill>
              </a:rPr>
              <a:t>月</a:t>
            </a:r>
            <a:r>
              <a:rPr lang="en-US" altLang="zh-CN" sz="1600" dirty="0" smtClean="0">
                <a:solidFill>
                  <a:srgbClr val="E8E8E8"/>
                </a:solidFill>
              </a:rPr>
              <a:t>20</a:t>
            </a:r>
            <a:r>
              <a:rPr lang="zh-CN" altLang="en-US" sz="1600" dirty="0" smtClean="0">
                <a:solidFill>
                  <a:srgbClr val="E8E8E8"/>
                </a:solidFill>
              </a:rPr>
              <a:t>日前还款</a:t>
            </a:r>
            <a:endParaRPr lang="en-US" altLang="zh-CN" sz="1600" dirty="0" smtClean="0">
              <a:solidFill>
                <a:srgbClr val="E8E8E8"/>
              </a:solidFill>
            </a:endParaRPr>
          </a:p>
          <a:p>
            <a:pPr marL="285750" indent="-285750">
              <a:lnSpc>
                <a:spcPct val="100000"/>
              </a:lnSpc>
              <a:buFont typeface="Arial" panose="020B0604020202020204" pitchFamily="34" charset="0"/>
              <a:buChar char="•"/>
              <a:defRPr/>
            </a:pPr>
            <a:r>
              <a:rPr lang="en-US" altLang="zh-CN" sz="1600" dirty="0" smtClean="0">
                <a:solidFill>
                  <a:srgbClr val="E8E8E8"/>
                </a:solidFill>
              </a:rPr>
              <a:t>10</a:t>
            </a:r>
            <a:r>
              <a:rPr lang="zh-CN" altLang="en-US" sz="1600" dirty="0" smtClean="0">
                <a:solidFill>
                  <a:srgbClr val="E8E8E8"/>
                </a:solidFill>
              </a:rPr>
              <a:t>月</a:t>
            </a:r>
            <a:r>
              <a:rPr lang="en-US" altLang="zh-CN" sz="1600" dirty="0" smtClean="0">
                <a:solidFill>
                  <a:srgbClr val="E8E8E8"/>
                </a:solidFill>
              </a:rPr>
              <a:t>16</a:t>
            </a:r>
            <a:r>
              <a:rPr lang="zh-CN" altLang="en-US" sz="1600" dirty="0" smtClean="0">
                <a:solidFill>
                  <a:srgbClr val="E8E8E8"/>
                </a:solidFill>
              </a:rPr>
              <a:t>日至</a:t>
            </a:r>
            <a:r>
              <a:rPr lang="en-US" altLang="zh-CN" sz="1600" dirty="0" smtClean="0">
                <a:solidFill>
                  <a:srgbClr val="E8E8E8"/>
                </a:solidFill>
              </a:rPr>
              <a:t>11</a:t>
            </a:r>
            <a:r>
              <a:rPr lang="zh-CN" altLang="en-US" sz="1600" dirty="0" smtClean="0">
                <a:solidFill>
                  <a:srgbClr val="E8E8E8"/>
                </a:solidFill>
              </a:rPr>
              <a:t>月</a:t>
            </a:r>
            <a:r>
              <a:rPr lang="en-US" altLang="zh-CN" sz="1600" dirty="0" smtClean="0">
                <a:solidFill>
                  <a:srgbClr val="E8E8E8"/>
                </a:solidFill>
              </a:rPr>
              <a:t>30</a:t>
            </a:r>
            <a:r>
              <a:rPr lang="zh-CN" altLang="en-US" sz="1600" dirty="0" smtClean="0">
                <a:solidFill>
                  <a:srgbClr val="E8E8E8"/>
                </a:solidFill>
              </a:rPr>
              <a:t>日提交申请，利息计算至</a:t>
            </a:r>
            <a:r>
              <a:rPr lang="en-US" altLang="zh-CN" sz="1600" dirty="0" smtClean="0">
                <a:solidFill>
                  <a:srgbClr val="E8E8E8"/>
                </a:solidFill>
              </a:rPr>
              <a:t>12</a:t>
            </a:r>
            <a:r>
              <a:rPr lang="zh-CN" altLang="en-US" sz="1600" dirty="0" smtClean="0">
                <a:solidFill>
                  <a:srgbClr val="E8E8E8"/>
                </a:solidFill>
              </a:rPr>
              <a:t>月</a:t>
            </a:r>
            <a:r>
              <a:rPr lang="en-US" altLang="zh-CN" sz="1600" dirty="0" smtClean="0">
                <a:solidFill>
                  <a:srgbClr val="E8E8E8"/>
                </a:solidFill>
              </a:rPr>
              <a:t>20</a:t>
            </a:r>
            <a:r>
              <a:rPr lang="zh-CN" altLang="en-US" sz="1600" dirty="0" smtClean="0">
                <a:solidFill>
                  <a:srgbClr val="E8E8E8"/>
                </a:solidFill>
              </a:rPr>
              <a:t>日（结息日），请于</a:t>
            </a:r>
            <a:r>
              <a:rPr lang="en-US" altLang="zh-CN" sz="1600" dirty="0" smtClean="0">
                <a:solidFill>
                  <a:srgbClr val="E8E8E8"/>
                </a:solidFill>
              </a:rPr>
              <a:t>12</a:t>
            </a:r>
            <a:r>
              <a:rPr lang="zh-CN" altLang="en-US" sz="1600" dirty="0" smtClean="0">
                <a:solidFill>
                  <a:srgbClr val="E8E8E8"/>
                </a:solidFill>
              </a:rPr>
              <a:t>月</a:t>
            </a:r>
            <a:r>
              <a:rPr lang="en-US" altLang="zh-CN" sz="1600" dirty="0" smtClean="0">
                <a:solidFill>
                  <a:srgbClr val="E8E8E8"/>
                </a:solidFill>
              </a:rPr>
              <a:t>20</a:t>
            </a:r>
            <a:r>
              <a:rPr lang="zh-CN" altLang="en-US" sz="1600" dirty="0" smtClean="0">
                <a:solidFill>
                  <a:srgbClr val="E8E8E8"/>
                </a:solidFill>
              </a:rPr>
              <a:t>日前还款。</a:t>
            </a:r>
            <a:endParaRPr lang="en-US" altLang="zh-CN" sz="1600" dirty="0">
              <a:solidFill>
                <a:srgbClr val="E8E8E8"/>
              </a:solidFill>
            </a:endParaRPr>
          </a:p>
        </p:txBody>
      </p:sp>
      <p:grpSp>
        <p:nvGrpSpPr>
          <p:cNvPr id="97" name="组合 96"/>
          <p:cNvGrpSpPr/>
          <p:nvPr/>
        </p:nvGrpSpPr>
        <p:grpSpPr bwMode="auto">
          <a:xfrm>
            <a:off x="6311230" y="2027809"/>
            <a:ext cx="5495008" cy="4426321"/>
            <a:chOff x="939385" y="1363437"/>
            <a:chExt cx="3859545" cy="4842987"/>
          </a:xfrm>
        </p:grpSpPr>
        <p:sp>
          <p:nvSpPr>
            <p:cNvPr id="98" name="圆角矩形 97"/>
            <p:cNvSpPr/>
            <p:nvPr/>
          </p:nvSpPr>
          <p:spPr>
            <a:xfrm>
              <a:off x="939385" y="1440209"/>
              <a:ext cx="3859545" cy="4766215"/>
            </a:xfrm>
            <a:prstGeom prst="roundRect">
              <a:avLst>
                <a:gd name="adj" fmla="val 4670"/>
              </a:avLst>
            </a:prstGeom>
            <a:gradFill flip="none" rotWithShape="1">
              <a:gsLst>
                <a:gs pos="0">
                  <a:schemeClr val="bg1">
                    <a:lumMod val="50000"/>
                  </a:schemeClr>
                </a:gs>
                <a:gs pos="100000">
                  <a:schemeClr val="tx1">
                    <a:lumMod val="75000"/>
                    <a:lumOff val="25000"/>
                  </a:schemeClr>
                </a:gs>
              </a:gsLst>
              <a:lin ang="2700000" scaled="1"/>
              <a:tileRect/>
            </a:gra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99" name="圆角矩形 98"/>
            <p:cNvSpPr/>
            <p:nvPr/>
          </p:nvSpPr>
          <p:spPr>
            <a:xfrm>
              <a:off x="1163835" y="1666833"/>
              <a:ext cx="3410645" cy="4255548"/>
            </a:xfrm>
            <a:prstGeom prst="roundRect">
              <a:avLst>
                <a:gd name="adj" fmla="val 3438"/>
              </a:avLst>
            </a:prstGeom>
            <a:blipFill dpi="0" rotWithShape="1">
              <a:blip r:embed="rId1" cstate="print"/>
              <a:srcRect/>
              <a:tile tx="-19050" ty="0" sx="100000" sy="100000" flip="none" algn="ctr"/>
            </a:blip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nvGrpSpPr>
            <p:cNvPr id="100" name="组合 105"/>
            <p:cNvGrpSpPr/>
            <p:nvPr/>
          </p:nvGrpSpPr>
          <p:grpSpPr bwMode="auto">
            <a:xfrm>
              <a:off x="1246878" y="1698645"/>
              <a:ext cx="3244559" cy="218392"/>
              <a:chOff x="2149634" y="1165384"/>
              <a:chExt cx="3485832" cy="234632"/>
            </a:xfrm>
          </p:grpSpPr>
          <p:grpSp>
            <p:nvGrpSpPr>
              <p:cNvPr id="131" name="组合 136"/>
              <p:cNvGrpSpPr/>
              <p:nvPr/>
            </p:nvGrpSpPr>
            <p:grpSpPr bwMode="auto">
              <a:xfrm>
                <a:off x="2149634" y="1165384"/>
                <a:ext cx="234632" cy="234632"/>
                <a:chOff x="2483009" y="1114425"/>
                <a:chExt cx="209550" cy="209550"/>
              </a:xfrm>
            </p:grpSpPr>
            <p:sp>
              <p:nvSpPr>
                <p:cNvPr id="159" name="椭圆 158"/>
                <p:cNvSpPr/>
                <p:nvPr/>
              </p:nvSpPr>
              <p:spPr>
                <a:xfrm>
                  <a:off x="2482744" y="1113874"/>
                  <a:ext cx="209620" cy="20994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60" name="椭圆 159"/>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nvGrpSpPr>
              <p:cNvPr id="132" name="组合 137"/>
              <p:cNvGrpSpPr/>
              <p:nvPr/>
            </p:nvGrpSpPr>
            <p:grpSpPr bwMode="auto">
              <a:xfrm>
                <a:off x="2510879" y="1165384"/>
                <a:ext cx="234632" cy="234632"/>
                <a:chOff x="2483009" y="1114425"/>
                <a:chExt cx="209550" cy="209550"/>
              </a:xfrm>
            </p:grpSpPr>
            <p:sp>
              <p:nvSpPr>
                <p:cNvPr id="157" name="椭圆 156"/>
                <p:cNvSpPr/>
                <p:nvPr/>
              </p:nvSpPr>
              <p:spPr>
                <a:xfrm>
                  <a:off x="2483279" y="1113874"/>
                  <a:ext cx="209620" cy="20994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58" name="椭圆 157"/>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nvGrpSpPr>
              <p:cNvPr id="133" name="组合 138"/>
              <p:cNvGrpSpPr/>
              <p:nvPr/>
            </p:nvGrpSpPr>
            <p:grpSpPr bwMode="auto">
              <a:xfrm>
                <a:off x="2872123" y="1165384"/>
                <a:ext cx="234632" cy="234632"/>
                <a:chOff x="2483009" y="1114425"/>
                <a:chExt cx="209550" cy="209550"/>
              </a:xfrm>
            </p:grpSpPr>
            <p:sp>
              <p:nvSpPr>
                <p:cNvPr id="155" name="椭圆 154"/>
                <p:cNvSpPr/>
                <p:nvPr/>
              </p:nvSpPr>
              <p:spPr>
                <a:xfrm>
                  <a:off x="2482724" y="1113874"/>
                  <a:ext cx="209620" cy="20994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56" name="椭圆 155"/>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nvGrpSpPr>
              <p:cNvPr id="134" name="组合 139"/>
              <p:cNvGrpSpPr/>
              <p:nvPr/>
            </p:nvGrpSpPr>
            <p:grpSpPr bwMode="auto">
              <a:xfrm>
                <a:off x="3233367" y="1165384"/>
                <a:ext cx="234632" cy="234632"/>
                <a:chOff x="2483009" y="1114425"/>
                <a:chExt cx="209550" cy="209550"/>
              </a:xfrm>
            </p:grpSpPr>
            <p:sp>
              <p:nvSpPr>
                <p:cNvPr id="153" name="椭圆 152"/>
                <p:cNvSpPr/>
                <p:nvPr/>
              </p:nvSpPr>
              <p:spPr>
                <a:xfrm>
                  <a:off x="2483261" y="1113874"/>
                  <a:ext cx="209620" cy="20994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54" name="椭圆 153"/>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nvGrpSpPr>
              <p:cNvPr id="135" name="组合 140"/>
              <p:cNvGrpSpPr/>
              <p:nvPr/>
            </p:nvGrpSpPr>
            <p:grpSpPr bwMode="auto">
              <a:xfrm>
                <a:off x="3594612" y="1165384"/>
                <a:ext cx="234632" cy="234632"/>
                <a:chOff x="2483009" y="1114425"/>
                <a:chExt cx="209550" cy="209550"/>
              </a:xfrm>
            </p:grpSpPr>
            <p:sp>
              <p:nvSpPr>
                <p:cNvPr id="151" name="椭圆 150"/>
                <p:cNvSpPr/>
                <p:nvPr/>
              </p:nvSpPr>
              <p:spPr>
                <a:xfrm>
                  <a:off x="2482706" y="1113874"/>
                  <a:ext cx="209620" cy="20994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52" name="椭圆 151"/>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nvGrpSpPr>
              <p:cNvPr id="136" name="组合 141"/>
              <p:cNvGrpSpPr/>
              <p:nvPr/>
            </p:nvGrpSpPr>
            <p:grpSpPr bwMode="auto">
              <a:xfrm>
                <a:off x="3955856" y="1165384"/>
                <a:ext cx="234632" cy="234632"/>
                <a:chOff x="2483009" y="1114425"/>
                <a:chExt cx="209550" cy="209550"/>
              </a:xfrm>
            </p:grpSpPr>
            <p:sp>
              <p:nvSpPr>
                <p:cNvPr id="149" name="椭圆 148"/>
                <p:cNvSpPr/>
                <p:nvPr/>
              </p:nvSpPr>
              <p:spPr>
                <a:xfrm>
                  <a:off x="2483243" y="1113874"/>
                  <a:ext cx="209620" cy="20994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50" name="椭圆 149"/>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nvGrpSpPr>
              <p:cNvPr id="137" name="组合 142"/>
              <p:cNvGrpSpPr/>
              <p:nvPr/>
            </p:nvGrpSpPr>
            <p:grpSpPr bwMode="auto">
              <a:xfrm>
                <a:off x="4317101" y="1165384"/>
                <a:ext cx="234632" cy="234632"/>
                <a:chOff x="2483009" y="1114425"/>
                <a:chExt cx="209550" cy="209550"/>
              </a:xfrm>
            </p:grpSpPr>
            <p:sp>
              <p:nvSpPr>
                <p:cNvPr id="147" name="椭圆 146"/>
                <p:cNvSpPr/>
                <p:nvPr/>
              </p:nvSpPr>
              <p:spPr>
                <a:xfrm>
                  <a:off x="2482686" y="1113874"/>
                  <a:ext cx="209620" cy="20994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48" name="椭圆 147"/>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nvGrpSpPr>
              <p:cNvPr id="138" name="组合 143"/>
              <p:cNvGrpSpPr/>
              <p:nvPr/>
            </p:nvGrpSpPr>
            <p:grpSpPr bwMode="auto">
              <a:xfrm>
                <a:off x="4678345" y="1165384"/>
                <a:ext cx="234632" cy="234632"/>
                <a:chOff x="2483009" y="1114425"/>
                <a:chExt cx="209550" cy="209550"/>
              </a:xfrm>
            </p:grpSpPr>
            <p:sp>
              <p:nvSpPr>
                <p:cNvPr id="145" name="椭圆 144"/>
                <p:cNvSpPr/>
                <p:nvPr/>
              </p:nvSpPr>
              <p:spPr>
                <a:xfrm>
                  <a:off x="2483224" y="1113874"/>
                  <a:ext cx="209620" cy="20994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46" name="椭圆 145"/>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nvGrpSpPr>
              <p:cNvPr id="139" name="组合 144"/>
              <p:cNvGrpSpPr/>
              <p:nvPr/>
            </p:nvGrpSpPr>
            <p:grpSpPr bwMode="auto">
              <a:xfrm>
                <a:off x="5039590" y="1165384"/>
                <a:ext cx="234632" cy="234632"/>
                <a:chOff x="2483009" y="1114425"/>
                <a:chExt cx="209550" cy="209550"/>
              </a:xfrm>
            </p:grpSpPr>
            <p:sp>
              <p:nvSpPr>
                <p:cNvPr id="143" name="椭圆 142"/>
                <p:cNvSpPr/>
                <p:nvPr/>
              </p:nvSpPr>
              <p:spPr>
                <a:xfrm>
                  <a:off x="2482668" y="1113874"/>
                  <a:ext cx="209620" cy="20994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44" name="椭圆 143"/>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nvGrpSpPr>
              <p:cNvPr id="140" name="组合 145"/>
              <p:cNvGrpSpPr/>
              <p:nvPr/>
            </p:nvGrpSpPr>
            <p:grpSpPr bwMode="auto">
              <a:xfrm>
                <a:off x="5400834" y="1165384"/>
                <a:ext cx="234632" cy="234632"/>
                <a:chOff x="2483009" y="1114425"/>
                <a:chExt cx="209550" cy="209550"/>
              </a:xfrm>
            </p:grpSpPr>
            <p:sp>
              <p:nvSpPr>
                <p:cNvPr id="141" name="椭圆 140"/>
                <p:cNvSpPr/>
                <p:nvPr/>
              </p:nvSpPr>
              <p:spPr>
                <a:xfrm>
                  <a:off x="2483205" y="1113874"/>
                  <a:ext cx="209620" cy="20994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42" name="椭圆 141"/>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grpSp>
          <p:nvGrpSpPr>
            <p:cNvPr id="101" name="组合 106"/>
            <p:cNvGrpSpPr/>
            <p:nvPr/>
          </p:nvGrpSpPr>
          <p:grpSpPr bwMode="auto">
            <a:xfrm>
              <a:off x="1303149" y="1363437"/>
              <a:ext cx="88118" cy="451432"/>
              <a:chOff x="2244442" y="772895"/>
              <a:chExt cx="94671" cy="485002"/>
            </a:xfrm>
          </p:grpSpPr>
          <p:sp>
            <p:nvSpPr>
              <p:cNvPr id="129" name="圆角矩形 12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30" name="圆角矩形 12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nvGrpSpPr>
            <p:cNvPr id="102" name="组合 107"/>
            <p:cNvGrpSpPr/>
            <p:nvPr/>
          </p:nvGrpSpPr>
          <p:grpSpPr bwMode="auto">
            <a:xfrm>
              <a:off x="1640703" y="1363437"/>
              <a:ext cx="88118" cy="451432"/>
              <a:chOff x="2244442" y="772895"/>
              <a:chExt cx="94671" cy="485002"/>
            </a:xfrm>
          </p:grpSpPr>
          <p:sp>
            <p:nvSpPr>
              <p:cNvPr id="127" name="圆角矩形 12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28" name="圆角矩形 12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nvGrpSpPr>
            <p:cNvPr id="103" name="组合 108"/>
            <p:cNvGrpSpPr/>
            <p:nvPr/>
          </p:nvGrpSpPr>
          <p:grpSpPr bwMode="auto">
            <a:xfrm>
              <a:off x="1978258" y="1363437"/>
              <a:ext cx="88118" cy="451432"/>
              <a:chOff x="2244442" y="772895"/>
              <a:chExt cx="94671" cy="485002"/>
            </a:xfrm>
          </p:grpSpPr>
          <p:sp>
            <p:nvSpPr>
              <p:cNvPr id="125" name="圆角矩形 12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26" name="圆角矩形 12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nvGrpSpPr>
            <p:cNvPr id="104" name="组合 109"/>
            <p:cNvGrpSpPr/>
            <p:nvPr/>
          </p:nvGrpSpPr>
          <p:grpSpPr bwMode="auto">
            <a:xfrm>
              <a:off x="2315811" y="1363437"/>
              <a:ext cx="88118" cy="451432"/>
              <a:chOff x="2244442" y="772895"/>
              <a:chExt cx="94671" cy="485002"/>
            </a:xfrm>
          </p:grpSpPr>
          <p:sp>
            <p:nvSpPr>
              <p:cNvPr id="123" name="圆角矩形 12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24" name="圆角矩形 12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nvGrpSpPr>
            <p:cNvPr id="105" name="组合 110"/>
            <p:cNvGrpSpPr/>
            <p:nvPr/>
          </p:nvGrpSpPr>
          <p:grpSpPr bwMode="auto">
            <a:xfrm>
              <a:off x="2653366" y="1363437"/>
              <a:ext cx="88118" cy="451432"/>
              <a:chOff x="2244442" y="772895"/>
              <a:chExt cx="94671" cy="485002"/>
            </a:xfrm>
          </p:grpSpPr>
          <p:sp>
            <p:nvSpPr>
              <p:cNvPr id="121" name="圆角矩形 12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22" name="圆角矩形 12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nvGrpSpPr>
            <p:cNvPr id="106" name="组合 111"/>
            <p:cNvGrpSpPr/>
            <p:nvPr/>
          </p:nvGrpSpPr>
          <p:grpSpPr bwMode="auto">
            <a:xfrm>
              <a:off x="2990920" y="1363437"/>
              <a:ext cx="88118" cy="451432"/>
              <a:chOff x="2244442" y="772895"/>
              <a:chExt cx="94671" cy="485002"/>
            </a:xfrm>
          </p:grpSpPr>
          <p:sp>
            <p:nvSpPr>
              <p:cNvPr id="119" name="圆角矩形 11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20" name="圆角矩形 11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nvGrpSpPr>
            <p:cNvPr id="107" name="组合 112"/>
            <p:cNvGrpSpPr/>
            <p:nvPr/>
          </p:nvGrpSpPr>
          <p:grpSpPr bwMode="auto">
            <a:xfrm>
              <a:off x="3328475" y="1363437"/>
              <a:ext cx="88118" cy="451432"/>
              <a:chOff x="2244442" y="772895"/>
              <a:chExt cx="94671" cy="485002"/>
            </a:xfrm>
          </p:grpSpPr>
          <p:sp>
            <p:nvSpPr>
              <p:cNvPr id="117" name="圆角矩形 11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18" name="圆角矩形 11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nvGrpSpPr>
            <p:cNvPr id="108" name="组合 113"/>
            <p:cNvGrpSpPr/>
            <p:nvPr/>
          </p:nvGrpSpPr>
          <p:grpSpPr bwMode="auto">
            <a:xfrm>
              <a:off x="3666028" y="1363437"/>
              <a:ext cx="88118" cy="451432"/>
              <a:chOff x="2244442" y="772895"/>
              <a:chExt cx="94671" cy="485002"/>
            </a:xfrm>
          </p:grpSpPr>
          <p:sp>
            <p:nvSpPr>
              <p:cNvPr id="115" name="圆角矩形 11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16" name="圆角矩形 11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nvGrpSpPr>
            <p:cNvPr id="109" name="组合 114"/>
            <p:cNvGrpSpPr/>
            <p:nvPr/>
          </p:nvGrpSpPr>
          <p:grpSpPr bwMode="auto">
            <a:xfrm>
              <a:off x="4003583" y="1363437"/>
              <a:ext cx="88118" cy="451432"/>
              <a:chOff x="2244442" y="772895"/>
              <a:chExt cx="94671" cy="485002"/>
            </a:xfrm>
          </p:grpSpPr>
          <p:sp>
            <p:nvSpPr>
              <p:cNvPr id="113" name="圆角矩形 11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14" name="圆角矩形 11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nvGrpSpPr>
            <p:cNvPr id="110" name="组合 115"/>
            <p:cNvGrpSpPr/>
            <p:nvPr/>
          </p:nvGrpSpPr>
          <p:grpSpPr bwMode="auto">
            <a:xfrm>
              <a:off x="4341138" y="1363437"/>
              <a:ext cx="88118" cy="451432"/>
              <a:chOff x="2244442" y="772895"/>
              <a:chExt cx="94671" cy="485002"/>
            </a:xfrm>
          </p:grpSpPr>
          <p:sp>
            <p:nvSpPr>
              <p:cNvPr id="111" name="圆角矩形 11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12" name="圆角矩形 11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grpSp>
        <p:nvGrpSpPr>
          <p:cNvPr id="161" name="组合 160"/>
          <p:cNvGrpSpPr/>
          <p:nvPr/>
        </p:nvGrpSpPr>
        <p:grpSpPr bwMode="auto">
          <a:xfrm>
            <a:off x="6630791" y="2573907"/>
            <a:ext cx="4855888" cy="2009226"/>
            <a:chOff x="1228344" y="4649908"/>
            <a:chExt cx="2860323" cy="1869252"/>
          </a:xfrm>
        </p:grpSpPr>
        <p:sp>
          <p:nvSpPr>
            <p:cNvPr id="164" name="任意多边形 163"/>
            <p:cNvSpPr/>
            <p:nvPr/>
          </p:nvSpPr>
          <p:spPr bwMode="auto">
            <a:xfrm>
              <a:off x="1228344" y="4649908"/>
              <a:ext cx="2860323" cy="1675710"/>
            </a:xfrm>
            <a:custGeom>
              <a:avLst/>
              <a:gdLst>
                <a:gd name="connsiteX0" fmla="*/ 258876 w 3037898"/>
                <a:gd name="connsiteY0" fmla="*/ 95988 h 1119416"/>
                <a:gd name="connsiteX1" fmla="*/ 99801 w 3037898"/>
                <a:gd name="connsiteY1" fmla="*/ 255063 h 1119416"/>
                <a:gd name="connsiteX2" fmla="*/ 99801 w 3037898"/>
                <a:gd name="connsiteY2" fmla="*/ 864354 h 1119416"/>
                <a:gd name="connsiteX3" fmla="*/ 258876 w 3037898"/>
                <a:gd name="connsiteY3" fmla="*/ 1023429 h 1119416"/>
                <a:gd name="connsiteX4" fmla="*/ 2779022 w 3037898"/>
                <a:gd name="connsiteY4" fmla="*/ 1023429 h 1119416"/>
                <a:gd name="connsiteX5" fmla="*/ 2938097 w 3037898"/>
                <a:gd name="connsiteY5" fmla="*/ 864354 h 1119416"/>
                <a:gd name="connsiteX6" fmla="*/ 2938097 w 3037898"/>
                <a:gd name="connsiteY6" fmla="*/ 255063 h 1119416"/>
                <a:gd name="connsiteX7" fmla="*/ 2779022 w 3037898"/>
                <a:gd name="connsiteY7" fmla="*/ 95988 h 1119416"/>
                <a:gd name="connsiteX8" fmla="*/ 224678 w 3037898"/>
                <a:gd name="connsiteY8" fmla="*/ 0 h 1119416"/>
                <a:gd name="connsiteX9" fmla="*/ 2813220 w 3037898"/>
                <a:gd name="connsiteY9" fmla="*/ 0 h 1119416"/>
                <a:gd name="connsiteX10" fmla="*/ 3037898 w 3037898"/>
                <a:gd name="connsiteY10" fmla="*/ 224678 h 1119416"/>
                <a:gd name="connsiteX11" fmla="*/ 3037898 w 3037898"/>
                <a:gd name="connsiteY11" fmla="*/ 894738 h 1119416"/>
                <a:gd name="connsiteX12" fmla="*/ 2813220 w 3037898"/>
                <a:gd name="connsiteY12" fmla="*/ 1119416 h 1119416"/>
                <a:gd name="connsiteX13" fmla="*/ 224678 w 3037898"/>
                <a:gd name="connsiteY13" fmla="*/ 1119416 h 1119416"/>
                <a:gd name="connsiteX14" fmla="*/ 0 w 3037898"/>
                <a:gd name="connsiteY14" fmla="*/ 894738 h 1119416"/>
                <a:gd name="connsiteX15" fmla="*/ 0 w 3037898"/>
                <a:gd name="connsiteY15" fmla="*/ 224678 h 1119416"/>
                <a:gd name="connsiteX16" fmla="*/ 224678 w 3037898"/>
                <a:gd name="connsiteY16" fmla="*/ 0 h 111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37898" h="1119416">
                  <a:moveTo>
                    <a:pt x="258876" y="95988"/>
                  </a:moveTo>
                  <a:cubicBezTo>
                    <a:pt x="171021" y="95988"/>
                    <a:pt x="99801" y="167208"/>
                    <a:pt x="99801" y="255063"/>
                  </a:cubicBezTo>
                  <a:lnTo>
                    <a:pt x="99801" y="864354"/>
                  </a:lnTo>
                  <a:cubicBezTo>
                    <a:pt x="99801" y="952209"/>
                    <a:pt x="171021" y="1023429"/>
                    <a:pt x="258876" y="1023429"/>
                  </a:cubicBezTo>
                  <a:lnTo>
                    <a:pt x="2779022" y="1023429"/>
                  </a:lnTo>
                  <a:cubicBezTo>
                    <a:pt x="2866877" y="1023429"/>
                    <a:pt x="2938097" y="952209"/>
                    <a:pt x="2938097" y="864354"/>
                  </a:cubicBezTo>
                  <a:lnTo>
                    <a:pt x="2938097" y="255063"/>
                  </a:lnTo>
                  <a:cubicBezTo>
                    <a:pt x="2938097" y="167208"/>
                    <a:pt x="2866877" y="95988"/>
                    <a:pt x="2779022" y="95988"/>
                  </a:cubicBezTo>
                  <a:close/>
                  <a:moveTo>
                    <a:pt x="224678" y="0"/>
                  </a:moveTo>
                  <a:lnTo>
                    <a:pt x="2813220" y="0"/>
                  </a:lnTo>
                  <a:cubicBezTo>
                    <a:pt x="2937306" y="0"/>
                    <a:pt x="3037898" y="100592"/>
                    <a:pt x="3037898" y="224678"/>
                  </a:cubicBezTo>
                  <a:lnTo>
                    <a:pt x="3037898" y="894738"/>
                  </a:lnTo>
                  <a:cubicBezTo>
                    <a:pt x="3037898" y="1018824"/>
                    <a:pt x="2937306" y="1119416"/>
                    <a:pt x="2813220" y="1119416"/>
                  </a:cubicBezTo>
                  <a:lnTo>
                    <a:pt x="224678" y="1119416"/>
                  </a:lnTo>
                  <a:cubicBezTo>
                    <a:pt x="100592" y="1119416"/>
                    <a:pt x="0" y="1018824"/>
                    <a:pt x="0" y="894738"/>
                  </a:cubicBezTo>
                  <a:lnTo>
                    <a:pt x="0" y="224678"/>
                  </a:lnTo>
                  <a:cubicBezTo>
                    <a:pt x="0" y="100592"/>
                    <a:pt x="100592" y="0"/>
                    <a:pt x="224678" y="0"/>
                  </a:cubicBezTo>
                  <a:close/>
                </a:path>
              </a:pathLst>
            </a:custGeom>
            <a:solidFill>
              <a:schemeClr val="bg1">
                <a:lumMod val="95000"/>
              </a:schemeClr>
            </a:solidFill>
            <a:ln>
              <a:noFill/>
            </a:ln>
            <a:effectLst>
              <a:outerShdw blurRad="635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63" name="文本框 139"/>
            <p:cNvSpPr txBox="1"/>
            <p:nvPr/>
          </p:nvSpPr>
          <p:spPr>
            <a:xfrm>
              <a:off x="1385233" y="4829783"/>
              <a:ext cx="2699912" cy="1689377"/>
            </a:xfrm>
            <a:prstGeom prst="rect">
              <a:avLst/>
            </a:prstGeom>
            <a:noFill/>
          </p:spPr>
          <p:txBody>
            <a:bodyPr wrap="square">
              <a:spAutoFit/>
            </a:bodyPr>
            <a:lstStyle/>
            <a:p>
              <a:pPr>
                <a:lnSpc>
                  <a:spcPct val="150000"/>
                </a:lnSpc>
                <a:defRPr/>
              </a:pPr>
              <a:r>
                <a:rPr lang="zh-CN" altLang="en-US" sz="1600" b="1" dirty="0" smtClean="0">
                  <a:solidFill>
                    <a:srgbClr val="5B9BD5"/>
                  </a:solidFill>
                  <a:latin typeface="微软雅黑" panose="020B0503020204020204" pitchFamily="34" charset="-122"/>
                  <a:ea typeface="微软雅黑" panose="020B0503020204020204" pitchFamily="34" charset="-122"/>
                </a:rPr>
                <a:t>截止当月</a:t>
              </a:r>
              <a:r>
                <a:rPr lang="en-US" altLang="zh-CN" sz="1600" b="1" dirty="0" smtClean="0">
                  <a:solidFill>
                    <a:srgbClr val="5B9BD5"/>
                  </a:solidFill>
                  <a:latin typeface="微软雅黑" panose="020B0503020204020204" pitchFamily="34" charset="-122"/>
                  <a:ea typeface="微软雅黑" panose="020B0503020204020204" pitchFamily="34" charset="-122"/>
                </a:rPr>
                <a:t>20</a:t>
              </a:r>
              <a:r>
                <a:rPr lang="zh-CN" altLang="en-US" sz="1600" b="1" dirty="0" smtClean="0">
                  <a:solidFill>
                    <a:srgbClr val="5B9BD5"/>
                  </a:solidFill>
                  <a:latin typeface="微软雅黑" panose="020B0503020204020204" pitchFamily="34" charset="-122"/>
                  <a:ea typeface="微软雅黑" panose="020B0503020204020204" pitchFamily="34" charset="-122"/>
                </a:rPr>
                <a:t>日，如果指定账户内资金不足以支付提前还款应还利息或能支付提前还款应还利息单不足以支付提前还款本金的，仅扣应还利息，上述两种情况视为本次提前还款申请无效。</a:t>
              </a:r>
              <a:endParaRPr lang="zh-CN" altLang="en-US" sz="1600" b="1" dirty="0" smtClean="0">
                <a:solidFill>
                  <a:srgbClr val="5B9BD5"/>
                </a:solidFill>
                <a:latin typeface="微软雅黑" panose="020B0503020204020204" pitchFamily="34" charset="-122"/>
                <a:ea typeface="微软雅黑" panose="020B0503020204020204" pitchFamily="34" charset="-122"/>
              </a:endParaRPr>
            </a:p>
            <a:p>
              <a:pPr>
                <a:defRPr/>
              </a:pPr>
              <a:endParaRPr lang="zh-CN" altLang="en-US" sz="1600" dirty="0">
                <a:solidFill>
                  <a:srgbClr val="01ACBE"/>
                </a:solidFill>
                <a:latin typeface="+mn-ea"/>
              </a:endParaRPr>
            </a:p>
          </p:txBody>
        </p:sp>
      </p:grpSp>
      <p:grpSp>
        <p:nvGrpSpPr>
          <p:cNvPr id="167" name="组合 166"/>
          <p:cNvGrpSpPr/>
          <p:nvPr/>
        </p:nvGrpSpPr>
        <p:grpSpPr bwMode="auto">
          <a:xfrm>
            <a:off x="6630791" y="4509914"/>
            <a:ext cx="4849909" cy="1562846"/>
            <a:chOff x="1982088" y="1379466"/>
            <a:chExt cx="2998323" cy="1655807"/>
          </a:xfrm>
        </p:grpSpPr>
        <p:sp>
          <p:nvSpPr>
            <p:cNvPr id="170" name="任意多边形 169"/>
            <p:cNvSpPr/>
            <p:nvPr/>
          </p:nvSpPr>
          <p:spPr bwMode="auto">
            <a:xfrm>
              <a:off x="1982088" y="1379466"/>
              <a:ext cx="2998323" cy="1655807"/>
            </a:xfrm>
            <a:custGeom>
              <a:avLst/>
              <a:gdLst>
                <a:gd name="connsiteX0" fmla="*/ 258876 w 3037898"/>
                <a:gd name="connsiteY0" fmla="*/ 95988 h 1119416"/>
                <a:gd name="connsiteX1" fmla="*/ 99801 w 3037898"/>
                <a:gd name="connsiteY1" fmla="*/ 255063 h 1119416"/>
                <a:gd name="connsiteX2" fmla="*/ 99801 w 3037898"/>
                <a:gd name="connsiteY2" fmla="*/ 864354 h 1119416"/>
                <a:gd name="connsiteX3" fmla="*/ 258876 w 3037898"/>
                <a:gd name="connsiteY3" fmla="*/ 1023429 h 1119416"/>
                <a:gd name="connsiteX4" fmla="*/ 2779022 w 3037898"/>
                <a:gd name="connsiteY4" fmla="*/ 1023429 h 1119416"/>
                <a:gd name="connsiteX5" fmla="*/ 2938097 w 3037898"/>
                <a:gd name="connsiteY5" fmla="*/ 864354 h 1119416"/>
                <a:gd name="connsiteX6" fmla="*/ 2938097 w 3037898"/>
                <a:gd name="connsiteY6" fmla="*/ 255063 h 1119416"/>
                <a:gd name="connsiteX7" fmla="*/ 2779022 w 3037898"/>
                <a:gd name="connsiteY7" fmla="*/ 95988 h 1119416"/>
                <a:gd name="connsiteX8" fmla="*/ 224678 w 3037898"/>
                <a:gd name="connsiteY8" fmla="*/ 0 h 1119416"/>
                <a:gd name="connsiteX9" fmla="*/ 2813220 w 3037898"/>
                <a:gd name="connsiteY9" fmla="*/ 0 h 1119416"/>
                <a:gd name="connsiteX10" fmla="*/ 3037898 w 3037898"/>
                <a:gd name="connsiteY10" fmla="*/ 224678 h 1119416"/>
                <a:gd name="connsiteX11" fmla="*/ 3037898 w 3037898"/>
                <a:gd name="connsiteY11" fmla="*/ 894738 h 1119416"/>
                <a:gd name="connsiteX12" fmla="*/ 2813220 w 3037898"/>
                <a:gd name="connsiteY12" fmla="*/ 1119416 h 1119416"/>
                <a:gd name="connsiteX13" fmla="*/ 224678 w 3037898"/>
                <a:gd name="connsiteY13" fmla="*/ 1119416 h 1119416"/>
                <a:gd name="connsiteX14" fmla="*/ 0 w 3037898"/>
                <a:gd name="connsiteY14" fmla="*/ 894738 h 1119416"/>
                <a:gd name="connsiteX15" fmla="*/ 0 w 3037898"/>
                <a:gd name="connsiteY15" fmla="*/ 224678 h 1119416"/>
                <a:gd name="connsiteX16" fmla="*/ 224678 w 3037898"/>
                <a:gd name="connsiteY16" fmla="*/ 0 h 111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37898" h="1119416">
                  <a:moveTo>
                    <a:pt x="258876" y="95988"/>
                  </a:moveTo>
                  <a:cubicBezTo>
                    <a:pt x="171021" y="95988"/>
                    <a:pt x="99801" y="167208"/>
                    <a:pt x="99801" y="255063"/>
                  </a:cubicBezTo>
                  <a:lnTo>
                    <a:pt x="99801" y="864354"/>
                  </a:lnTo>
                  <a:cubicBezTo>
                    <a:pt x="99801" y="952209"/>
                    <a:pt x="171021" y="1023429"/>
                    <a:pt x="258876" y="1023429"/>
                  </a:cubicBezTo>
                  <a:lnTo>
                    <a:pt x="2779022" y="1023429"/>
                  </a:lnTo>
                  <a:cubicBezTo>
                    <a:pt x="2866877" y="1023429"/>
                    <a:pt x="2938097" y="952209"/>
                    <a:pt x="2938097" y="864354"/>
                  </a:cubicBezTo>
                  <a:lnTo>
                    <a:pt x="2938097" y="255063"/>
                  </a:lnTo>
                  <a:cubicBezTo>
                    <a:pt x="2938097" y="167208"/>
                    <a:pt x="2866877" y="95988"/>
                    <a:pt x="2779022" y="95988"/>
                  </a:cubicBezTo>
                  <a:close/>
                  <a:moveTo>
                    <a:pt x="224678" y="0"/>
                  </a:moveTo>
                  <a:lnTo>
                    <a:pt x="2813220" y="0"/>
                  </a:lnTo>
                  <a:cubicBezTo>
                    <a:pt x="2937306" y="0"/>
                    <a:pt x="3037898" y="100592"/>
                    <a:pt x="3037898" y="224678"/>
                  </a:cubicBezTo>
                  <a:lnTo>
                    <a:pt x="3037898" y="894738"/>
                  </a:lnTo>
                  <a:cubicBezTo>
                    <a:pt x="3037898" y="1018824"/>
                    <a:pt x="2937306" y="1119416"/>
                    <a:pt x="2813220" y="1119416"/>
                  </a:cubicBezTo>
                  <a:lnTo>
                    <a:pt x="224678" y="1119416"/>
                  </a:lnTo>
                  <a:cubicBezTo>
                    <a:pt x="100592" y="1119416"/>
                    <a:pt x="0" y="1018824"/>
                    <a:pt x="0" y="894738"/>
                  </a:cubicBezTo>
                  <a:lnTo>
                    <a:pt x="0" y="224678"/>
                  </a:lnTo>
                  <a:cubicBezTo>
                    <a:pt x="0" y="100592"/>
                    <a:pt x="100592" y="0"/>
                    <a:pt x="224678" y="0"/>
                  </a:cubicBezTo>
                  <a:close/>
                </a:path>
              </a:pathLst>
            </a:custGeom>
            <a:solidFill>
              <a:schemeClr val="bg1">
                <a:lumMod val="95000"/>
              </a:schemeClr>
            </a:solidFill>
            <a:ln>
              <a:noFill/>
            </a:ln>
            <a:effectLst>
              <a:outerShdw blurRad="635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69" name="文本框 139"/>
            <p:cNvSpPr txBox="1"/>
            <p:nvPr/>
          </p:nvSpPr>
          <p:spPr>
            <a:xfrm>
              <a:off x="2230956" y="1677812"/>
              <a:ext cx="2596585" cy="1067500"/>
            </a:xfrm>
            <a:prstGeom prst="rect">
              <a:avLst/>
            </a:prstGeom>
            <a:noFill/>
          </p:spPr>
          <p:txBody>
            <a:bodyPr>
              <a:spAutoFit/>
            </a:bodyPr>
            <a:lstStyle/>
            <a:p>
              <a:pPr>
                <a:defRPr/>
              </a:pPr>
              <a:r>
                <a:rPr lang="zh-CN" altLang="en-US" sz="1600" b="1" dirty="0">
                  <a:solidFill>
                    <a:srgbClr val="01ACBE"/>
                  </a:solidFill>
                  <a:latin typeface="+mn-ea"/>
                </a:rPr>
                <a:t>如果仍需提前还款需要重新发起申请</a:t>
              </a:r>
              <a:r>
                <a:rPr lang="zh-CN" altLang="en-US" sz="1600" b="1" dirty="0" smtClean="0">
                  <a:solidFill>
                    <a:srgbClr val="01ACBE"/>
                  </a:solidFill>
                  <a:latin typeface="+mn-ea"/>
                </a:rPr>
                <a:t>。</a:t>
              </a:r>
              <a:endParaRPr lang="en-US" altLang="zh-CN" sz="1600" b="1" dirty="0" smtClean="0">
                <a:solidFill>
                  <a:srgbClr val="01ACBE"/>
                </a:solidFill>
                <a:latin typeface="+mn-ea"/>
              </a:endParaRPr>
            </a:p>
            <a:p>
              <a:pPr>
                <a:defRPr/>
              </a:pPr>
              <a:endParaRPr lang="en-US" altLang="zh-CN" sz="1600" b="1" dirty="0">
                <a:solidFill>
                  <a:srgbClr val="01ACBE"/>
                </a:solidFill>
                <a:latin typeface="+mn-ea"/>
              </a:endParaRPr>
            </a:p>
            <a:p>
              <a:pPr>
                <a:defRPr/>
              </a:pPr>
              <a:r>
                <a:rPr lang="zh-CN" altLang="en-US" sz="1600" b="1" dirty="0">
                  <a:solidFill>
                    <a:srgbClr val="01ACBE"/>
                  </a:solidFill>
                  <a:latin typeface="+mn-ea"/>
                </a:rPr>
                <a:t>提前还款不成功不会对个人信用记录产生不良影响，也不会产生额外费用。</a:t>
              </a:r>
              <a:endParaRPr lang="zh-CN" altLang="en-US" sz="1600" b="1" dirty="0">
                <a:solidFill>
                  <a:srgbClr val="01ACBE"/>
                </a:solidFill>
                <a:latin typeface="+mn-ea"/>
              </a:endParaRPr>
            </a:p>
          </p:txBody>
        </p:sp>
      </p:grpSp>
      <p:sp>
        <p:nvSpPr>
          <p:cNvPr id="173" name="文本框 3"/>
          <p:cNvSpPr txBox="1">
            <a:spLocks noChangeArrowheads="1"/>
          </p:cNvSpPr>
          <p:nvPr/>
        </p:nvSpPr>
        <p:spPr bwMode="auto">
          <a:xfrm>
            <a:off x="478582" y="227955"/>
            <a:ext cx="882327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4000" b="1" dirty="0">
                <a:solidFill>
                  <a:schemeClr val="bg1"/>
                </a:solidFill>
                <a:latin typeface="微软雅黑" panose="020B0503020204020204" pitchFamily="34" charset="-122"/>
                <a:ea typeface="微软雅黑" panose="020B0503020204020204" pitchFamily="34" charset="-122"/>
                <a:cs typeface="时尚中黑简体"/>
              </a:rPr>
              <a:t>还贷流程及还款方式</a:t>
            </a:r>
            <a:r>
              <a:rPr lang="en-US" altLang="zh-CN" sz="4000" b="1" dirty="0">
                <a:solidFill>
                  <a:schemeClr val="bg1"/>
                </a:solidFill>
                <a:latin typeface="微软雅黑" panose="020B0503020204020204" pitchFamily="34" charset="-122"/>
                <a:ea typeface="微软雅黑" panose="020B0503020204020204" pitchFamily="34" charset="-122"/>
                <a:cs typeface="时尚中黑简体"/>
              </a:rPr>
              <a:t>——</a:t>
            </a:r>
            <a:r>
              <a:rPr lang="zh-CN" altLang="en-US" sz="4000" b="1" dirty="0">
                <a:solidFill>
                  <a:schemeClr val="bg1"/>
                </a:solidFill>
                <a:latin typeface="微软雅黑" panose="020B0503020204020204" pitchFamily="34" charset="-122"/>
                <a:ea typeface="微软雅黑" panose="020B0503020204020204" pitchFamily="34" charset="-122"/>
                <a:cs typeface="时尚中黑简体"/>
              </a:rPr>
              <a:t>提前还款</a:t>
            </a:r>
            <a:endParaRPr lang="zh-CN" altLang="en-US" sz="4000" b="1" dirty="0">
              <a:solidFill>
                <a:schemeClr val="bg1"/>
              </a:solidFill>
              <a:latin typeface="微软雅黑" panose="020B0503020204020204" pitchFamily="34" charset="-122"/>
              <a:ea typeface="微软雅黑" panose="020B0503020204020204" pitchFamily="34" charset="-122"/>
              <a:cs typeface="时尚中黑简体"/>
            </a:endParaRPr>
          </a:p>
        </p:txBody>
      </p:sp>
    </p:spTree>
  </p:cSld>
  <p:clrMapOvr>
    <a:masterClrMapping/>
  </p:clrMapOvr>
  <p:transition spd="slow" advTm="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
                                        <p:tgtEl>
                                          <p:spTgt spid="4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fade">
                                      <p:cBhvr>
                                        <p:cTn id="11" dur="500"/>
                                        <p:tgtEl>
                                          <p:spTgt spid="5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500"/>
                                        <p:tgtEl>
                                          <p:spTgt spid="5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10"/>
                                        <p:tgtEl>
                                          <p:spTgt spid="48"/>
                                        </p:tgtEl>
                                      </p:cBhvr>
                                    </p:animEffect>
                                  </p:childTnLst>
                                </p:cTn>
                              </p:par>
                            </p:childTnLst>
                          </p:cTn>
                        </p:par>
                        <p:par>
                          <p:cTn id="20" fill="hold">
                            <p:stCondLst>
                              <p:cond delay="2000"/>
                            </p:stCondLst>
                            <p:childTnLst>
                              <p:par>
                                <p:cTn id="21" presetID="2" presetClass="entr" presetSubtype="2" fill="hold" grpId="0" nodeType="afterEffect">
                                  <p:stCondLst>
                                    <p:cond delay="0"/>
                                  </p:stCondLst>
                                  <p:childTnLst>
                                    <p:set>
                                      <p:cBhvr>
                                        <p:cTn id="22" dur="1" fill="hold">
                                          <p:stCondLst>
                                            <p:cond delay="0"/>
                                          </p:stCondLst>
                                        </p:cTn>
                                        <p:tgtEl>
                                          <p:spTgt spid="42"/>
                                        </p:tgtEl>
                                        <p:attrNameLst>
                                          <p:attrName>style.visibility</p:attrName>
                                        </p:attrNameLst>
                                      </p:cBhvr>
                                      <p:to>
                                        <p:strVal val="visible"/>
                                      </p:to>
                                    </p:set>
                                    <p:anim calcmode="lin" valueType="num">
                                      <p:cBhvr additive="base">
                                        <p:cTn id="23" dur="10" fill="hold"/>
                                        <p:tgtEl>
                                          <p:spTgt spid="42"/>
                                        </p:tgtEl>
                                        <p:attrNameLst>
                                          <p:attrName>ppt_x</p:attrName>
                                        </p:attrNameLst>
                                      </p:cBhvr>
                                      <p:tavLst>
                                        <p:tav tm="0">
                                          <p:val>
                                            <p:strVal val="1+#ppt_w/2"/>
                                          </p:val>
                                        </p:tav>
                                        <p:tav tm="100000">
                                          <p:val>
                                            <p:strVal val="#ppt_x"/>
                                          </p:val>
                                        </p:tav>
                                      </p:tavLst>
                                    </p:anim>
                                    <p:anim calcmode="lin" valueType="num">
                                      <p:cBhvr additive="base">
                                        <p:cTn id="24" dur="10" fill="hold"/>
                                        <p:tgtEl>
                                          <p:spTgt spid="42"/>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grpId="0" nodeType="afterEffect">
                                  <p:stCondLst>
                                    <p:cond delay="0"/>
                                  </p:stCondLst>
                                  <p:childTnLst>
                                    <p:set>
                                      <p:cBhvr>
                                        <p:cTn id="27" dur="1" fill="hold">
                                          <p:stCondLst>
                                            <p:cond delay="0"/>
                                          </p:stCondLst>
                                        </p:cTn>
                                        <p:tgtEl>
                                          <p:spTgt spid="55"/>
                                        </p:tgtEl>
                                        <p:attrNameLst>
                                          <p:attrName>style.visibility</p:attrName>
                                        </p:attrNameLst>
                                      </p:cBhvr>
                                      <p:to>
                                        <p:strVal val="visible"/>
                                      </p:to>
                                    </p:set>
                                    <p:anim calcmode="lin" valueType="num">
                                      <p:cBhvr additive="base">
                                        <p:cTn id="28" dur="500" fill="hold"/>
                                        <p:tgtEl>
                                          <p:spTgt spid="55"/>
                                        </p:tgtEl>
                                        <p:attrNameLst>
                                          <p:attrName>ppt_x</p:attrName>
                                        </p:attrNameLst>
                                      </p:cBhvr>
                                      <p:tavLst>
                                        <p:tav tm="0">
                                          <p:val>
                                            <p:strVal val="1+#ppt_w/2"/>
                                          </p:val>
                                        </p:tav>
                                        <p:tav tm="100000">
                                          <p:val>
                                            <p:strVal val="#ppt_x"/>
                                          </p:val>
                                        </p:tav>
                                      </p:tavLst>
                                    </p:anim>
                                    <p:anim calcmode="lin" valueType="num">
                                      <p:cBhvr additive="base">
                                        <p:cTn id="29" dur="500" fill="hold"/>
                                        <p:tgtEl>
                                          <p:spTgt spid="55"/>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2" fill="hold" grpId="0" nodeType="afterEffect">
                                  <p:stCondLst>
                                    <p:cond delay="0"/>
                                  </p:stCondLst>
                                  <p:childTnLst>
                                    <p:set>
                                      <p:cBhvr>
                                        <p:cTn id="32" dur="1" fill="hold">
                                          <p:stCondLst>
                                            <p:cond delay="0"/>
                                          </p:stCondLst>
                                        </p:cTn>
                                        <p:tgtEl>
                                          <p:spTgt spid="41"/>
                                        </p:tgtEl>
                                        <p:attrNameLst>
                                          <p:attrName>style.visibility</p:attrName>
                                        </p:attrNameLst>
                                      </p:cBhvr>
                                      <p:to>
                                        <p:strVal val="visible"/>
                                      </p:to>
                                    </p:set>
                                    <p:anim calcmode="lin" valueType="num">
                                      <p:cBhvr additive="base">
                                        <p:cTn id="33" dur="10" fill="hold"/>
                                        <p:tgtEl>
                                          <p:spTgt spid="41"/>
                                        </p:tgtEl>
                                        <p:attrNameLst>
                                          <p:attrName>ppt_x</p:attrName>
                                        </p:attrNameLst>
                                      </p:cBhvr>
                                      <p:tavLst>
                                        <p:tav tm="0">
                                          <p:val>
                                            <p:strVal val="1+#ppt_w/2"/>
                                          </p:val>
                                        </p:tav>
                                        <p:tav tm="100000">
                                          <p:val>
                                            <p:strVal val="#ppt_x"/>
                                          </p:val>
                                        </p:tav>
                                      </p:tavLst>
                                    </p:anim>
                                    <p:anim calcmode="lin" valueType="num">
                                      <p:cBhvr additive="base">
                                        <p:cTn id="34" dur="10" fill="hold"/>
                                        <p:tgtEl>
                                          <p:spTgt spid="41"/>
                                        </p:tgtEl>
                                        <p:attrNameLst>
                                          <p:attrName>ppt_y</p:attrName>
                                        </p:attrNameLst>
                                      </p:cBhvr>
                                      <p:tavLst>
                                        <p:tav tm="0">
                                          <p:val>
                                            <p:strVal val="#ppt_y"/>
                                          </p:val>
                                        </p:tav>
                                        <p:tav tm="100000">
                                          <p:val>
                                            <p:strVal val="#ppt_y"/>
                                          </p:val>
                                        </p:tav>
                                      </p:tavLst>
                                    </p:anim>
                                  </p:childTnLst>
                                </p:cTn>
                              </p:par>
                            </p:childTnLst>
                          </p:cTn>
                        </p:par>
                        <p:par>
                          <p:cTn id="35" fill="hold">
                            <p:stCondLst>
                              <p:cond delay="3500"/>
                            </p:stCondLst>
                            <p:childTnLst>
                              <p:par>
                                <p:cTn id="36" presetID="2" presetClass="entr" presetSubtype="2" fill="hold" grpId="0" nodeType="afterEffect">
                                  <p:stCondLst>
                                    <p:cond delay="0"/>
                                  </p:stCondLst>
                                  <p:childTnLst>
                                    <p:set>
                                      <p:cBhvr>
                                        <p:cTn id="37" dur="1" fill="hold">
                                          <p:stCondLst>
                                            <p:cond delay="0"/>
                                          </p:stCondLst>
                                        </p:cTn>
                                        <p:tgtEl>
                                          <p:spTgt spid="56"/>
                                        </p:tgtEl>
                                        <p:attrNameLst>
                                          <p:attrName>style.visibility</p:attrName>
                                        </p:attrNameLst>
                                      </p:cBhvr>
                                      <p:to>
                                        <p:strVal val="visible"/>
                                      </p:to>
                                    </p:set>
                                    <p:anim calcmode="lin" valueType="num">
                                      <p:cBhvr additive="base">
                                        <p:cTn id="38" dur="500" fill="hold"/>
                                        <p:tgtEl>
                                          <p:spTgt spid="56"/>
                                        </p:tgtEl>
                                        <p:attrNameLst>
                                          <p:attrName>ppt_x</p:attrName>
                                        </p:attrNameLst>
                                      </p:cBhvr>
                                      <p:tavLst>
                                        <p:tav tm="0">
                                          <p:val>
                                            <p:strVal val="1+#ppt_w/2"/>
                                          </p:val>
                                        </p:tav>
                                        <p:tav tm="100000">
                                          <p:val>
                                            <p:strVal val="#ppt_x"/>
                                          </p:val>
                                        </p:tav>
                                      </p:tavLst>
                                    </p:anim>
                                    <p:anim calcmode="lin" valueType="num">
                                      <p:cBhvr additive="base">
                                        <p:cTn id="39" dur="500" fill="hold"/>
                                        <p:tgtEl>
                                          <p:spTgt spid="56"/>
                                        </p:tgtEl>
                                        <p:attrNameLst>
                                          <p:attrName>ppt_y</p:attrName>
                                        </p:attrNameLst>
                                      </p:cBhvr>
                                      <p:tavLst>
                                        <p:tav tm="0">
                                          <p:val>
                                            <p:strVal val="#ppt_y"/>
                                          </p:val>
                                        </p:tav>
                                        <p:tav tm="100000">
                                          <p:val>
                                            <p:strVal val="#ppt_y"/>
                                          </p:val>
                                        </p:tav>
                                      </p:tavLst>
                                    </p:anim>
                                  </p:childTnLst>
                                </p:cTn>
                              </p:par>
                            </p:childTnLst>
                          </p:cTn>
                        </p:par>
                        <p:par>
                          <p:cTn id="40" fill="hold">
                            <p:stCondLst>
                              <p:cond delay="4000"/>
                            </p:stCondLst>
                            <p:childTnLst>
                              <p:par>
                                <p:cTn id="41" presetID="22" presetClass="entr" presetSubtype="1" fill="hold" nodeType="afterEffect">
                                  <p:stCondLst>
                                    <p:cond delay="0"/>
                                  </p:stCondLst>
                                  <p:childTnLst>
                                    <p:set>
                                      <p:cBhvr>
                                        <p:cTn id="42" dur="1" fill="hold">
                                          <p:stCondLst>
                                            <p:cond delay="0"/>
                                          </p:stCondLst>
                                        </p:cTn>
                                        <p:tgtEl>
                                          <p:spTgt spid="97"/>
                                        </p:tgtEl>
                                        <p:attrNameLst>
                                          <p:attrName>style.visibility</p:attrName>
                                        </p:attrNameLst>
                                      </p:cBhvr>
                                      <p:to>
                                        <p:strVal val="visible"/>
                                      </p:to>
                                    </p:set>
                                    <p:animEffect transition="in" filter="wipe(up)">
                                      <p:cBhvr>
                                        <p:cTn id="43" dur="500"/>
                                        <p:tgtEl>
                                          <p:spTgt spid="97"/>
                                        </p:tgtEl>
                                      </p:cBhvr>
                                    </p:animEffect>
                                  </p:childTnLst>
                                </p:cTn>
                              </p:par>
                            </p:childTnLst>
                          </p:cTn>
                        </p:par>
                        <p:par>
                          <p:cTn id="44" fill="hold">
                            <p:stCondLst>
                              <p:cond delay="4500"/>
                            </p:stCondLst>
                            <p:childTnLst>
                              <p:par>
                                <p:cTn id="45" presetID="42" presetClass="entr" presetSubtype="0" fill="hold" nodeType="afterEffect">
                                  <p:stCondLst>
                                    <p:cond delay="0"/>
                                  </p:stCondLst>
                                  <p:childTnLst>
                                    <p:set>
                                      <p:cBhvr>
                                        <p:cTn id="46" dur="1" fill="hold">
                                          <p:stCondLst>
                                            <p:cond delay="0"/>
                                          </p:stCondLst>
                                        </p:cTn>
                                        <p:tgtEl>
                                          <p:spTgt spid="161"/>
                                        </p:tgtEl>
                                        <p:attrNameLst>
                                          <p:attrName>style.visibility</p:attrName>
                                        </p:attrNameLst>
                                      </p:cBhvr>
                                      <p:to>
                                        <p:strVal val="visible"/>
                                      </p:to>
                                    </p:set>
                                    <p:animEffect transition="in" filter="fade">
                                      <p:cBhvr>
                                        <p:cTn id="47" dur="500"/>
                                        <p:tgtEl>
                                          <p:spTgt spid="161"/>
                                        </p:tgtEl>
                                      </p:cBhvr>
                                    </p:animEffect>
                                    <p:anim calcmode="lin" valueType="num">
                                      <p:cBhvr>
                                        <p:cTn id="48" dur="500" fill="hold"/>
                                        <p:tgtEl>
                                          <p:spTgt spid="161"/>
                                        </p:tgtEl>
                                        <p:attrNameLst>
                                          <p:attrName>ppt_x</p:attrName>
                                        </p:attrNameLst>
                                      </p:cBhvr>
                                      <p:tavLst>
                                        <p:tav tm="0">
                                          <p:val>
                                            <p:strVal val="#ppt_x"/>
                                          </p:val>
                                        </p:tav>
                                        <p:tav tm="100000">
                                          <p:val>
                                            <p:strVal val="#ppt_x"/>
                                          </p:val>
                                        </p:tav>
                                      </p:tavLst>
                                    </p:anim>
                                    <p:anim calcmode="lin" valueType="num">
                                      <p:cBhvr>
                                        <p:cTn id="49" dur="500" fill="hold"/>
                                        <p:tgtEl>
                                          <p:spTgt spid="161"/>
                                        </p:tgtEl>
                                        <p:attrNameLst>
                                          <p:attrName>ppt_y</p:attrName>
                                        </p:attrNameLst>
                                      </p:cBhvr>
                                      <p:tavLst>
                                        <p:tav tm="0">
                                          <p:val>
                                            <p:strVal val="#ppt_y+.1"/>
                                          </p:val>
                                        </p:tav>
                                        <p:tav tm="100000">
                                          <p:val>
                                            <p:strVal val="#ppt_y"/>
                                          </p:val>
                                        </p:tav>
                                      </p:tavLst>
                                    </p:anim>
                                  </p:childTnLst>
                                </p:cTn>
                              </p:par>
                            </p:childTnLst>
                          </p:cTn>
                        </p:par>
                        <p:par>
                          <p:cTn id="50" fill="hold">
                            <p:stCondLst>
                              <p:cond delay="5000"/>
                            </p:stCondLst>
                            <p:childTnLst>
                              <p:par>
                                <p:cTn id="51" presetID="42" presetClass="entr" presetSubtype="0" fill="hold" nodeType="afterEffect">
                                  <p:stCondLst>
                                    <p:cond delay="0"/>
                                  </p:stCondLst>
                                  <p:childTnLst>
                                    <p:set>
                                      <p:cBhvr>
                                        <p:cTn id="52" dur="1" fill="hold">
                                          <p:stCondLst>
                                            <p:cond delay="0"/>
                                          </p:stCondLst>
                                        </p:cTn>
                                        <p:tgtEl>
                                          <p:spTgt spid="167"/>
                                        </p:tgtEl>
                                        <p:attrNameLst>
                                          <p:attrName>style.visibility</p:attrName>
                                        </p:attrNameLst>
                                      </p:cBhvr>
                                      <p:to>
                                        <p:strVal val="visible"/>
                                      </p:to>
                                    </p:set>
                                    <p:animEffect transition="in" filter="fade">
                                      <p:cBhvr>
                                        <p:cTn id="53" dur="500"/>
                                        <p:tgtEl>
                                          <p:spTgt spid="167"/>
                                        </p:tgtEl>
                                      </p:cBhvr>
                                    </p:animEffect>
                                    <p:anim calcmode="lin" valueType="num">
                                      <p:cBhvr>
                                        <p:cTn id="54" dur="500" fill="hold"/>
                                        <p:tgtEl>
                                          <p:spTgt spid="167"/>
                                        </p:tgtEl>
                                        <p:attrNameLst>
                                          <p:attrName>ppt_x</p:attrName>
                                        </p:attrNameLst>
                                      </p:cBhvr>
                                      <p:tavLst>
                                        <p:tav tm="0">
                                          <p:val>
                                            <p:strVal val="#ppt_x"/>
                                          </p:val>
                                        </p:tav>
                                        <p:tav tm="100000">
                                          <p:val>
                                            <p:strVal val="#ppt_x"/>
                                          </p:val>
                                        </p:tav>
                                      </p:tavLst>
                                    </p:anim>
                                    <p:anim calcmode="lin" valueType="num">
                                      <p:cBhvr>
                                        <p:cTn id="55" dur="500" fill="hold"/>
                                        <p:tgtEl>
                                          <p:spTgt spid="1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53" grpId="0"/>
      <p:bldP spid="54" grpId="0"/>
      <p:bldP spid="55" grpId="0"/>
      <p:bldP spid="5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页脚占位符 3"/>
          <p:cNvSpPr txBox="1">
            <a:spLocks noGrp="1"/>
          </p:cNvSpPr>
          <p:nvPr/>
        </p:nvSpPr>
        <p:spPr bwMode="auto">
          <a:xfrm>
            <a:off x="9394661" y="6383228"/>
            <a:ext cx="2844430" cy="24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50" tIns="54425" rIns="108850" bIns="54425"/>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a:t>   </a:t>
            </a:r>
            <a:endParaRPr lang="en-US" altLang="zh-CN"/>
          </a:p>
          <a:p>
            <a:pPr eaLnBrk="1" hangingPunct="1"/>
            <a:r>
              <a:rPr lang="en-US" altLang="zh-CN"/>
              <a:t>   </a:t>
            </a:r>
            <a:endParaRPr lang="en-US" altLang="zh-CN"/>
          </a:p>
        </p:txBody>
      </p:sp>
      <p:sp>
        <p:nvSpPr>
          <p:cNvPr id="391170" name="AutoShape 2"/>
          <p:cNvSpPr>
            <a:spLocks noChangeArrowheads="1"/>
          </p:cNvSpPr>
          <p:nvPr/>
        </p:nvSpPr>
        <p:spPr bwMode="gray">
          <a:xfrm>
            <a:off x="6160816" y="2872453"/>
            <a:ext cx="4903200" cy="2717581"/>
          </a:xfrm>
          <a:prstGeom prst="roundRect">
            <a:avLst>
              <a:gd name="adj" fmla="val 10347"/>
            </a:avLst>
          </a:prstGeom>
          <a:solidFill>
            <a:schemeClr val="accent1"/>
          </a:solidFill>
          <a:ln w="50800">
            <a:solidFill>
              <a:schemeClr val="tx1"/>
            </a:solidFill>
            <a:round/>
          </a:ln>
          <a:effectLst>
            <a:outerShdw dist="107763" dir="2700000" algn="ctr" rotWithShape="0">
              <a:schemeClr val="bg1">
                <a:alpha val="50000"/>
              </a:schemeClr>
            </a:outerShdw>
          </a:effectLst>
        </p:spPr>
        <p:txBody>
          <a:bodyPr wrap="none" lIns="108850" tIns="54425" rIns="108850" bIns="54425" anchor="ctr"/>
          <a:lstStyle/>
          <a:p>
            <a:pPr>
              <a:defRPr/>
            </a:pPr>
            <a:endParaRPr lang="zh-CN" altLang="en-US"/>
          </a:p>
        </p:txBody>
      </p:sp>
      <p:sp>
        <p:nvSpPr>
          <p:cNvPr id="391172" name="AutoShape 4"/>
          <p:cNvSpPr>
            <a:spLocks noChangeArrowheads="1"/>
          </p:cNvSpPr>
          <p:nvPr/>
        </p:nvSpPr>
        <p:spPr bwMode="gray">
          <a:xfrm>
            <a:off x="1054646" y="2872453"/>
            <a:ext cx="4902996" cy="2717581"/>
          </a:xfrm>
          <a:prstGeom prst="roundRect">
            <a:avLst>
              <a:gd name="adj" fmla="val 10347"/>
            </a:avLst>
          </a:prstGeom>
          <a:solidFill>
            <a:schemeClr val="hlink"/>
          </a:solidFill>
          <a:ln w="50800">
            <a:solidFill>
              <a:schemeClr val="tx1"/>
            </a:solidFill>
            <a:round/>
          </a:ln>
          <a:effectLst>
            <a:outerShdw dist="107763" dir="8100000" algn="ctr" rotWithShape="0">
              <a:schemeClr val="bg1">
                <a:alpha val="50000"/>
              </a:schemeClr>
            </a:outerShdw>
          </a:effectLst>
        </p:spPr>
        <p:txBody>
          <a:bodyPr wrap="none" lIns="108850" tIns="54425" rIns="108850" bIns="54425" anchor="ctr"/>
          <a:lstStyle/>
          <a:p>
            <a:pPr>
              <a:defRPr/>
            </a:pPr>
            <a:endParaRPr lang="zh-CN" altLang="en-US"/>
          </a:p>
        </p:txBody>
      </p:sp>
      <p:grpSp>
        <p:nvGrpSpPr>
          <p:cNvPr id="54278" name="Group 5"/>
          <p:cNvGrpSpPr/>
          <p:nvPr/>
        </p:nvGrpSpPr>
        <p:grpSpPr bwMode="auto">
          <a:xfrm>
            <a:off x="5082830" y="1413570"/>
            <a:ext cx="1053963" cy="2381360"/>
            <a:chOff x="2304" y="1344"/>
            <a:chExt cx="498" cy="1245"/>
          </a:xfrm>
        </p:grpSpPr>
        <p:sp>
          <p:nvSpPr>
            <p:cNvPr id="391174" name="Freeform 6"/>
            <p:cNvSpPr/>
            <p:nvPr/>
          </p:nvSpPr>
          <p:spPr bwMode="gray">
            <a:xfrm>
              <a:off x="2425" y="1344"/>
              <a:ext cx="233" cy="254"/>
            </a:xfrm>
            <a:custGeom>
              <a:avLst/>
              <a:gdLst/>
              <a:ahLst/>
              <a:cxnLst>
                <a:cxn ang="0">
                  <a:pos x="133" y="0"/>
                </a:cxn>
                <a:cxn ang="0">
                  <a:pos x="161" y="3"/>
                </a:cxn>
                <a:cxn ang="0">
                  <a:pos x="186" y="12"/>
                </a:cxn>
                <a:cxn ang="0">
                  <a:pos x="209" y="25"/>
                </a:cxn>
                <a:cxn ang="0">
                  <a:pos x="228" y="42"/>
                </a:cxn>
                <a:cxn ang="0">
                  <a:pos x="245" y="64"/>
                </a:cxn>
                <a:cxn ang="0">
                  <a:pos x="257" y="88"/>
                </a:cxn>
                <a:cxn ang="0">
                  <a:pos x="265" y="116"/>
                </a:cxn>
                <a:cxn ang="0">
                  <a:pos x="267" y="146"/>
                </a:cxn>
                <a:cxn ang="0">
                  <a:pos x="265" y="175"/>
                </a:cxn>
                <a:cxn ang="0">
                  <a:pos x="257" y="203"/>
                </a:cxn>
                <a:cxn ang="0">
                  <a:pos x="245" y="227"/>
                </a:cxn>
                <a:cxn ang="0">
                  <a:pos x="228" y="249"/>
                </a:cxn>
                <a:cxn ang="0">
                  <a:pos x="209" y="267"/>
                </a:cxn>
                <a:cxn ang="0">
                  <a:pos x="186" y="281"/>
                </a:cxn>
                <a:cxn ang="0">
                  <a:pos x="161" y="289"/>
                </a:cxn>
                <a:cxn ang="0">
                  <a:pos x="133" y="292"/>
                </a:cxn>
                <a:cxn ang="0">
                  <a:pos x="103" y="288"/>
                </a:cxn>
                <a:cxn ang="0">
                  <a:pos x="75" y="277"/>
                </a:cxn>
                <a:cxn ang="0">
                  <a:pos x="51" y="260"/>
                </a:cxn>
                <a:cxn ang="0">
                  <a:pos x="29" y="237"/>
                </a:cxn>
                <a:cxn ang="0">
                  <a:pos x="13" y="210"/>
                </a:cxn>
                <a:cxn ang="0">
                  <a:pos x="4" y="178"/>
                </a:cxn>
                <a:cxn ang="0">
                  <a:pos x="0" y="146"/>
                </a:cxn>
                <a:cxn ang="0">
                  <a:pos x="4" y="113"/>
                </a:cxn>
                <a:cxn ang="0">
                  <a:pos x="13" y="81"/>
                </a:cxn>
                <a:cxn ang="0">
                  <a:pos x="29" y="54"/>
                </a:cxn>
                <a:cxn ang="0">
                  <a:pos x="51" y="32"/>
                </a:cxn>
                <a:cxn ang="0">
                  <a:pos x="75" y="14"/>
                </a:cxn>
                <a:cxn ang="0">
                  <a:pos x="103" y="3"/>
                </a:cxn>
                <a:cxn ang="0">
                  <a:pos x="133" y="0"/>
                </a:cxn>
              </a:cxnLst>
              <a:rect l="0" t="0" r="r" b="b"/>
              <a:pathLst>
                <a:path w="267" h="292">
                  <a:moveTo>
                    <a:pt x="133" y="0"/>
                  </a:moveTo>
                  <a:lnTo>
                    <a:pt x="161" y="3"/>
                  </a:lnTo>
                  <a:lnTo>
                    <a:pt x="186" y="12"/>
                  </a:lnTo>
                  <a:lnTo>
                    <a:pt x="209" y="25"/>
                  </a:lnTo>
                  <a:lnTo>
                    <a:pt x="228" y="42"/>
                  </a:lnTo>
                  <a:lnTo>
                    <a:pt x="245" y="64"/>
                  </a:lnTo>
                  <a:lnTo>
                    <a:pt x="257" y="88"/>
                  </a:lnTo>
                  <a:lnTo>
                    <a:pt x="265" y="116"/>
                  </a:lnTo>
                  <a:lnTo>
                    <a:pt x="267" y="146"/>
                  </a:lnTo>
                  <a:lnTo>
                    <a:pt x="265" y="175"/>
                  </a:lnTo>
                  <a:lnTo>
                    <a:pt x="257" y="203"/>
                  </a:lnTo>
                  <a:lnTo>
                    <a:pt x="245" y="227"/>
                  </a:lnTo>
                  <a:lnTo>
                    <a:pt x="228" y="249"/>
                  </a:lnTo>
                  <a:lnTo>
                    <a:pt x="209" y="267"/>
                  </a:lnTo>
                  <a:lnTo>
                    <a:pt x="186" y="281"/>
                  </a:lnTo>
                  <a:lnTo>
                    <a:pt x="161" y="289"/>
                  </a:lnTo>
                  <a:lnTo>
                    <a:pt x="133" y="292"/>
                  </a:lnTo>
                  <a:lnTo>
                    <a:pt x="103" y="288"/>
                  </a:lnTo>
                  <a:lnTo>
                    <a:pt x="75" y="277"/>
                  </a:lnTo>
                  <a:lnTo>
                    <a:pt x="51" y="260"/>
                  </a:lnTo>
                  <a:lnTo>
                    <a:pt x="29" y="237"/>
                  </a:lnTo>
                  <a:lnTo>
                    <a:pt x="13" y="210"/>
                  </a:lnTo>
                  <a:lnTo>
                    <a:pt x="4" y="178"/>
                  </a:lnTo>
                  <a:lnTo>
                    <a:pt x="0" y="146"/>
                  </a:lnTo>
                  <a:lnTo>
                    <a:pt x="4" y="113"/>
                  </a:lnTo>
                  <a:lnTo>
                    <a:pt x="13" y="81"/>
                  </a:lnTo>
                  <a:lnTo>
                    <a:pt x="29" y="54"/>
                  </a:lnTo>
                  <a:lnTo>
                    <a:pt x="51" y="32"/>
                  </a:lnTo>
                  <a:lnTo>
                    <a:pt x="75" y="14"/>
                  </a:lnTo>
                  <a:lnTo>
                    <a:pt x="103" y="3"/>
                  </a:lnTo>
                  <a:lnTo>
                    <a:pt x="133" y="0"/>
                  </a:lnTo>
                  <a:close/>
                </a:path>
              </a:pathLst>
            </a:custGeom>
            <a:gradFill rotWithShape="1">
              <a:gsLst>
                <a:gs pos="0">
                  <a:schemeClr val="hlink"/>
                </a:gs>
                <a:gs pos="100000">
                  <a:schemeClr val="hlink">
                    <a:gamma/>
                    <a:tint val="0"/>
                    <a:invGamma/>
                  </a:schemeClr>
                </a:gs>
              </a:gsLst>
              <a:lin ang="5400000" scaled="1"/>
            </a:gradFill>
            <a:ln w="0">
              <a:noFill/>
              <a:prstDash val="solid"/>
              <a:round/>
            </a:ln>
            <a:effectLst/>
          </p:spPr>
          <p:txBody>
            <a:bodyPr/>
            <a:lstStyle/>
            <a:p>
              <a:pPr>
                <a:defRPr/>
              </a:pPr>
              <a:endParaRPr lang="zh-CN" altLang="en-US"/>
            </a:p>
          </p:txBody>
        </p:sp>
        <p:sp>
          <p:nvSpPr>
            <p:cNvPr id="391175" name="Freeform 7"/>
            <p:cNvSpPr/>
            <p:nvPr/>
          </p:nvSpPr>
          <p:spPr bwMode="gray">
            <a:xfrm>
              <a:off x="2304" y="1625"/>
              <a:ext cx="498" cy="964"/>
            </a:xfrm>
            <a:custGeom>
              <a:avLst/>
              <a:gdLst/>
              <a:ahLst/>
              <a:cxnLst>
                <a:cxn ang="0">
                  <a:pos x="72" y="5"/>
                </a:cxn>
                <a:cxn ang="0">
                  <a:pos x="30" y="32"/>
                </a:cxn>
                <a:cxn ang="0">
                  <a:pos x="4" y="75"/>
                </a:cxn>
                <a:cxn ang="0">
                  <a:pos x="0" y="509"/>
                </a:cxn>
                <a:cxn ang="0">
                  <a:pos x="1" y="516"/>
                </a:cxn>
                <a:cxn ang="0">
                  <a:pos x="9" y="533"/>
                </a:cxn>
                <a:cxn ang="0">
                  <a:pos x="26" y="550"/>
                </a:cxn>
                <a:cxn ang="0">
                  <a:pos x="56" y="557"/>
                </a:cxn>
                <a:cxn ang="0">
                  <a:pos x="84" y="551"/>
                </a:cxn>
                <a:cxn ang="0">
                  <a:pos x="100" y="534"/>
                </a:cxn>
                <a:cxn ang="0">
                  <a:pos x="106" y="516"/>
                </a:cxn>
                <a:cxn ang="0">
                  <a:pos x="108" y="503"/>
                </a:cxn>
                <a:cxn ang="0">
                  <a:pos x="108" y="166"/>
                </a:cxn>
                <a:cxn ang="0">
                  <a:pos x="135" y="1066"/>
                </a:cxn>
                <a:cxn ang="0">
                  <a:pos x="138" y="1073"/>
                </a:cxn>
                <a:cxn ang="0">
                  <a:pos x="151" y="1089"/>
                </a:cxn>
                <a:cxn ang="0">
                  <a:pos x="174" y="1105"/>
                </a:cxn>
                <a:cxn ang="0">
                  <a:pos x="199" y="1111"/>
                </a:cxn>
                <a:cxn ang="0">
                  <a:pos x="227" y="1110"/>
                </a:cxn>
                <a:cxn ang="0">
                  <a:pos x="255" y="1097"/>
                </a:cxn>
                <a:cxn ang="0">
                  <a:pos x="272" y="1080"/>
                </a:cxn>
                <a:cxn ang="0">
                  <a:pos x="278" y="1068"/>
                </a:cxn>
                <a:cxn ang="0">
                  <a:pos x="279" y="499"/>
                </a:cxn>
                <a:cxn ang="0">
                  <a:pos x="302" y="503"/>
                </a:cxn>
                <a:cxn ang="0">
                  <a:pos x="302" y="534"/>
                </a:cxn>
                <a:cxn ang="0">
                  <a:pos x="304" y="590"/>
                </a:cxn>
                <a:cxn ang="0">
                  <a:pos x="304" y="664"/>
                </a:cxn>
                <a:cxn ang="0">
                  <a:pos x="304" y="750"/>
                </a:cxn>
                <a:cxn ang="0">
                  <a:pos x="304" y="838"/>
                </a:cxn>
                <a:cxn ang="0">
                  <a:pos x="305" y="926"/>
                </a:cxn>
                <a:cxn ang="0">
                  <a:pos x="305" y="1004"/>
                </a:cxn>
                <a:cxn ang="0">
                  <a:pos x="305" y="1066"/>
                </a:cxn>
                <a:cxn ang="0">
                  <a:pos x="306" y="1073"/>
                </a:cxn>
                <a:cxn ang="0">
                  <a:pos x="315" y="1088"/>
                </a:cxn>
                <a:cxn ang="0">
                  <a:pos x="335" y="1103"/>
                </a:cxn>
                <a:cxn ang="0">
                  <a:pos x="372" y="1111"/>
                </a:cxn>
                <a:cxn ang="0">
                  <a:pos x="408" y="1103"/>
                </a:cxn>
                <a:cxn ang="0">
                  <a:pos x="429" y="1089"/>
                </a:cxn>
                <a:cxn ang="0">
                  <a:pos x="437" y="1073"/>
                </a:cxn>
                <a:cxn ang="0">
                  <a:pos x="438" y="1067"/>
                </a:cxn>
                <a:cxn ang="0">
                  <a:pos x="466" y="166"/>
                </a:cxn>
                <a:cxn ang="0">
                  <a:pos x="468" y="503"/>
                </a:cxn>
                <a:cxn ang="0">
                  <a:pos x="472" y="517"/>
                </a:cxn>
                <a:cxn ang="0">
                  <a:pos x="483" y="537"/>
                </a:cxn>
                <a:cxn ang="0">
                  <a:pos x="505" y="551"/>
                </a:cxn>
                <a:cxn ang="0">
                  <a:pos x="536" y="551"/>
                </a:cxn>
                <a:cxn ang="0">
                  <a:pos x="557" y="537"/>
                </a:cxn>
                <a:cxn ang="0">
                  <a:pos x="570" y="517"/>
                </a:cxn>
                <a:cxn ang="0">
                  <a:pos x="573" y="508"/>
                </a:cxn>
                <a:cxn ang="0">
                  <a:pos x="572" y="68"/>
                </a:cxn>
                <a:cxn ang="0">
                  <a:pos x="546" y="28"/>
                </a:cxn>
                <a:cxn ang="0">
                  <a:pos x="506" y="4"/>
                </a:cxn>
                <a:cxn ang="0">
                  <a:pos x="94" y="0"/>
                </a:cxn>
              </a:cxnLst>
              <a:rect l="0" t="0" r="r" b="b"/>
              <a:pathLst>
                <a:path w="573" h="1111">
                  <a:moveTo>
                    <a:pt x="94" y="0"/>
                  </a:moveTo>
                  <a:lnTo>
                    <a:pt x="72" y="5"/>
                  </a:lnTo>
                  <a:lnTo>
                    <a:pt x="50" y="16"/>
                  </a:lnTo>
                  <a:lnTo>
                    <a:pt x="30" y="32"/>
                  </a:lnTo>
                  <a:lnTo>
                    <a:pt x="15" y="53"/>
                  </a:lnTo>
                  <a:lnTo>
                    <a:pt x="4" y="75"/>
                  </a:lnTo>
                  <a:lnTo>
                    <a:pt x="0" y="99"/>
                  </a:lnTo>
                  <a:lnTo>
                    <a:pt x="0" y="509"/>
                  </a:lnTo>
                  <a:lnTo>
                    <a:pt x="0" y="511"/>
                  </a:lnTo>
                  <a:lnTo>
                    <a:pt x="1" y="516"/>
                  </a:lnTo>
                  <a:lnTo>
                    <a:pt x="4" y="525"/>
                  </a:lnTo>
                  <a:lnTo>
                    <a:pt x="9" y="533"/>
                  </a:lnTo>
                  <a:lnTo>
                    <a:pt x="16" y="543"/>
                  </a:lnTo>
                  <a:lnTo>
                    <a:pt x="26" y="550"/>
                  </a:lnTo>
                  <a:lnTo>
                    <a:pt x="39" y="556"/>
                  </a:lnTo>
                  <a:lnTo>
                    <a:pt x="56" y="557"/>
                  </a:lnTo>
                  <a:lnTo>
                    <a:pt x="72" y="556"/>
                  </a:lnTo>
                  <a:lnTo>
                    <a:pt x="84" y="551"/>
                  </a:lnTo>
                  <a:lnTo>
                    <a:pt x="92" y="543"/>
                  </a:lnTo>
                  <a:lnTo>
                    <a:pt x="100" y="534"/>
                  </a:lnTo>
                  <a:lnTo>
                    <a:pt x="103" y="525"/>
                  </a:lnTo>
                  <a:lnTo>
                    <a:pt x="106" y="516"/>
                  </a:lnTo>
                  <a:lnTo>
                    <a:pt x="107" y="508"/>
                  </a:lnTo>
                  <a:lnTo>
                    <a:pt x="108" y="503"/>
                  </a:lnTo>
                  <a:lnTo>
                    <a:pt x="108" y="500"/>
                  </a:lnTo>
                  <a:lnTo>
                    <a:pt x="108" y="166"/>
                  </a:lnTo>
                  <a:lnTo>
                    <a:pt x="134" y="167"/>
                  </a:lnTo>
                  <a:lnTo>
                    <a:pt x="135" y="1066"/>
                  </a:lnTo>
                  <a:lnTo>
                    <a:pt x="136" y="1068"/>
                  </a:lnTo>
                  <a:lnTo>
                    <a:pt x="138" y="1073"/>
                  </a:lnTo>
                  <a:lnTo>
                    <a:pt x="143" y="1080"/>
                  </a:lnTo>
                  <a:lnTo>
                    <a:pt x="151" y="1089"/>
                  </a:lnTo>
                  <a:lnTo>
                    <a:pt x="162" y="1097"/>
                  </a:lnTo>
                  <a:lnTo>
                    <a:pt x="174" y="1105"/>
                  </a:lnTo>
                  <a:lnTo>
                    <a:pt x="189" y="1110"/>
                  </a:lnTo>
                  <a:lnTo>
                    <a:pt x="199" y="1111"/>
                  </a:lnTo>
                  <a:lnTo>
                    <a:pt x="217" y="1111"/>
                  </a:lnTo>
                  <a:lnTo>
                    <a:pt x="227" y="1110"/>
                  </a:lnTo>
                  <a:lnTo>
                    <a:pt x="243" y="1105"/>
                  </a:lnTo>
                  <a:lnTo>
                    <a:pt x="255" y="1097"/>
                  </a:lnTo>
                  <a:lnTo>
                    <a:pt x="265" y="1089"/>
                  </a:lnTo>
                  <a:lnTo>
                    <a:pt x="272" y="1080"/>
                  </a:lnTo>
                  <a:lnTo>
                    <a:pt x="276" y="1073"/>
                  </a:lnTo>
                  <a:lnTo>
                    <a:pt x="278" y="1068"/>
                  </a:lnTo>
                  <a:lnTo>
                    <a:pt x="279" y="1066"/>
                  </a:lnTo>
                  <a:lnTo>
                    <a:pt x="279" y="499"/>
                  </a:lnTo>
                  <a:lnTo>
                    <a:pt x="302" y="499"/>
                  </a:lnTo>
                  <a:lnTo>
                    <a:pt x="302" y="503"/>
                  </a:lnTo>
                  <a:lnTo>
                    <a:pt x="302" y="515"/>
                  </a:lnTo>
                  <a:lnTo>
                    <a:pt x="302" y="534"/>
                  </a:lnTo>
                  <a:lnTo>
                    <a:pt x="302" y="560"/>
                  </a:lnTo>
                  <a:lnTo>
                    <a:pt x="304" y="590"/>
                  </a:lnTo>
                  <a:lnTo>
                    <a:pt x="304" y="626"/>
                  </a:lnTo>
                  <a:lnTo>
                    <a:pt x="304" y="664"/>
                  </a:lnTo>
                  <a:lnTo>
                    <a:pt x="304" y="706"/>
                  </a:lnTo>
                  <a:lnTo>
                    <a:pt x="304" y="750"/>
                  </a:lnTo>
                  <a:lnTo>
                    <a:pt x="304" y="793"/>
                  </a:lnTo>
                  <a:lnTo>
                    <a:pt x="304" y="838"/>
                  </a:lnTo>
                  <a:lnTo>
                    <a:pt x="305" y="882"/>
                  </a:lnTo>
                  <a:lnTo>
                    <a:pt x="305" y="926"/>
                  </a:lnTo>
                  <a:lnTo>
                    <a:pt x="305" y="966"/>
                  </a:lnTo>
                  <a:lnTo>
                    <a:pt x="305" y="1004"/>
                  </a:lnTo>
                  <a:lnTo>
                    <a:pt x="305" y="1037"/>
                  </a:lnTo>
                  <a:lnTo>
                    <a:pt x="305" y="1066"/>
                  </a:lnTo>
                  <a:lnTo>
                    <a:pt x="305" y="1067"/>
                  </a:lnTo>
                  <a:lnTo>
                    <a:pt x="306" y="1073"/>
                  </a:lnTo>
                  <a:lnTo>
                    <a:pt x="310" y="1079"/>
                  </a:lnTo>
                  <a:lnTo>
                    <a:pt x="315" y="1088"/>
                  </a:lnTo>
                  <a:lnTo>
                    <a:pt x="323" y="1096"/>
                  </a:lnTo>
                  <a:lnTo>
                    <a:pt x="335" y="1103"/>
                  </a:lnTo>
                  <a:lnTo>
                    <a:pt x="351" y="1108"/>
                  </a:lnTo>
                  <a:lnTo>
                    <a:pt x="372" y="1111"/>
                  </a:lnTo>
                  <a:lnTo>
                    <a:pt x="392" y="1108"/>
                  </a:lnTo>
                  <a:lnTo>
                    <a:pt x="408" y="1103"/>
                  </a:lnTo>
                  <a:lnTo>
                    <a:pt x="420" y="1096"/>
                  </a:lnTo>
                  <a:lnTo>
                    <a:pt x="429" y="1089"/>
                  </a:lnTo>
                  <a:lnTo>
                    <a:pt x="434" y="1080"/>
                  </a:lnTo>
                  <a:lnTo>
                    <a:pt x="437" y="1073"/>
                  </a:lnTo>
                  <a:lnTo>
                    <a:pt x="438" y="1068"/>
                  </a:lnTo>
                  <a:lnTo>
                    <a:pt x="438" y="1067"/>
                  </a:lnTo>
                  <a:lnTo>
                    <a:pt x="440" y="166"/>
                  </a:lnTo>
                  <a:lnTo>
                    <a:pt x="466" y="166"/>
                  </a:lnTo>
                  <a:lnTo>
                    <a:pt x="466" y="500"/>
                  </a:lnTo>
                  <a:lnTo>
                    <a:pt x="468" y="503"/>
                  </a:lnTo>
                  <a:lnTo>
                    <a:pt x="469" y="509"/>
                  </a:lnTo>
                  <a:lnTo>
                    <a:pt x="472" y="517"/>
                  </a:lnTo>
                  <a:lnTo>
                    <a:pt x="477" y="527"/>
                  </a:lnTo>
                  <a:lnTo>
                    <a:pt x="483" y="537"/>
                  </a:lnTo>
                  <a:lnTo>
                    <a:pt x="493" y="545"/>
                  </a:lnTo>
                  <a:lnTo>
                    <a:pt x="505" y="551"/>
                  </a:lnTo>
                  <a:lnTo>
                    <a:pt x="520" y="554"/>
                  </a:lnTo>
                  <a:lnTo>
                    <a:pt x="536" y="551"/>
                  </a:lnTo>
                  <a:lnTo>
                    <a:pt x="548" y="545"/>
                  </a:lnTo>
                  <a:lnTo>
                    <a:pt x="557" y="537"/>
                  </a:lnTo>
                  <a:lnTo>
                    <a:pt x="563" y="527"/>
                  </a:lnTo>
                  <a:lnTo>
                    <a:pt x="570" y="517"/>
                  </a:lnTo>
                  <a:lnTo>
                    <a:pt x="573" y="510"/>
                  </a:lnTo>
                  <a:lnTo>
                    <a:pt x="573" y="508"/>
                  </a:lnTo>
                  <a:lnTo>
                    <a:pt x="573" y="79"/>
                  </a:lnTo>
                  <a:lnTo>
                    <a:pt x="572" y="68"/>
                  </a:lnTo>
                  <a:lnTo>
                    <a:pt x="561" y="47"/>
                  </a:lnTo>
                  <a:lnTo>
                    <a:pt x="546" y="28"/>
                  </a:lnTo>
                  <a:lnTo>
                    <a:pt x="528" y="14"/>
                  </a:lnTo>
                  <a:lnTo>
                    <a:pt x="506" y="4"/>
                  </a:lnTo>
                  <a:lnTo>
                    <a:pt x="485" y="0"/>
                  </a:lnTo>
                  <a:lnTo>
                    <a:pt x="94" y="0"/>
                  </a:lnTo>
                  <a:lnTo>
                    <a:pt x="94" y="0"/>
                  </a:lnTo>
                  <a:close/>
                </a:path>
              </a:pathLst>
            </a:custGeom>
            <a:gradFill rotWithShape="1">
              <a:gsLst>
                <a:gs pos="0">
                  <a:schemeClr val="hlink"/>
                </a:gs>
                <a:gs pos="100000">
                  <a:schemeClr val="hlink">
                    <a:gamma/>
                    <a:tint val="0"/>
                    <a:invGamma/>
                  </a:schemeClr>
                </a:gs>
              </a:gsLst>
              <a:lin ang="5400000" scaled="1"/>
            </a:gradFill>
            <a:ln w="0">
              <a:noFill/>
              <a:prstDash val="solid"/>
              <a:round/>
            </a:ln>
            <a:effectLst/>
          </p:spPr>
          <p:txBody>
            <a:bodyPr/>
            <a:lstStyle/>
            <a:p>
              <a:pPr>
                <a:defRPr/>
              </a:pPr>
              <a:endParaRPr lang="zh-CN" altLang="en-US">
                <a:solidFill>
                  <a:schemeClr val="accent1">
                    <a:lumMod val="40000"/>
                    <a:lumOff val="60000"/>
                  </a:schemeClr>
                </a:solidFill>
              </a:endParaRPr>
            </a:p>
          </p:txBody>
        </p:sp>
      </p:grpSp>
      <p:sp>
        <p:nvSpPr>
          <p:cNvPr id="54279" name="Text Box 8"/>
          <p:cNvSpPr txBox="1">
            <a:spLocks noChangeArrowheads="1"/>
          </p:cNvSpPr>
          <p:nvPr/>
        </p:nvSpPr>
        <p:spPr bwMode="gray">
          <a:xfrm>
            <a:off x="1270670" y="3101106"/>
            <a:ext cx="4032448" cy="241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850" tIns="54425" rIns="108850" bIns="5442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a:buFont typeface="Wingdings" panose="05000000000000000000" pitchFamily="2" charset="2"/>
              <a:buChar char="u"/>
            </a:pPr>
            <a:r>
              <a:rPr lang="zh-CN" altLang="en-US" sz="1600" b="1" dirty="0">
                <a:solidFill>
                  <a:schemeClr val="bg1"/>
                </a:solidFill>
              </a:rPr>
              <a:t>除</a:t>
            </a:r>
            <a:r>
              <a:rPr lang="en-US" altLang="zh-CN" sz="1600" b="1" dirty="0">
                <a:solidFill>
                  <a:schemeClr val="bg1"/>
                </a:solidFill>
              </a:rPr>
              <a:t>11</a:t>
            </a:r>
            <a:r>
              <a:rPr lang="zh-CN" altLang="en-US" sz="1600" b="1" dirty="0">
                <a:solidFill>
                  <a:schemeClr val="bg1"/>
                </a:solidFill>
              </a:rPr>
              <a:t>月外，每月</a:t>
            </a:r>
            <a:r>
              <a:rPr lang="en-US" altLang="zh-CN" sz="1600" b="1" dirty="0">
                <a:solidFill>
                  <a:schemeClr val="bg1"/>
                </a:solidFill>
              </a:rPr>
              <a:t>20</a:t>
            </a:r>
            <a:r>
              <a:rPr lang="zh-CN" altLang="en-US" sz="1600" b="1" dirty="0">
                <a:solidFill>
                  <a:schemeClr val="bg1"/>
                </a:solidFill>
              </a:rPr>
              <a:t>日前都可以进行逾期贷款还款。</a:t>
            </a:r>
            <a:endParaRPr lang="zh-CN" altLang="en-US" sz="1600" b="1" dirty="0">
              <a:solidFill>
                <a:schemeClr val="bg1"/>
              </a:solidFill>
            </a:endParaRPr>
          </a:p>
          <a:p>
            <a:pPr marL="285750" indent="-285750">
              <a:buFont typeface="Wingdings" panose="05000000000000000000" pitchFamily="2" charset="2"/>
              <a:buChar char="u"/>
            </a:pPr>
            <a:r>
              <a:rPr lang="zh-CN" altLang="en-US" sz="1600" b="1" dirty="0">
                <a:solidFill>
                  <a:schemeClr val="bg1"/>
                </a:solidFill>
              </a:rPr>
              <a:t>开始自付本息后，如当年</a:t>
            </a:r>
            <a:r>
              <a:rPr lang="en-US" altLang="zh-CN" sz="1600" b="1" dirty="0">
                <a:solidFill>
                  <a:schemeClr val="bg1"/>
                </a:solidFill>
              </a:rPr>
              <a:t>12</a:t>
            </a:r>
            <a:r>
              <a:rPr lang="zh-CN" altLang="en-US" sz="1600" b="1" dirty="0">
                <a:solidFill>
                  <a:schemeClr val="bg1"/>
                </a:solidFill>
              </a:rPr>
              <a:t>月</a:t>
            </a:r>
            <a:r>
              <a:rPr lang="en-US" altLang="zh-CN" sz="1600" b="1" dirty="0">
                <a:solidFill>
                  <a:schemeClr val="bg1"/>
                </a:solidFill>
              </a:rPr>
              <a:t>20</a:t>
            </a:r>
            <a:r>
              <a:rPr lang="zh-CN" altLang="en-US" sz="1600" b="1" dirty="0">
                <a:solidFill>
                  <a:schemeClr val="bg1"/>
                </a:solidFill>
              </a:rPr>
              <a:t>日未能及时还款，将被视作贷款逾期，并自</a:t>
            </a:r>
            <a:r>
              <a:rPr lang="en-US" altLang="zh-CN" sz="1600" b="1" dirty="0">
                <a:solidFill>
                  <a:schemeClr val="bg1"/>
                </a:solidFill>
              </a:rPr>
              <a:t>12</a:t>
            </a:r>
            <a:r>
              <a:rPr lang="zh-CN" altLang="en-US" sz="1600" b="1" dirty="0">
                <a:solidFill>
                  <a:schemeClr val="bg1"/>
                </a:solidFill>
              </a:rPr>
              <a:t>月</a:t>
            </a:r>
            <a:r>
              <a:rPr lang="en-US" altLang="zh-CN" sz="1600" b="1" dirty="0">
                <a:solidFill>
                  <a:schemeClr val="bg1"/>
                </a:solidFill>
              </a:rPr>
              <a:t>21</a:t>
            </a:r>
            <a:r>
              <a:rPr lang="zh-CN" altLang="en-US" sz="1600" b="1" dirty="0">
                <a:solidFill>
                  <a:schemeClr val="bg1"/>
                </a:solidFill>
              </a:rPr>
              <a:t>日起产生罚息，逾期罚息为当期利率的</a:t>
            </a:r>
            <a:r>
              <a:rPr lang="en-US" altLang="zh-CN" sz="1600" b="1" dirty="0">
                <a:solidFill>
                  <a:schemeClr val="bg1"/>
                </a:solidFill>
              </a:rPr>
              <a:t>130%</a:t>
            </a:r>
            <a:r>
              <a:rPr lang="zh-CN" altLang="en-US" sz="1600" b="1" dirty="0">
                <a:solidFill>
                  <a:schemeClr val="bg1"/>
                </a:solidFill>
              </a:rPr>
              <a:t>。</a:t>
            </a:r>
            <a:endParaRPr lang="zh-CN" altLang="en-US" sz="1600" b="1" dirty="0">
              <a:solidFill>
                <a:schemeClr val="bg1"/>
              </a:solidFill>
            </a:endParaRPr>
          </a:p>
          <a:p>
            <a:pPr marL="285750" indent="-285750">
              <a:buFont typeface="Wingdings" panose="05000000000000000000" pitchFamily="2" charset="2"/>
              <a:buChar char="u"/>
            </a:pPr>
            <a:r>
              <a:rPr lang="zh-CN" altLang="en-US" sz="1600" b="1" dirty="0">
                <a:solidFill>
                  <a:schemeClr val="bg1"/>
                </a:solidFill>
              </a:rPr>
              <a:t>逾期还款时应偿还逾期本息截止当月</a:t>
            </a:r>
            <a:r>
              <a:rPr lang="en-US" altLang="zh-CN" sz="1600" b="1" dirty="0">
                <a:solidFill>
                  <a:schemeClr val="bg1"/>
                </a:solidFill>
              </a:rPr>
              <a:t>20</a:t>
            </a:r>
            <a:r>
              <a:rPr lang="zh-CN" altLang="en-US" sz="1600" b="1" dirty="0">
                <a:solidFill>
                  <a:schemeClr val="bg1"/>
                </a:solidFill>
              </a:rPr>
              <a:t>日的罚息。具体金额可登录学生在线服务系统查询。</a:t>
            </a:r>
            <a:endParaRPr lang="zh-CN" altLang="en-US" sz="1600" b="1" dirty="0">
              <a:solidFill>
                <a:schemeClr val="bg1"/>
              </a:solidFill>
            </a:endParaRPr>
          </a:p>
        </p:txBody>
      </p:sp>
      <p:sp>
        <p:nvSpPr>
          <p:cNvPr id="54280" name="Text Box 9"/>
          <p:cNvSpPr txBox="1">
            <a:spLocks noChangeArrowheads="1"/>
          </p:cNvSpPr>
          <p:nvPr/>
        </p:nvSpPr>
        <p:spPr bwMode="gray">
          <a:xfrm>
            <a:off x="6743278" y="3437623"/>
            <a:ext cx="4007787" cy="158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850" tIns="54425" rIns="108850" bIns="5442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a:buFont typeface="Wingdings" panose="05000000000000000000" pitchFamily="2" charset="2"/>
              <a:buChar char="u"/>
            </a:pPr>
            <a:r>
              <a:rPr lang="zh-CN" altLang="en-US" sz="1600" b="1" dirty="0">
                <a:solidFill>
                  <a:schemeClr val="bg1"/>
                </a:solidFill>
              </a:rPr>
              <a:t>按照国家</a:t>
            </a:r>
            <a:r>
              <a:rPr lang="en-US" altLang="zh-CN" sz="1600" b="1" dirty="0">
                <a:solidFill>
                  <a:schemeClr val="bg1"/>
                </a:solidFill>
              </a:rPr>
              <a:t>《</a:t>
            </a:r>
            <a:r>
              <a:rPr lang="zh-CN" altLang="en-US" sz="1600" b="1" dirty="0">
                <a:solidFill>
                  <a:schemeClr val="bg1"/>
                </a:solidFill>
              </a:rPr>
              <a:t>征信管理条例</a:t>
            </a:r>
            <a:r>
              <a:rPr lang="en-US" altLang="zh-CN" sz="1600" b="1" dirty="0">
                <a:solidFill>
                  <a:schemeClr val="bg1"/>
                </a:solidFill>
              </a:rPr>
              <a:t>》</a:t>
            </a:r>
            <a:r>
              <a:rPr lang="zh-CN" altLang="en-US" sz="1600" b="1" dirty="0">
                <a:solidFill>
                  <a:schemeClr val="bg1"/>
                </a:solidFill>
              </a:rPr>
              <a:t>的有关规定，有关不良记录将保留至逾期贷款结清后</a:t>
            </a:r>
            <a:r>
              <a:rPr lang="en-US" altLang="zh-CN" sz="1600" b="1" dirty="0">
                <a:solidFill>
                  <a:schemeClr val="bg1"/>
                </a:solidFill>
              </a:rPr>
              <a:t>5</a:t>
            </a:r>
            <a:r>
              <a:rPr lang="zh-CN" altLang="en-US" sz="1600" b="1" dirty="0">
                <a:solidFill>
                  <a:schemeClr val="bg1"/>
                </a:solidFill>
              </a:rPr>
              <a:t>年。</a:t>
            </a:r>
            <a:endParaRPr lang="zh-CN" altLang="en-US" sz="1600" b="1" dirty="0">
              <a:solidFill>
                <a:schemeClr val="bg1"/>
              </a:solidFill>
            </a:endParaRPr>
          </a:p>
          <a:p>
            <a:pPr marL="285750" indent="-285750">
              <a:buFont typeface="Wingdings" panose="05000000000000000000" pitchFamily="2" charset="2"/>
              <a:buChar char="u"/>
            </a:pPr>
            <a:r>
              <a:rPr lang="zh-CN" altLang="en-US" sz="1600" b="1" dirty="0">
                <a:solidFill>
                  <a:schemeClr val="bg1"/>
                </a:solidFill>
              </a:rPr>
              <a:t>为了今后顺利的就业、出国、消费、办理信用卡、申请房贷、车贷，一旦产生违约记录，请尽快偿还逾期贷款。</a:t>
            </a:r>
            <a:endParaRPr lang="zh-CN" altLang="en-US" sz="1600" b="1" dirty="0">
              <a:solidFill>
                <a:schemeClr val="bg1"/>
              </a:solidFill>
            </a:endParaRPr>
          </a:p>
        </p:txBody>
      </p:sp>
      <p:grpSp>
        <p:nvGrpSpPr>
          <p:cNvPr id="54281" name="Group 10"/>
          <p:cNvGrpSpPr/>
          <p:nvPr/>
        </p:nvGrpSpPr>
        <p:grpSpPr bwMode="auto">
          <a:xfrm>
            <a:off x="6023198" y="1440464"/>
            <a:ext cx="1053963" cy="2383200"/>
            <a:chOff x="2880" y="1344"/>
            <a:chExt cx="498" cy="1245"/>
          </a:xfrm>
        </p:grpSpPr>
        <p:sp>
          <p:nvSpPr>
            <p:cNvPr id="391179" name="Freeform 11"/>
            <p:cNvSpPr/>
            <p:nvPr/>
          </p:nvSpPr>
          <p:spPr bwMode="gray">
            <a:xfrm>
              <a:off x="3001" y="1344"/>
              <a:ext cx="233" cy="254"/>
            </a:xfrm>
            <a:custGeom>
              <a:avLst/>
              <a:gdLst/>
              <a:ahLst/>
              <a:cxnLst>
                <a:cxn ang="0">
                  <a:pos x="133" y="0"/>
                </a:cxn>
                <a:cxn ang="0">
                  <a:pos x="161" y="3"/>
                </a:cxn>
                <a:cxn ang="0">
                  <a:pos x="186" y="12"/>
                </a:cxn>
                <a:cxn ang="0">
                  <a:pos x="209" y="25"/>
                </a:cxn>
                <a:cxn ang="0">
                  <a:pos x="228" y="42"/>
                </a:cxn>
                <a:cxn ang="0">
                  <a:pos x="245" y="64"/>
                </a:cxn>
                <a:cxn ang="0">
                  <a:pos x="257" y="88"/>
                </a:cxn>
                <a:cxn ang="0">
                  <a:pos x="265" y="116"/>
                </a:cxn>
                <a:cxn ang="0">
                  <a:pos x="267" y="146"/>
                </a:cxn>
                <a:cxn ang="0">
                  <a:pos x="265" y="175"/>
                </a:cxn>
                <a:cxn ang="0">
                  <a:pos x="257" y="203"/>
                </a:cxn>
                <a:cxn ang="0">
                  <a:pos x="245" y="227"/>
                </a:cxn>
                <a:cxn ang="0">
                  <a:pos x="228" y="249"/>
                </a:cxn>
                <a:cxn ang="0">
                  <a:pos x="209" y="267"/>
                </a:cxn>
                <a:cxn ang="0">
                  <a:pos x="186" y="281"/>
                </a:cxn>
                <a:cxn ang="0">
                  <a:pos x="161" y="289"/>
                </a:cxn>
                <a:cxn ang="0">
                  <a:pos x="133" y="292"/>
                </a:cxn>
                <a:cxn ang="0">
                  <a:pos x="103" y="288"/>
                </a:cxn>
                <a:cxn ang="0">
                  <a:pos x="75" y="277"/>
                </a:cxn>
                <a:cxn ang="0">
                  <a:pos x="51" y="260"/>
                </a:cxn>
                <a:cxn ang="0">
                  <a:pos x="29" y="237"/>
                </a:cxn>
                <a:cxn ang="0">
                  <a:pos x="13" y="210"/>
                </a:cxn>
                <a:cxn ang="0">
                  <a:pos x="4" y="178"/>
                </a:cxn>
                <a:cxn ang="0">
                  <a:pos x="0" y="146"/>
                </a:cxn>
                <a:cxn ang="0">
                  <a:pos x="4" y="113"/>
                </a:cxn>
                <a:cxn ang="0">
                  <a:pos x="13" y="81"/>
                </a:cxn>
                <a:cxn ang="0">
                  <a:pos x="29" y="54"/>
                </a:cxn>
                <a:cxn ang="0">
                  <a:pos x="51" y="32"/>
                </a:cxn>
                <a:cxn ang="0">
                  <a:pos x="75" y="14"/>
                </a:cxn>
                <a:cxn ang="0">
                  <a:pos x="103" y="3"/>
                </a:cxn>
                <a:cxn ang="0">
                  <a:pos x="133" y="0"/>
                </a:cxn>
              </a:cxnLst>
              <a:rect l="0" t="0" r="r" b="b"/>
              <a:pathLst>
                <a:path w="267" h="292">
                  <a:moveTo>
                    <a:pt x="133" y="0"/>
                  </a:moveTo>
                  <a:lnTo>
                    <a:pt x="161" y="3"/>
                  </a:lnTo>
                  <a:lnTo>
                    <a:pt x="186" y="12"/>
                  </a:lnTo>
                  <a:lnTo>
                    <a:pt x="209" y="25"/>
                  </a:lnTo>
                  <a:lnTo>
                    <a:pt x="228" y="42"/>
                  </a:lnTo>
                  <a:lnTo>
                    <a:pt x="245" y="64"/>
                  </a:lnTo>
                  <a:lnTo>
                    <a:pt x="257" y="88"/>
                  </a:lnTo>
                  <a:lnTo>
                    <a:pt x="265" y="116"/>
                  </a:lnTo>
                  <a:lnTo>
                    <a:pt x="267" y="146"/>
                  </a:lnTo>
                  <a:lnTo>
                    <a:pt x="265" y="175"/>
                  </a:lnTo>
                  <a:lnTo>
                    <a:pt x="257" y="203"/>
                  </a:lnTo>
                  <a:lnTo>
                    <a:pt x="245" y="227"/>
                  </a:lnTo>
                  <a:lnTo>
                    <a:pt x="228" y="249"/>
                  </a:lnTo>
                  <a:lnTo>
                    <a:pt x="209" y="267"/>
                  </a:lnTo>
                  <a:lnTo>
                    <a:pt x="186" y="281"/>
                  </a:lnTo>
                  <a:lnTo>
                    <a:pt x="161" y="289"/>
                  </a:lnTo>
                  <a:lnTo>
                    <a:pt x="133" y="292"/>
                  </a:lnTo>
                  <a:lnTo>
                    <a:pt x="103" y="288"/>
                  </a:lnTo>
                  <a:lnTo>
                    <a:pt x="75" y="277"/>
                  </a:lnTo>
                  <a:lnTo>
                    <a:pt x="51" y="260"/>
                  </a:lnTo>
                  <a:lnTo>
                    <a:pt x="29" y="237"/>
                  </a:lnTo>
                  <a:lnTo>
                    <a:pt x="13" y="210"/>
                  </a:lnTo>
                  <a:lnTo>
                    <a:pt x="4" y="178"/>
                  </a:lnTo>
                  <a:lnTo>
                    <a:pt x="0" y="146"/>
                  </a:lnTo>
                  <a:lnTo>
                    <a:pt x="4" y="113"/>
                  </a:lnTo>
                  <a:lnTo>
                    <a:pt x="13" y="81"/>
                  </a:lnTo>
                  <a:lnTo>
                    <a:pt x="29" y="54"/>
                  </a:lnTo>
                  <a:lnTo>
                    <a:pt x="51" y="32"/>
                  </a:lnTo>
                  <a:lnTo>
                    <a:pt x="75" y="14"/>
                  </a:lnTo>
                  <a:lnTo>
                    <a:pt x="103" y="3"/>
                  </a:lnTo>
                  <a:lnTo>
                    <a:pt x="133" y="0"/>
                  </a:lnTo>
                  <a:close/>
                </a:path>
              </a:pathLst>
            </a:custGeom>
            <a:gradFill rotWithShape="1">
              <a:gsLst>
                <a:gs pos="0">
                  <a:schemeClr val="accent1"/>
                </a:gs>
                <a:gs pos="100000">
                  <a:schemeClr val="accent1">
                    <a:gamma/>
                    <a:tint val="0"/>
                    <a:invGamma/>
                  </a:schemeClr>
                </a:gs>
              </a:gsLst>
              <a:lin ang="5400000" scaled="1"/>
            </a:gradFill>
            <a:ln w="0">
              <a:noFill/>
              <a:prstDash val="solid"/>
              <a:round/>
            </a:ln>
            <a:effectLst/>
          </p:spPr>
          <p:txBody>
            <a:bodyPr/>
            <a:lstStyle/>
            <a:p>
              <a:pPr>
                <a:defRPr/>
              </a:pPr>
              <a:endParaRPr lang="zh-CN" altLang="en-US"/>
            </a:p>
          </p:txBody>
        </p:sp>
        <p:sp>
          <p:nvSpPr>
            <p:cNvPr id="391180" name="Freeform 12"/>
            <p:cNvSpPr/>
            <p:nvPr/>
          </p:nvSpPr>
          <p:spPr bwMode="gray">
            <a:xfrm>
              <a:off x="2880" y="1625"/>
              <a:ext cx="498" cy="964"/>
            </a:xfrm>
            <a:custGeom>
              <a:avLst/>
              <a:gdLst/>
              <a:ahLst/>
              <a:cxnLst>
                <a:cxn ang="0">
                  <a:pos x="72" y="5"/>
                </a:cxn>
                <a:cxn ang="0">
                  <a:pos x="30" y="32"/>
                </a:cxn>
                <a:cxn ang="0">
                  <a:pos x="4" y="75"/>
                </a:cxn>
                <a:cxn ang="0">
                  <a:pos x="0" y="509"/>
                </a:cxn>
                <a:cxn ang="0">
                  <a:pos x="1" y="516"/>
                </a:cxn>
                <a:cxn ang="0">
                  <a:pos x="9" y="533"/>
                </a:cxn>
                <a:cxn ang="0">
                  <a:pos x="26" y="550"/>
                </a:cxn>
                <a:cxn ang="0">
                  <a:pos x="56" y="557"/>
                </a:cxn>
                <a:cxn ang="0">
                  <a:pos x="84" y="551"/>
                </a:cxn>
                <a:cxn ang="0">
                  <a:pos x="100" y="534"/>
                </a:cxn>
                <a:cxn ang="0">
                  <a:pos x="106" y="516"/>
                </a:cxn>
                <a:cxn ang="0">
                  <a:pos x="108" y="503"/>
                </a:cxn>
                <a:cxn ang="0">
                  <a:pos x="108" y="166"/>
                </a:cxn>
                <a:cxn ang="0">
                  <a:pos x="135" y="1066"/>
                </a:cxn>
                <a:cxn ang="0">
                  <a:pos x="138" y="1073"/>
                </a:cxn>
                <a:cxn ang="0">
                  <a:pos x="151" y="1089"/>
                </a:cxn>
                <a:cxn ang="0">
                  <a:pos x="174" y="1105"/>
                </a:cxn>
                <a:cxn ang="0">
                  <a:pos x="199" y="1111"/>
                </a:cxn>
                <a:cxn ang="0">
                  <a:pos x="227" y="1110"/>
                </a:cxn>
                <a:cxn ang="0">
                  <a:pos x="255" y="1097"/>
                </a:cxn>
                <a:cxn ang="0">
                  <a:pos x="272" y="1080"/>
                </a:cxn>
                <a:cxn ang="0">
                  <a:pos x="278" y="1068"/>
                </a:cxn>
                <a:cxn ang="0">
                  <a:pos x="279" y="499"/>
                </a:cxn>
                <a:cxn ang="0">
                  <a:pos x="302" y="503"/>
                </a:cxn>
                <a:cxn ang="0">
                  <a:pos x="302" y="534"/>
                </a:cxn>
                <a:cxn ang="0">
                  <a:pos x="304" y="590"/>
                </a:cxn>
                <a:cxn ang="0">
                  <a:pos x="304" y="664"/>
                </a:cxn>
                <a:cxn ang="0">
                  <a:pos x="304" y="750"/>
                </a:cxn>
                <a:cxn ang="0">
                  <a:pos x="304" y="838"/>
                </a:cxn>
                <a:cxn ang="0">
                  <a:pos x="305" y="926"/>
                </a:cxn>
                <a:cxn ang="0">
                  <a:pos x="305" y="1004"/>
                </a:cxn>
                <a:cxn ang="0">
                  <a:pos x="305" y="1066"/>
                </a:cxn>
                <a:cxn ang="0">
                  <a:pos x="306" y="1073"/>
                </a:cxn>
                <a:cxn ang="0">
                  <a:pos x="315" y="1088"/>
                </a:cxn>
                <a:cxn ang="0">
                  <a:pos x="335" y="1103"/>
                </a:cxn>
                <a:cxn ang="0">
                  <a:pos x="372" y="1111"/>
                </a:cxn>
                <a:cxn ang="0">
                  <a:pos x="408" y="1103"/>
                </a:cxn>
                <a:cxn ang="0">
                  <a:pos x="429" y="1089"/>
                </a:cxn>
                <a:cxn ang="0">
                  <a:pos x="437" y="1073"/>
                </a:cxn>
                <a:cxn ang="0">
                  <a:pos x="438" y="1067"/>
                </a:cxn>
                <a:cxn ang="0">
                  <a:pos x="466" y="166"/>
                </a:cxn>
                <a:cxn ang="0">
                  <a:pos x="468" y="503"/>
                </a:cxn>
                <a:cxn ang="0">
                  <a:pos x="472" y="517"/>
                </a:cxn>
                <a:cxn ang="0">
                  <a:pos x="483" y="537"/>
                </a:cxn>
                <a:cxn ang="0">
                  <a:pos x="505" y="551"/>
                </a:cxn>
                <a:cxn ang="0">
                  <a:pos x="536" y="551"/>
                </a:cxn>
                <a:cxn ang="0">
                  <a:pos x="557" y="537"/>
                </a:cxn>
                <a:cxn ang="0">
                  <a:pos x="570" y="517"/>
                </a:cxn>
                <a:cxn ang="0">
                  <a:pos x="573" y="508"/>
                </a:cxn>
                <a:cxn ang="0">
                  <a:pos x="572" y="68"/>
                </a:cxn>
                <a:cxn ang="0">
                  <a:pos x="546" y="28"/>
                </a:cxn>
                <a:cxn ang="0">
                  <a:pos x="506" y="4"/>
                </a:cxn>
                <a:cxn ang="0">
                  <a:pos x="94" y="0"/>
                </a:cxn>
              </a:cxnLst>
              <a:rect l="0" t="0" r="r" b="b"/>
              <a:pathLst>
                <a:path w="573" h="1111">
                  <a:moveTo>
                    <a:pt x="94" y="0"/>
                  </a:moveTo>
                  <a:lnTo>
                    <a:pt x="72" y="5"/>
                  </a:lnTo>
                  <a:lnTo>
                    <a:pt x="50" y="16"/>
                  </a:lnTo>
                  <a:lnTo>
                    <a:pt x="30" y="32"/>
                  </a:lnTo>
                  <a:lnTo>
                    <a:pt x="15" y="53"/>
                  </a:lnTo>
                  <a:lnTo>
                    <a:pt x="4" y="75"/>
                  </a:lnTo>
                  <a:lnTo>
                    <a:pt x="0" y="99"/>
                  </a:lnTo>
                  <a:lnTo>
                    <a:pt x="0" y="509"/>
                  </a:lnTo>
                  <a:lnTo>
                    <a:pt x="0" y="511"/>
                  </a:lnTo>
                  <a:lnTo>
                    <a:pt x="1" y="516"/>
                  </a:lnTo>
                  <a:lnTo>
                    <a:pt x="4" y="525"/>
                  </a:lnTo>
                  <a:lnTo>
                    <a:pt x="9" y="533"/>
                  </a:lnTo>
                  <a:lnTo>
                    <a:pt x="16" y="543"/>
                  </a:lnTo>
                  <a:lnTo>
                    <a:pt x="26" y="550"/>
                  </a:lnTo>
                  <a:lnTo>
                    <a:pt x="39" y="556"/>
                  </a:lnTo>
                  <a:lnTo>
                    <a:pt x="56" y="557"/>
                  </a:lnTo>
                  <a:lnTo>
                    <a:pt x="72" y="556"/>
                  </a:lnTo>
                  <a:lnTo>
                    <a:pt x="84" y="551"/>
                  </a:lnTo>
                  <a:lnTo>
                    <a:pt x="92" y="543"/>
                  </a:lnTo>
                  <a:lnTo>
                    <a:pt x="100" y="534"/>
                  </a:lnTo>
                  <a:lnTo>
                    <a:pt x="103" y="525"/>
                  </a:lnTo>
                  <a:lnTo>
                    <a:pt x="106" y="516"/>
                  </a:lnTo>
                  <a:lnTo>
                    <a:pt x="107" y="508"/>
                  </a:lnTo>
                  <a:lnTo>
                    <a:pt x="108" y="503"/>
                  </a:lnTo>
                  <a:lnTo>
                    <a:pt x="108" y="500"/>
                  </a:lnTo>
                  <a:lnTo>
                    <a:pt x="108" y="166"/>
                  </a:lnTo>
                  <a:lnTo>
                    <a:pt x="134" y="167"/>
                  </a:lnTo>
                  <a:lnTo>
                    <a:pt x="135" y="1066"/>
                  </a:lnTo>
                  <a:lnTo>
                    <a:pt x="136" y="1068"/>
                  </a:lnTo>
                  <a:lnTo>
                    <a:pt x="138" y="1073"/>
                  </a:lnTo>
                  <a:lnTo>
                    <a:pt x="143" y="1080"/>
                  </a:lnTo>
                  <a:lnTo>
                    <a:pt x="151" y="1089"/>
                  </a:lnTo>
                  <a:lnTo>
                    <a:pt x="162" y="1097"/>
                  </a:lnTo>
                  <a:lnTo>
                    <a:pt x="174" y="1105"/>
                  </a:lnTo>
                  <a:lnTo>
                    <a:pt x="189" y="1110"/>
                  </a:lnTo>
                  <a:lnTo>
                    <a:pt x="199" y="1111"/>
                  </a:lnTo>
                  <a:lnTo>
                    <a:pt x="217" y="1111"/>
                  </a:lnTo>
                  <a:lnTo>
                    <a:pt x="227" y="1110"/>
                  </a:lnTo>
                  <a:lnTo>
                    <a:pt x="243" y="1105"/>
                  </a:lnTo>
                  <a:lnTo>
                    <a:pt x="255" y="1097"/>
                  </a:lnTo>
                  <a:lnTo>
                    <a:pt x="265" y="1089"/>
                  </a:lnTo>
                  <a:lnTo>
                    <a:pt x="272" y="1080"/>
                  </a:lnTo>
                  <a:lnTo>
                    <a:pt x="276" y="1073"/>
                  </a:lnTo>
                  <a:lnTo>
                    <a:pt x="278" y="1068"/>
                  </a:lnTo>
                  <a:lnTo>
                    <a:pt x="279" y="1066"/>
                  </a:lnTo>
                  <a:lnTo>
                    <a:pt x="279" y="499"/>
                  </a:lnTo>
                  <a:lnTo>
                    <a:pt x="302" y="499"/>
                  </a:lnTo>
                  <a:lnTo>
                    <a:pt x="302" y="503"/>
                  </a:lnTo>
                  <a:lnTo>
                    <a:pt x="302" y="515"/>
                  </a:lnTo>
                  <a:lnTo>
                    <a:pt x="302" y="534"/>
                  </a:lnTo>
                  <a:lnTo>
                    <a:pt x="302" y="560"/>
                  </a:lnTo>
                  <a:lnTo>
                    <a:pt x="304" y="590"/>
                  </a:lnTo>
                  <a:lnTo>
                    <a:pt x="304" y="626"/>
                  </a:lnTo>
                  <a:lnTo>
                    <a:pt x="304" y="664"/>
                  </a:lnTo>
                  <a:lnTo>
                    <a:pt x="304" y="706"/>
                  </a:lnTo>
                  <a:lnTo>
                    <a:pt x="304" y="750"/>
                  </a:lnTo>
                  <a:lnTo>
                    <a:pt x="304" y="793"/>
                  </a:lnTo>
                  <a:lnTo>
                    <a:pt x="304" y="838"/>
                  </a:lnTo>
                  <a:lnTo>
                    <a:pt x="305" y="882"/>
                  </a:lnTo>
                  <a:lnTo>
                    <a:pt x="305" y="926"/>
                  </a:lnTo>
                  <a:lnTo>
                    <a:pt x="305" y="966"/>
                  </a:lnTo>
                  <a:lnTo>
                    <a:pt x="305" y="1004"/>
                  </a:lnTo>
                  <a:lnTo>
                    <a:pt x="305" y="1037"/>
                  </a:lnTo>
                  <a:lnTo>
                    <a:pt x="305" y="1066"/>
                  </a:lnTo>
                  <a:lnTo>
                    <a:pt x="305" y="1067"/>
                  </a:lnTo>
                  <a:lnTo>
                    <a:pt x="306" y="1073"/>
                  </a:lnTo>
                  <a:lnTo>
                    <a:pt x="310" y="1079"/>
                  </a:lnTo>
                  <a:lnTo>
                    <a:pt x="315" y="1088"/>
                  </a:lnTo>
                  <a:lnTo>
                    <a:pt x="323" y="1096"/>
                  </a:lnTo>
                  <a:lnTo>
                    <a:pt x="335" y="1103"/>
                  </a:lnTo>
                  <a:lnTo>
                    <a:pt x="351" y="1108"/>
                  </a:lnTo>
                  <a:lnTo>
                    <a:pt x="372" y="1111"/>
                  </a:lnTo>
                  <a:lnTo>
                    <a:pt x="392" y="1108"/>
                  </a:lnTo>
                  <a:lnTo>
                    <a:pt x="408" y="1103"/>
                  </a:lnTo>
                  <a:lnTo>
                    <a:pt x="420" y="1096"/>
                  </a:lnTo>
                  <a:lnTo>
                    <a:pt x="429" y="1089"/>
                  </a:lnTo>
                  <a:lnTo>
                    <a:pt x="434" y="1080"/>
                  </a:lnTo>
                  <a:lnTo>
                    <a:pt x="437" y="1073"/>
                  </a:lnTo>
                  <a:lnTo>
                    <a:pt x="438" y="1068"/>
                  </a:lnTo>
                  <a:lnTo>
                    <a:pt x="438" y="1067"/>
                  </a:lnTo>
                  <a:lnTo>
                    <a:pt x="440" y="166"/>
                  </a:lnTo>
                  <a:lnTo>
                    <a:pt x="466" y="166"/>
                  </a:lnTo>
                  <a:lnTo>
                    <a:pt x="466" y="500"/>
                  </a:lnTo>
                  <a:lnTo>
                    <a:pt x="468" y="503"/>
                  </a:lnTo>
                  <a:lnTo>
                    <a:pt x="469" y="509"/>
                  </a:lnTo>
                  <a:lnTo>
                    <a:pt x="472" y="517"/>
                  </a:lnTo>
                  <a:lnTo>
                    <a:pt x="477" y="527"/>
                  </a:lnTo>
                  <a:lnTo>
                    <a:pt x="483" y="537"/>
                  </a:lnTo>
                  <a:lnTo>
                    <a:pt x="493" y="545"/>
                  </a:lnTo>
                  <a:lnTo>
                    <a:pt x="505" y="551"/>
                  </a:lnTo>
                  <a:lnTo>
                    <a:pt x="520" y="554"/>
                  </a:lnTo>
                  <a:lnTo>
                    <a:pt x="536" y="551"/>
                  </a:lnTo>
                  <a:lnTo>
                    <a:pt x="548" y="545"/>
                  </a:lnTo>
                  <a:lnTo>
                    <a:pt x="557" y="537"/>
                  </a:lnTo>
                  <a:lnTo>
                    <a:pt x="563" y="527"/>
                  </a:lnTo>
                  <a:lnTo>
                    <a:pt x="570" y="517"/>
                  </a:lnTo>
                  <a:lnTo>
                    <a:pt x="573" y="510"/>
                  </a:lnTo>
                  <a:lnTo>
                    <a:pt x="573" y="508"/>
                  </a:lnTo>
                  <a:lnTo>
                    <a:pt x="573" y="79"/>
                  </a:lnTo>
                  <a:lnTo>
                    <a:pt x="572" y="68"/>
                  </a:lnTo>
                  <a:lnTo>
                    <a:pt x="561" y="47"/>
                  </a:lnTo>
                  <a:lnTo>
                    <a:pt x="546" y="28"/>
                  </a:lnTo>
                  <a:lnTo>
                    <a:pt x="528" y="14"/>
                  </a:lnTo>
                  <a:lnTo>
                    <a:pt x="506" y="4"/>
                  </a:lnTo>
                  <a:lnTo>
                    <a:pt x="485" y="0"/>
                  </a:lnTo>
                  <a:lnTo>
                    <a:pt x="94" y="0"/>
                  </a:lnTo>
                  <a:lnTo>
                    <a:pt x="94" y="0"/>
                  </a:lnTo>
                  <a:close/>
                </a:path>
              </a:pathLst>
            </a:custGeom>
            <a:gradFill rotWithShape="1">
              <a:gsLst>
                <a:gs pos="0">
                  <a:schemeClr val="accent1"/>
                </a:gs>
                <a:gs pos="100000">
                  <a:schemeClr val="accent1">
                    <a:gamma/>
                    <a:tint val="0"/>
                    <a:invGamma/>
                  </a:schemeClr>
                </a:gs>
              </a:gsLst>
              <a:lin ang="5400000" scaled="1"/>
            </a:gradFill>
            <a:ln w="0">
              <a:noFill/>
              <a:prstDash val="solid"/>
              <a:round/>
            </a:ln>
            <a:effectLst/>
          </p:spPr>
          <p:txBody>
            <a:bodyPr/>
            <a:lstStyle/>
            <a:p>
              <a:pPr>
                <a:defRPr/>
              </a:pPr>
              <a:endParaRPr lang="zh-CN" altLang="en-US"/>
            </a:p>
          </p:txBody>
        </p:sp>
      </p:grpSp>
      <p:sp>
        <p:nvSpPr>
          <p:cNvPr id="14" name="文本框 3"/>
          <p:cNvSpPr txBox="1">
            <a:spLocks noChangeArrowheads="1"/>
          </p:cNvSpPr>
          <p:nvPr/>
        </p:nvSpPr>
        <p:spPr bwMode="auto">
          <a:xfrm>
            <a:off x="381198" y="247864"/>
            <a:ext cx="860241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4000" b="1" dirty="0">
                <a:solidFill>
                  <a:schemeClr val="bg1"/>
                </a:solidFill>
                <a:latin typeface="微软雅黑" panose="020B0503020204020204" pitchFamily="34" charset="-122"/>
                <a:ea typeface="微软雅黑" panose="020B0503020204020204" pitchFamily="34" charset="-122"/>
                <a:cs typeface="时尚中黑简体"/>
              </a:rPr>
              <a:t>还贷流程及还款方式</a:t>
            </a:r>
            <a:r>
              <a:rPr lang="en-US" altLang="zh-CN" sz="4000" b="1" dirty="0">
                <a:solidFill>
                  <a:schemeClr val="bg1"/>
                </a:solidFill>
                <a:latin typeface="微软雅黑" panose="020B0503020204020204" pitchFamily="34" charset="-122"/>
                <a:ea typeface="微软雅黑" panose="020B0503020204020204" pitchFamily="34" charset="-122"/>
                <a:cs typeface="时尚中黑简体"/>
              </a:rPr>
              <a:t>——</a:t>
            </a:r>
            <a:r>
              <a:rPr lang="zh-CN" altLang="en-US" sz="4000" b="1" dirty="0">
                <a:solidFill>
                  <a:schemeClr val="bg1"/>
                </a:solidFill>
                <a:latin typeface="微软雅黑" panose="020B0503020204020204" pitchFamily="34" charset="-122"/>
                <a:ea typeface="微软雅黑" panose="020B0503020204020204" pitchFamily="34" charset="-122"/>
                <a:cs typeface="时尚中黑简体"/>
              </a:rPr>
              <a:t>逾期还款</a:t>
            </a:r>
            <a:endParaRPr lang="zh-CN" altLang="en-US" sz="4000" b="1" dirty="0">
              <a:solidFill>
                <a:schemeClr val="bg1"/>
              </a:solidFill>
              <a:latin typeface="微软雅黑" panose="020B0503020204020204" pitchFamily="34" charset="-122"/>
              <a:ea typeface="微软雅黑" panose="020B0503020204020204" pitchFamily="34" charset="-122"/>
              <a:cs typeface="时尚中黑简体"/>
            </a:endParaRPr>
          </a:p>
        </p:txBody>
      </p:sp>
      <p:sp>
        <p:nvSpPr>
          <p:cNvPr id="15" name="矩形 24"/>
          <p:cNvSpPr>
            <a:spLocks noChangeArrowheads="1"/>
          </p:cNvSpPr>
          <p:nvPr/>
        </p:nvSpPr>
        <p:spPr bwMode="auto">
          <a:xfrm>
            <a:off x="376237" y="935484"/>
            <a:ext cx="7921625" cy="46038"/>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a:solidFill>
                <a:srgbClr val="FFFFFF"/>
              </a:solidFill>
              <a:latin typeface="Calibri" panose="020F0502020204030204" pitchFamily="34" charset="0"/>
              <a:ea typeface="幼圆" panose="02010509060101010101" pitchFamily="49" charset="-122"/>
              <a:sym typeface="Calibri" panose="020F0502020204030204" pitchFamily="34" charset="0"/>
            </a:endParaRPr>
          </a:p>
        </p:txBody>
      </p:sp>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直接连接符 15"/>
          <p:cNvSpPr>
            <a:spLocks noChangeShapeType="1"/>
          </p:cNvSpPr>
          <p:nvPr/>
        </p:nvSpPr>
        <p:spPr bwMode="auto">
          <a:xfrm>
            <a:off x="514351" y="1128713"/>
            <a:ext cx="2412504" cy="12700"/>
          </a:xfrm>
          <a:prstGeom prst="line">
            <a:avLst/>
          </a:prstGeom>
          <a:noFill/>
          <a:ln w="38100">
            <a:solidFill>
              <a:schemeClr val="bg1"/>
            </a:solidFill>
            <a:round/>
          </a:ln>
          <a:extLst>
            <a:ext uri="{909E8E84-426E-40DD-AFC4-6F175D3DCCD1}">
              <a14:hiddenFill xmlns:a14="http://schemas.microsoft.com/office/drawing/2010/main">
                <a:noFill/>
              </a14:hiddenFill>
            </a:ext>
          </a:extLst>
        </p:spPr>
        <p:txBody>
          <a:bodyPr/>
          <a:lstStyle/>
          <a:p>
            <a:endParaRPr lang="zh-CN" alt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4" name="矩形 9"/>
          <p:cNvSpPr>
            <a:spLocks noChangeArrowheads="1"/>
          </p:cNvSpPr>
          <p:nvPr/>
        </p:nvSpPr>
        <p:spPr bwMode="auto">
          <a:xfrm>
            <a:off x="550590" y="331788"/>
            <a:ext cx="223651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zh-CN" altLang="en-US" sz="4000" b="1"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毕业确认</a:t>
            </a:r>
            <a:endParaRPr lang="en-US" altLang="zh-CN" sz="4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5" name="文本框 1"/>
          <p:cNvSpPr txBox="1">
            <a:spLocks noChangeArrowheads="1"/>
          </p:cNvSpPr>
          <p:nvPr/>
        </p:nvSpPr>
        <p:spPr bwMode="auto">
          <a:xfrm>
            <a:off x="514350" y="1413570"/>
            <a:ext cx="11125472"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50000"/>
              </a:lnSpc>
            </a:pPr>
            <a:r>
              <a:rPr lang="zh-CN" altLang="en-US" sz="2000" dirty="0">
                <a:solidFill>
                  <a:schemeClr val="bg1"/>
                </a:solidFill>
                <a:latin typeface="微软雅黑" panose="020B0503020204020204" pitchFamily="34" charset="-122"/>
                <a:ea typeface="微软雅黑" panose="020B0503020204020204" pitchFamily="34" charset="-122"/>
              </a:rPr>
              <a:t>       毕业（或结业）当年的</a:t>
            </a:r>
            <a:r>
              <a:rPr lang="en-US" altLang="zh-CN" sz="2000" dirty="0">
                <a:solidFill>
                  <a:schemeClr val="bg1"/>
                </a:solidFill>
                <a:latin typeface="微软雅黑" panose="020B0503020204020204" pitchFamily="34" charset="-122"/>
                <a:ea typeface="微软雅黑" panose="020B0503020204020204" pitchFamily="34" charset="-122"/>
              </a:rPr>
              <a:t>4</a:t>
            </a:r>
            <a:r>
              <a:rPr lang="zh-CN" altLang="en-US" sz="2000" dirty="0">
                <a:solidFill>
                  <a:schemeClr val="bg1"/>
                </a:solidFill>
                <a:latin typeface="微软雅黑" panose="020B0503020204020204" pitchFamily="34" charset="-122"/>
                <a:ea typeface="微软雅黑" panose="020B0503020204020204" pitchFamily="34" charset="-122"/>
              </a:rPr>
              <a:t>月至</a:t>
            </a:r>
            <a:r>
              <a:rPr lang="en-US" altLang="zh-CN" sz="2000" dirty="0">
                <a:solidFill>
                  <a:schemeClr val="bg1"/>
                </a:solidFill>
                <a:latin typeface="微软雅黑" panose="020B0503020204020204" pitchFamily="34" charset="-122"/>
                <a:ea typeface="微软雅黑" panose="020B0503020204020204" pitchFamily="34" charset="-122"/>
              </a:rPr>
              <a:t>6</a:t>
            </a:r>
            <a:r>
              <a:rPr lang="zh-CN" altLang="en-US" sz="2000" dirty="0">
                <a:solidFill>
                  <a:schemeClr val="bg1"/>
                </a:solidFill>
                <a:latin typeface="微软雅黑" panose="020B0503020204020204" pitchFamily="34" charset="-122"/>
                <a:ea typeface="微软雅黑" panose="020B0503020204020204" pitchFamily="34" charset="-122"/>
              </a:rPr>
              <a:t>月，请登录学生在线服务系统更新个人信息，如实填写最新的家庭信息、就业信息、联系人信息及变更原因。在学生在线服务系统提交毕业确认申请后，向高校老师提交本人签字的</a:t>
            </a:r>
            <a:r>
              <a:rPr lang="en-US" altLang="zh-CN" sz="2000" dirty="0">
                <a:solidFill>
                  <a:schemeClr val="bg1"/>
                </a:solidFill>
                <a:latin typeface="微软雅黑" panose="020B0503020204020204" pitchFamily="34" charset="-122"/>
                <a:ea typeface="微软雅黑" panose="020B0503020204020204" pitchFamily="34" charset="-122"/>
              </a:rPr>
              <a:t>《</a:t>
            </a:r>
            <a:r>
              <a:rPr lang="zh-CN" altLang="en-US" sz="2000" dirty="0">
                <a:solidFill>
                  <a:schemeClr val="bg1"/>
                </a:solidFill>
                <a:latin typeface="微软雅黑" panose="020B0503020204020204" pitchFamily="34" charset="-122"/>
                <a:ea typeface="微软雅黑" panose="020B0503020204020204" pitchFamily="34" charset="-122"/>
              </a:rPr>
              <a:t>确认表</a:t>
            </a:r>
            <a:r>
              <a:rPr lang="en-US" altLang="zh-CN" sz="2000" dirty="0">
                <a:solidFill>
                  <a:schemeClr val="bg1"/>
                </a:solidFill>
                <a:latin typeface="微软雅黑" panose="020B0503020204020204" pitchFamily="34" charset="-122"/>
                <a:ea typeface="微软雅黑" panose="020B0503020204020204" pitchFamily="34" charset="-122"/>
              </a:rPr>
              <a:t>》</a:t>
            </a:r>
            <a:r>
              <a:rPr lang="zh-CN" altLang="en-US" sz="2000" dirty="0">
                <a:solidFill>
                  <a:schemeClr val="bg1"/>
                </a:solidFill>
                <a:latin typeface="微软雅黑" panose="020B0503020204020204" pitchFamily="34" charset="-122"/>
                <a:ea typeface="微软雅黑" panose="020B0503020204020204" pitchFamily="34" charset="-122"/>
              </a:rPr>
              <a:t>。</a:t>
            </a:r>
            <a:endParaRPr lang="zh-CN" altLang="en-US" dirty="0">
              <a:solidFill>
                <a:schemeClr val="bg1"/>
              </a:solidFill>
            </a:endParaRPr>
          </a:p>
        </p:txBody>
      </p:sp>
      <p:grpSp>
        <p:nvGrpSpPr>
          <p:cNvPr id="46" name="组合 45"/>
          <p:cNvGrpSpPr/>
          <p:nvPr/>
        </p:nvGrpSpPr>
        <p:grpSpPr bwMode="auto">
          <a:xfrm flipV="1">
            <a:off x="2058466" y="3800475"/>
            <a:ext cx="1857375" cy="1077913"/>
            <a:chOff x="837732" y="1756273"/>
            <a:chExt cx="4394668" cy="1710028"/>
          </a:xfrm>
        </p:grpSpPr>
        <p:sp>
          <p:nvSpPr>
            <p:cNvPr id="47" name="椭圆 46"/>
            <p:cNvSpPr/>
            <p:nvPr/>
          </p:nvSpPr>
          <p:spPr>
            <a:xfrm>
              <a:off x="837732" y="1756273"/>
              <a:ext cx="4394668" cy="1110830"/>
            </a:xfrm>
            <a:prstGeom prst="ellipse">
              <a:avLst/>
            </a:prstGeom>
            <a:gradFill flip="none" rotWithShape="1">
              <a:gsLst>
                <a:gs pos="86000">
                  <a:schemeClr val="bg1">
                    <a:alpha val="0"/>
                  </a:schemeClr>
                </a:gs>
                <a:gs pos="15000">
                  <a:schemeClr val="tx1">
                    <a:lumMod val="95000"/>
                    <a:lumOff val="5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endParaRPr>
            </a:p>
          </p:txBody>
        </p:sp>
        <p:sp useBgFill="1">
          <p:nvSpPr>
            <p:cNvPr id="48" name="矩形 47"/>
            <p:cNvSpPr/>
            <p:nvPr/>
          </p:nvSpPr>
          <p:spPr>
            <a:xfrm>
              <a:off x="837732" y="2164262"/>
              <a:ext cx="4394668" cy="1302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endParaRPr>
            </a:p>
          </p:txBody>
        </p:sp>
      </p:grpSp>
      <p:sp>
        <p:nvSpPr>
          <p:cNvPr id="49" name="空心弧 48"/>
          <p:cNvSpPr/>
          <p:nvPr/>
        </p:nvSpPr>
        <p:spPr>
          <a:xfrm rot="10800000">
            <a:off x="4465116" y="3406053"/>
            <a:ext cx="2426208" cy="2426208"/>
          </a:xfrm>
          <a:prstGeom prst="blockArc">
            <a:avLst/>
          </a:prstGeom>
          <a:gradFill flip="none" rotWithShape="1">
            <a:gsLst>
              <a:gs pos="100000">
                <a:schemeClr val="accent2">
                  <a:lumMod val="40000"/>
                  <a:lumOff val="60000"/>
                </a:schemeClr>
              </a:gs>
              <a:gs pos="82000">
                <a:schemeClr val="accent2">
                  <a:lumMod val="60000"/>
                  <a:lumOff val="40000"/>
                </a:schemeClr>
              </a:gs>
              <a:gs pos="0">
                <a:srgbClr val="DC6C7C"/>
              </a:gs>
            </a:gsLst>
            <a:path path="circle">
              <a:fillToRect l="100000" b="100000"/>
            </a:path>
            <a:tileRect t="-100000" r="-100000"/>
          </a:gra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nvGrpSpPr>
          <p:cNvPr id="50" name="组合 49"/>
          <p:cNvGrpSpPr/>
          <p:nvPr/>
        </p:nvGrpSpPr>
        <p:grpSpPr bwMode="auto">
          <a:xfrm flipV="1">
            <a:off x="3857104" y="3800475"/>
            <a:ext cx="1857375" cy="1077913"/>
            <a:chOff x="837732" y="1756273"/>
            <a:chExt cx="4394668" cy="1710028"/>
          </a:xfrm>
        </p:grpSpPr>
        <p:sp>
          <p:nvSpPr>
            <p:cNvPr id="51" name="椭圆 50"/>
            <p:cNvSpPr/>
            <p:nvPr/>
          </p:nvSpPr>
          <p:spPr>
            <a:xfrm>
              <a:off x="837732" y="1756273"/>
              <a:ext cx="4394668" cy="1110830"/>
            </a:xfrm>
            <a:prstGeom prst="ellipse">
              <a:avLst/>
            </a:prstGeom>
            <a:gradFill flip="none" rotWithShape="1">
              <a:gsLst>
                <a:gs pos="86000">
                  <a:schemeClr val="bg1">
                    <a:alpha val="0"/>
                  </a:schemeClr>
                </a:gs>
                <a:gs pos="17000">
                  <a:schemeClr val="tx1">
                    <a:lumMod val="95000"/>
                    <a:lumOff val="5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endParaRPr>
            </a:p>
          </p:txBody>
        </p:sp>
        <p:sp useBgFill="1">
          <p:nvSpPr>
            <p:cNvPr id="52" name="矩形 51"/>
            <p:cNvSpPr/>
            <p:nvPr/>
          </p:nvSpPr>
          <p:spPr>
            <a:xfrm>
              <a:off x="837732" y="2164262"/>
              <a:ext cx="4394668" cy="1302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endParaRPr>
            </a:p>
          </p:txBody>
        </p:sp>
      </p:grpSp>
      <p:sp>
        <p:nvSpPr>
          <p:cNvPr id="53" name="空心弧 52"/>
          <p:cNvSpPr/>
          <p:nvPr/>
        </p:nvSpPr>
        <p:spPr>
          <a:xfrm>
            <a:off x="2644190" y="3409890"/>
            <a:ext cx="2426208" cy="2426208"/>
          </a:xfrm>
          <a:prstGeom prst="blockArc">
            <a:avLst/>
          </a:prstGeom>
          <a:gradFill flip="none" rotWithShape="1">
            <a:gsLst>
              <a:gs pos="0">
                <a:schemeClr val="accent4">
                  <a:lumMod val="20000"/>
                  <a:lumOff val="80000"/>
                </a:schemeClr>
              </a:gs>
              <a:gs pos="28000">
                <a:srgbClr val="FFC000"/>
              </a:gs>
              <a:gs pos="100000">
                <a:srgbClr val="F1AF59"/>
              </a:gs>
            </a:gsLst>
            <a:path path="circle">
              <a:fillToRect l="100000" b="100000"/>
            </a:path>
            <a:tileRect t="-100000" r="-100000"/>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nvGrpSpPr>
          <p:cNvPr id="54" name="组合 53"/>
          <p:cNvGrpSpPr/>
          <p:nvPr/>
        </p:nvGrpSpPr>
        <p:grpSpPr bwMode="auto">
          <a:xfrm flipV="1">
            <a:off x="5679554" y="3800475"/>
            <a:ext cx="1857375" cy="1077913"/>
            <a:chOff x="837732" y="1756273"/>
            <a:chExt cx="4394668" cy="1710028"/>
          </a:xfrm>
        </p:grpSpPr>
        <p:sp>
          <p:nvSpPr>
            <p:cNvPr id="55" name="椭圆 54"/>
            <p:cNvSpPr/>
            <p:nvPr/>
          </p:nvSpPr>
          <p:spPr>
            <a:xfrm>
              <a:off x="837732" y="1756273"/>
              <a:ext cx="4394668" cy="1110830"/>
            </a:xfrm>
            <a:prstGeom prst="ellipse">
              <a:avLst/>
            </a:prstGeom>
            <a:gradFill flip="none" rotWithShape="1">
              <a:gsLst>
                <a:gs pos="86000">
                  <a:schemeClr val="bg1">
                    <a:alpha val="0"/>
                  </a:schemeClr>
                </a:gs>
                <a:gs pos="15000">
                  <a:schemeClr val="tx1">
                    <a:lumMod val="95000"/>
                    <a:lumOff val="5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endParaRPr>
            </a:p>
          </p:txBody>
        </p:sp>
        <p:sp useBgFill="1">
          <p:nvSpPr>
            <p:cNvPr id="56" name="矩形 55"/>
            <p:cNvSpPr/>
            <p:nvPr/>
          </p:nvSpPr>
          <p:spPr>
            <a:xfrm>
              <a:off x="837732" y="2164262"/>
              <a:ext cx="4394668" cy="1302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endParaRPr>
            </a:p>
          </p:txBody>
        </p:sp>
      </p:grpSp>
      <p:grpSp>
        <p:nvGrpSpPr>
          <p:cNvPr id="57" name="组合 56"/>
          <p:cNvGrpSpPr/>
          <p:nvPr/>
        </p:nvGrpSpPr>
        <p:grpSpPr bwMode="auto">
          <a:xfrm flipV="1">
            <a:off x="7478191" y="3800475"/>
            <a:ext cx="1857375" cy="1077913"/>
            <a:chOff x="837732" y="1756273"/>
            <a:chExt cx="4394668" cy="1710028"/>
          </a:xfrm>
        </p:grpSpPr>
        <p:sp>
          <p:nvSpPr>
            <p:cNvPr id="58" name="椭圆 57"/>
            <p:cNvSpPr/>
            <p:nvPr/>
          </p:nvSpPr>
          <p:spPr>
            <a:xfrm>
              <a:off x="837732" y="1756273"/>
              <a:ext cx="4394668" cy="1110830"/>
            </a:xfrm>
            <a:prstGeom prst="ellipse">
              <a:avLst/>
            </a:prstGeom>
            <a:gradFill flip="none" rotWithShape="1">
              <a:gsLst>
                <a:gs pos="86000">
                  <a:schemeClr val="bg1">
                    <a:alpha val="0"/>
                  </a:schemeClr>
                </a:gs>
                <a:gs pos="17000">
                  <a:schemeClr val="tx1">
                    <a:lumMod val="95000"/>
                    <a:lumOff val="5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endParaRPr>
            </a:p>
          </p:txBody>
        </p:sp>
        <p:sp useBgFill="1">
          <p:nvSpPr>
            <p:cNvPr id="59" name="矩形 58"/>
            <p:cNvSpPr/>
            <p:nvPr/>
          </p:nvSpPr>
          <p:spPr>
            <a:xfrm>
              <a:off x="837732" y="2164262"/>
              <a:ext cx="4394668" cy="1302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endParaRPr>
            </a:p>
          </p:txBody>
        </p:sp>
      </p:grpSp>
      <p:sp>
        <p:nvSpPr>
          <p:cNvPr id="60" name="空心弧 59"/>
          <p:cNvSpPr/>
          <p:nvPr/>
        </p:nvSpPr>
        <p:spPr>
          <a:xfrm>
            <a:off x="6285439" y="3409890"/>
            <a:ext cx="2426208" cy="2426208"/>
          </a:xfrm>
          <a:prstGeom prst="blockArc">
            <a:avLst/>
          </a:prstGeom>
          <a:gradFill flip="none" rotWithShape="1">
            <a:gsLst>
              <a:gs pos="0">
                <a:schemeClr val="accent1">
                  <a:lumMod val="40000"/>
                  <a:lumOff val="60000"/>
                </a:schemeClr>
              </a:gs>
              <a:gs pos="28000">
                <a:schemeClr val="accent1">
                  <a:lumMod val="60000"/>
                  <a:lumOff val="40000"/>
                </a:schemeClr>
              </a:gs>
              <a:gs pos="100000">
                <a:srgbClr val="56A8BD"/>
              </a:gs>
            </a:gsLst>
            <a:path path="circle">
              <a:fillToRect l="100000" b="100000"/>
            </a:path>
            <a:tileRect t="-100000" r="-100000"/>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61" name="文本框 68"/>
          <p:cNvSpPr txBox="1"/>
          <p:nvPr/>
        </p:nvSpPr>
        <p:spPr>
          <a:xfrm>
            <a:off x="3509441" y="4057650"/>
            <a:ext cx="652463" cy="646113"/>
          </a:xfrm>
          <a:prstGeom prst="rect">
            <a:avLst/>
          </a:prstGeom>
          <a:noFill/>
        </p:spPr>
        <p:txBody>
          <a:bodyPr wrap="none">
            <a:spAutoFit/>
          </a:bodyPr>
          <a:lstStyle/>
          <a:p>
            <a:pPr>
              <a:defRPr/>
            </a:pPr>
            <a:r>
              <a:rPr lang="en-US" altLang="zh-CN" sz="3600" b="1" dirty="0">
                <a:solidFill>
                  <a:schemeClr val="tx1">
                    <a:lumMod val="65000"/>
                    <a:lumOff val="35000"/>
                  </a:schemeClr>
                </a:solidFill>
              </a:rPr>
              <a:t>01</a:t>
            </a:r>
            <a:endParaRPr lang="zh-CN" altLang="en-US" sz="3600" b="1" dirty="0">
              <a:solidFill>
                <a:schemeClr val="tx1">
                  <a:lumMod val="65000"/>
                  <a:lumOff val="35000"/>
                </a:schemeClr>
              </a:solidFill>
            </a:endParaRPr>
          </a:p>
        </p:txBody>
      </p:sp>
      <p:sp>
        <p:nvSpPr>
          <p:cNvPr id="62" name="文本框 69"/>
          <p:cNvSpPr txBox="1"/>
          <p:nvPr/>
        </p:nvSpPr>
        <p:spPr>
          <a:xfrm>
            <a:off x="7168629" y="4057650"/>
            <a:ext cx="652462" cy="646113"/>
          </a:xfrm>
          <a:prstGeom prst="rect">
            <a:avLst/>
          </a:prstGeom>
          <a:noFill/>
        </p:spPr>
        <p:txBody>
          <a:bodyPr wrap="none">
            <a:spAutoFit/>
          </a:bodyPr>
          <a:lstStyle/>
          <a:p>
            <a:pPr>
              <a:defRPr/>
            </a:pPr>
            <a:r>
              <a:rPr lang="en-US" altLang="zh-CN" sz="3600" b="1" dirty="0">
                <a:solidFill>
                  <a:schemeClr val="tx1">
                    <a:lumMod val="65000"/>
                    <a:lumOff val="35000"/>
                  </a:schemeClr>
                </a:solidFill>
              </a:rPr>
              <a:t>03</a:t>
            </a:r>
            <a:endParaRPr lang="zh-CN" altLang="en-US" sz="3600" b="1" dirty="0">
              <a:solidFill>
                <a:schemeClr val="tx1">
                  <a:lumMod val="65000"/>
                  <a:lumOff val="35000"/>
                </a:schemeClr>
              </a:solidFill>
            </a:endParaRPr>
          </a:p>
        </p:txBody>
      </p:sp>
      <p:sp>
        <p:nvSpPr>
          <p:cNvPr id="63" name="文本框 71"/>
          <p:cNvSpPr txBox="1"/>
          <p:nvPr/>
        </p:nvSpPr>
        <p:spPr>
          <a:xfrm>
            <a:off x="5362054" y="4600575"/>
            <a:ext cx="652462" cy="646113"/>
          </a:xfrm>
          <a:prstGeom prst="rect">
            <a:avLst/>
          </a:prstGeom>
          <a:noFill/>
        </p:spPr>
        <p:txBody>
          <a:bodyPr wrap="none">
            <a:spAutoFit/>
          </a:bodyPr>
          <a:lstStyle/>
          <a:p>
            <a:pPr>
              <a:defRPr/>
            </a:pPr>
            <a:r>
              <a:rPr lang="en-US" altLang="zh-CN" sz="3600" b="1" dirty="0">
                <a:solidFill>
                  <a:schemeClr val="tx1">
                    <a:lumMod val="65000"/>
                    <a:lumOff val="35000"/>
                  </a:schemeClr>
                </a:solidFill>
              </a:rPr>
              <a:t>02</a:t>
            </a:r>
            <a:endParaRPr lang="zh-CN" altLang="en-US" sz="3600" b="1" dirty="0">
              <a:solidFill>
                <a:schemeClr val="tx1">
                  <a:lumMod val="65000"/>
                  <a:lumOff val="35000"/>
                </a:schemeClr>
              </a:solidFill>
            </a:endParaRPr>
          </a:p>
        </p:txBody>
      </p:sp>
      <p:grpSp>
        <p:nvGrpSpPr>
          <p:cNvPr id="64" name="组合 63"/>
          <p:cNvGrpSpPr/>
          <p:nvPr/>
        </p:nvGrpSpPr>
        <p:grpSpPr bwMode="auto">
          <a:xfrm>
            <a:off x="7114654" y="4906963"/>
            <a:ext cx="760412" cy="449262"/>
            <a:chOff x="5687624" y="1413289"/>
            <a:chExt cx="761726" cy="448071"/>
          </a:xfrm>
        </p:grpSpPr>
        <p:sp>
          <p:nvSpPr>
            <p:cNvPr id="65" name="任意多边形 64"/>
            <p:cNvSpPr/>
            <p:nvPr/>
          </p:nvSpPr>
          <p:spPr>
            <a:xfrm rot="2700000">
              <a:off x="5813442" y="1413100"/>
              <a:ext cx="448071" cy="448449"/>
            </a:xfrm>
            <a:custGeom>
              <a:avLst/>
              <a:gdLst>
                <a:gd name="connsiteX0" fmla="*/ 704234 w 1072230"/>
                <a:gd name="connsiteY0" fmla="*/ 548838 h 1072230"/>
                <a:gd name="connsiteX1" fmla="*/ 693389 w 1072230"/>
                <a:gd name="connsiteY1" fmla="*/ 602554 h 1072230"/>
                <a:gd name="connsiteX2" fmla="*/ 602554 w 1072230"/>
                <a:gd name="connsiteY2" fmla="*/ 693389 h 1072230"/>
                <a:gd name="connsiteX3" fmla="*/ 568998 w 1072230"/>
                <a:gd name="connsiteY3" fmla="*/ 700164 h 1072230"/>
                <a:gd name="connsiteX4" fmla="*/ 568998 w 1072230"/>
                <a:gd name="connsiteY4" fmla="*/ 879092 h 1072230"/>
                <a:gd name="connsiteX5" fmla="*/ 598094 w 1072230"/>
                <a:gd name="connsiteY5" fmla="*/ 876524 h 1072230"/>
                <a:gd name="connsiteX6" fmla="*/ 879131 w 1072230"/>
                <a:gd name="connsiteY6" fmla="*/ 602427 h 1072230"/>
                <a:gd name="connsiteX7" fmla="*/ 884533 w 1072230"/>
                <a:gd name="connsiteY7" fmla="*/ 548838 h 1072230"/>
                <a:gd name="connsiteX8" fmla="*/ 187697 w 1072230"/>
                <a:gd name="connsiteY8" fmla="*/ 548838 h 1072230"/>
                <a:gd name="connsiteX9" fmla="*/ 193099 w 1072230"/>
                <a:gd name="connsiteY9" fmla="*/ 602427 h 1072230"/>
                <a:gd name="connsiteX10" fmla="*/ 474136 w 1072230"/>
                <a:gd name="connsiteY10" fmla="*/ 876524 h 1072230"/>
                <a:gd name="connsiteX11" fmla="*/ 509616 w 1072230"/>
                <a:gd name="connsiteY11" fmla="*/ 879655 h 1072230"/>
                <a:gd name="connsiteX12" fmla="*/ 509616 w 1072230"/>
                <a:gd name="connsiteY12" fmla="*/ 701453 h 1072230"/>
                <a:gd name="connsiteX13" fmla="*/ 469676 w 1072230"/>
                <a:gd name="connsiteY13" fmla="*/ 693389 h 1072230"/>
                <a:gd name="connsiteX14" fmla="*/ 378841 w 1072230"/>
                <a:gd name="connsiteY14" fmla="*/ 602554 h 1072230"/>
                <a:gd name="connsiteX15" fmla="*/ 367996 w 1072230"/>
                <a:gd name="connsiteY15" fmla="*/ 548838 h 1072230"/>
                <a:gd name="connsiteX16" fmla="*/ 536115 w 1072230"/>
                <a:gd name="connsiteY16" fmla="*/ 450771 h 1072230"/>
                <a:gd name="connsiteX17" fmla="*/ 450771 w 1072230"/>
                <a:gd name="connsiteY17" fmla="*/ 536115 h 1072230"/>
                <a:gd name="connsiteX18" fmla="*/ 536115 w 1072230"/>
                <a:gd name="connsiteY18" fmla="*/ 621459 h 1072230"/>
                <a:gd name="connsiteX19" fmla="*/ 621459 w 1072230"/>
                <a:gd name="connsiteY19" fmla="*/ 536115 h 1072230"/>
                <a:gd name="connsiteX20" fmla="*/ 536115 w 1072230"/>
                <a:gd name="connsiteY20" fmla="*/ 450771 h 1072230"/>
                <a:gd name="connsiteX21" fmla="*/ 568998 w 1072230"/>
                <a:gd name="connsiteY21" fmla="*/ 185050 h 1072230"/>
                <a:gd name="connsiteX22" fmla="*/ 568998 w 1072230"/>
                <a:gd name="connsiteY22" fmla="*/ 372066 h 1072230"/>
                <a:gd name="connsiteX23" fmla="*/ 602554 w 1072230"/>
                <a:gd name="connsiteY23" fmla="*/ 378841 h 1072230"/>
                <a:gd name="connsiteX24" fmla="*/ 693389 w 1072230"/>
                <a:gd name="connsiteY24" fmla="*/ 469676 h 1072230"/>
                <a:gd name="connsiteX25" fmla="*/ 697383 w 1072230"/>
                <a:gd name="connsiteY25" fmla="*/ 489456 h 1072230"/>
                <a:gd name="connsiteX26" fmla="*/ 882502 w 1072230"/>
                <a:gd name="connsiteY26" fmla="*/ 489456 h 1072230"/>
                <a:gd name="connsiteX27" fmla="*/ 880775 w 1072230"/>
                <a:gd name="connsiteY27" fmla="*/ 469885 h 1072230"/>
                <a:gd name="connsiteX28" fmla="*/ 606678 w 1072230"/>
                <a:gd name="connsiteY28" fmla="*/ 188848 h 1072230"/>
                <a:gd name="connsiteX29" fmla="*/ 509616 w 1072230"/>
                <a:gd name="connsiteY29" fmla="*/ 184073 h 1072230"/>
                <a:gd name="connsiteX30" fmla="*/ 474136 w 1072230"/>
                <a:gd name="connsiteY30" fmla="*/ 187204 h 1072230"/>
                <a:gd name="connsiteX31" fmla="*/ 193099 w 1072230"/>
                <a:gd name="connsiteY31" fmla="*/ 461301 h 1072230"/>
                <a:gd name="connsiteX32" fmla="*/ 190261 w 1072230"/>
                <a:gd name="connsiteY32" fmla="*/ 489456 h 1072230"/>
                <a:gd name="connsiteX33" fmla="*/ 374847 w 1072230"/>
                <a:gd name="connsiteY33" fmla="*/ 489456 h 1072230"/>
                <a:gd name="connsiteX34" fmla="*/ 378841 w 1072230"/>
                <a:gd name="connsiteY34" fmla="*/ 469676 h 1072230"/>
                <a:gd name="connsiteX35" fmla="*/ 469676 w 1072230"/>
                <a:gd name="connsiteY35" fmla="*/ 378841 h 1072230"/>
                <a:gd name="connsiteX36" fmla="*/ 509616 w 1072230"/>
                <a:gd name="connsiteY36" fmla="*/ 370777 h 1072230"/>
                <a:gd name="connsiteX37" fmla="*/ 536115 w 1072230"/>
                <a:gd name="connsiteY37" fmla="*/ 0 h 1072230"/>
                <a:gd name="connsiteX38" fmla="*/ 560453 w 1072230"/>
                <a:gd name="connsiteY38" fmla="*/ 2453 h 1072230"/>
                <a:gd name="connsiteX39" fmla="*/ 594600 w 1072230"/>
                <a:gd name="connsiteY39" fmla="*/ 91894 h 1072230"/>
                <a:gd name="connsiteX40" fmla="*/ 651562 w 1072230"/>
                <a:gd name="connsiteY40" fmla="*/ 13189 h 1072230"/>
                <a:gd name="connsiteX41" fmla="*/ 697807 w 1072230"/>
                <a:gd name="connsiteY41" fmla="*/ 27545 h 1072230"/>
                <a:gd name="connsiteX42" fmla="*/ 707577 w 1072230"/>
                <a:gd name="connsiteY42" fmla="*/ 122165 h 1072230"/>
                <a:gd name="connsiteX43" fmla="*/ 781521 w 1072230"/>
                <a:gd name="connsiteY43" fmla="*/ 62065 h 1072230"/>
                <a:gd name="connsiteX44" fmla="*/ 824168 w 1072230"/>
                <a:gd name="connsiteY44" fmla="*/ 85213 h 1072230"/>
                <a:gd name="connsiteX45" fmla="*/ 808874 w 1072230"/>
                <a:gd name="connsiteY45" fmla="*/ 180650 h 1072230"/>
                <a:gd name="connsiteX46" fmla="*/ 896385 w 1072230"/>
                <a:gd name="connsiteY46" fmla="*/ 141496 h 1072230"/>
                <a:gd name="connsiteX47" fmla="*/ 915206 w 1072230"/>
                <a:gd name="connsiteY47" fmla="*/ 157025 h 1072230"/>
                <a:gd name="connsiteX48" fmla="*/ 930734 w 1072230"/>
                <a:gd name="connsiteY48" fmla="*/ 175845 h 1072230"/>
                <a:gd name="connsiteX49" fmla="*/ 891580 w 1072230"/>
                <a:gd name="connsiteY49" fmla="*/ 263356 h 1072230"/>
                <a:gd name="connsiteX50" fmla="*/ 987017 w 1072230"/>
                <a:gd name="connsiteY50" fmla="*/ 248062 h 1072230"/>
                <a:gd name="connsiteX51" fmla="*/ 1010166 w 1072230"/>
                <a:gd name="connsiteY51" fmla="*/ 290710 h 1072230"/>
                <a:gd name="connsiteX52" fmla="*/ 950065 w 1072230"/>
                <a:gd name="connsiteY52" fmla="*/ 364653 h 1072230"/>
                <a:gd name="connsiteX53" fmla="*/ 1044685 w 1072230"/>
                <a:gd name="connsiteY53" fmla="*/ 374423 h 1072230"/>
                <a:gd name="connsiteX54" fmla="*/ 1059041 w 1072230"/>
                <a:gd name="connsiteY54" fmla="*/ 420668 h 1072230"/>
                <a:gd name="connsiteX55" fmla="*/ 980336 w 1072230"/>
                <a:gd name="connsiteY55" fmla="*/ 477630 h 1072230"/>
                <a:gd name="connsiteX56" fmla="*/ 1069777 w 1072230"/>
                <a:gd name="connsiteY56" fmla="*/ 511777 h 1072230"/>
                <a:gd name="connsiteX57" fmla="*/ 1072230 w 1072230"/>
                <a:gd name="connsiteY57" fmla="*/ 536115 h 1072230"/>
                <a:gd name="connsiteX58" fmla="*/ 1069777 w 1072230"/>
                <a:gd name="connsiteY58" fmla="*/ 560453 h 1072230"/>
                <a:gd name="connsiteX59" fmla="*/ 980336 w 1072230"/>
                <a:gd name="connsiteY59" fmla="*/ 594600 h 1072230"/>
                <a:gd name="connsiteX60" fmla="*/ 1059041 w 1072230"/>
                <a:gd name="connsiteY60" fmla="*/ 651562 h 1072230"/>
                <a:gd name="connsiteX61" fmla="*/ 1044685 w 1072230"/>
                <a:gd name="connsiteY61" fmla="*/ 697807 h 1072230"/>
                <a:gd name="connsiteX62" fmla="*/ 950065 w 1072230"/>
                <a:gd name="connsiteY62" fmla="*/ 707577 h 1072230"/>
                <a:gd name="connsiteX63" fmla="*/ 1010166 w 1072230"/>
                <a:gd name="connsiteY63" fmla="*/ 781521 h 1072230"/>
                <a:gd name="connsiteX64" fmla="*/ 987017 w 1072230"/>
                <a:gd name="connsiteY64" fmla="*/ 824168 h 1072230"/>
                <a:gd name="connsiteX65" fmla="*/ 891580 w 1072230"/>
                <a:gd name="connsiteY65" fmla="*/ 808874 h 1072230"/>
                <a:gd name="connsiteX66" fmla="*/ 930734 w 1072230"/>
                <a:gd name="connsiteY66" fmla="*/ 896385 h 1072230"/>
                <a:gd name="connsiteX67" fmla="*/ 915206 w 1072230"/>
                <a:gd name="connsiteY67" fmla="*/ 915206 h 1072230"/>
                <a:gd name="connsiteX68" fmla="*/ 896385 w 1072230"/>
                <a:gd name="connsiteY68" fmla="*/ 930734 h 1072230"/>
                <a:gd name="connsiteX69" fmla="*/ 808874 w 1072230"/>
                <a:gd name="connsiteY69" fmla="*/ 891580 h 1072230"/>
                <a:gd name="connsiteX70" fmla="*/ 824168 w 1072230"/>
                <a:gd name="connsiteY70" fmla="*/ 987017 h 1072230"/>
                <a:gd name="connsiteX71" fmla="*/ 781520 w 1072230"/>
                <a:gd name="connsiteY71" fmla="*/ 1010166 h 1072230"/>
                <a:gd name="connsiteX72" fmla="*/ 707577 w 1072230"/>
                <a:gd name="connsiteY72" fmla="*/ 950065 h 1072230"/>
                <a:gd name="connsiteX73" fmla="*/ 697807 w 1072230"/>
                <a:gd name="connsiteY73" fmla="*/ 1044685 h 1072230"/>
                <a:gd name="connsiteX74" fmla="*/ 651562 w 1072230"/>
                <a:gd name="connsiteY74" fmla="*/ 1059041 h 1072230"/>
                <a:gd name="connsiteX75" fmla="*/ 594600 w 1072230"/>
                <a:gd name="connsiteY75" fmla="*/ 980336 h 1072230"/>
                <a:gd name="connsiteX76" fmla="*/ 560453 w 1072230"/>
                <a:gd name="connsiteY76" fmla="*/ 1069777 h 1072230"/>
                <a:gd name="connsiteX77" fmla="*/ 536115 w 1072230"/>
                <a:gd name="connsiteY77" fmla="*/ 1072230 h 1072230"/>
                <a:gd name="connsiteX78" fmla="*/ 511777 w 1072230"/>
                <a:gd name="connsiteY78" fmla="*/ 1069777 h 1072230"/>
                <a:gd name="connsiteX79" fmla="*/ 477630 w 1072230"/>
                <a:gd name="connsiteY79" fmla="*/ 980336 h 1072230"/>
                <a:gd name="connsiteX80" fmla="*/ 420668 w 1072230"/>
                <a:gd name="connsiteY80" fmla="*/ 1059041 h 1072230"/>
                <a:gd name="connsiteX81" fmla="*/ 374423 w 1072230"/>
                <a:gd name="connsiteY81" fmla="*/ 1044685 h 1072230"/>
                <a:gd name="connsiteX82" fmla="*/ 364653 w 1072230"/>
                <a:gd name="connsiteY82" fmla="*/ 950065 h 1072230"/>
                <a:gd name="connsiteX83" fmla="*/ 290710 w 1072230"/>
                <a:gd name="connsiteY83" fmla="*/ 1010166 h 1072230"/>
                <a:gd name="connsiteX84" fmla="*/ 248062 w 1072230"/>
                <a:gd name="connsiteY84" fmla="*/ 987017 h 1072230"/>
                <a:gd name="connsiteX85" fmla="*/ 263356 w 1072230"/>
                <a:gd name="connsiteY85" fmla="*/ 891580 h 1072230"/>
                <a:gd name="connsiteX86" fmla="*/ 175845 w 1072230"/>
                <a:gd name="connsiteY86" fmla="*/ 930734 h 1072230"/>
                <a:gd name="connsiteX87" fmla="*/ 157025 w 1072230"/>
                <a:gd name="connsiteY87" fmla="*/ 915206 h 1072230"/>
                <a:gd name="connsiteX88" fmla="*/ 141496 w 1072230"/>
                <a:gd name="connsiteY88" fmla="*/ 896385 h 1072230"/>
                <a:gd name="connsiteX89" fmla="*/ 180650 w 1072230"/>
                <a:gd name="connsiteY89" fmla="*/ 808874 h 1072230"/>
                <a:gd name="connsiteX90" fmla="*/ 85213 w 1072230"/>
                <a:gd name="connsiteY90" fmla="*/ 824168 h 1072230"/>
                <a:gd name="connsiteX91" fmla="*/ 62065 w 1072230"/>
                <a:gd name="connsiteY91" fmla="*/ 781521 h 1072230"/>
                <a:gd name="connsiteX92" fmla="*/ 122165 w 1072230"/>
                <a:gd name="connsiteY92" fmla="*/ 707577 h 1072230"/>
                <a:gd name="connsiteX93" fmla="*/ 27545 w 1072230"/>
                <a:gd name="connsiteY93" fmla="*/ 697807 h 1072230"/>
                <a:gd name="connsiteX94" fmla="*/ 13189 w 1072230"/>
                <a:gd name="connsiteY94" fmla="*/ 651562 h 1072230"/>
                <a:gd name="connsiteX95" fmla="*/ 91894 w 1072230"/>
                <a:gd name="connsiteY95" fmla="*/ 594600 h 1072230"/>
                <a:gd name="connsiteX96" fmla="*/ 2453 w 1072230"/>
                <a:gd name="connsiteY96" fmla="*/ 560453 h 1072230"/>
                <a:gd name="connsiteX97" fmla="*/ 0 w 1072230"/>
                <a:gd name="connsiteY97" fmla="*/ 536115 h 1072230"/>
                <a:gd name="connsiteX98" fmla="*/ 2453 w 1072230"/>
                <a:gd name="connsiteY98" fmla="*/ 511777 h 1072230"/>
                <a:gd name="connsiteX99" fmla="*/ 91894 w 1072230"/>
                <a:gd name="connsiteY99" fmla="*/ 477630 h 1072230"/>
                <a:gd name="connsiteX100" fmla="*/ 13189 w 1072230"/>
                <a:gd name="connsiteY100" fmla="*/ 420668 h 1072230"/>
                <a:gd name="connsiteX101" fmla="*/ 27545 w 1072230"/>
                <a:gd name="connsiteY101" fmla="*/ 374423 h 1072230"/>
                <a:gd name="connsiteX102" fmla="*/ 122165 w 1072230"/>
                <a:gd name="connsiteY102" fmla="*/ 364653 h 1072230"/>
                <a:gd name="connsiteX103" fmla="*/ 62065 w 1072230"/>
                <a:gd name="connsiteY103" fmla="*/ 290710 h 1072230"/>
                <a:gd name="connsiteX104" fmla="*/ 85213 w 1072230"/>
                <a:gd name="connsiteY104" fmla="*/ 248062 h 1072230"/>
                <a:gd name="connsiteX105" fmla="*/ 180650 w 1072230"/>
                <a:gd name="connsiteY105" fmla="*/ 263356 h 1072230"/>
                <a:gd name="connsiteX106" fmla="*/ 141496 w 1072230"/>
                <a:gd name="connsiteY106" fmla="*/ 175845 h 1072230"/>
                <a:gd name="connsiteX107" fmla="*/ 157025 w 1072230"/>
                <a:gd name="connsiteY107" fmla="*/ 157025 h 1072230"/>
                <a:gd name="connsiteX108" fmla="*/ 175845 w 1072230"/>
                <a:gd name="connsiteY108" fmla="*/ 141496 h 1072230"/>
                <a:gd name="connsiteX109" fmla="*/ 263356 w 1072230"/>
                <a:gd name="connsiteY109" fmla="*/ 180650 h 1072230"/>
                <a:gd name="connsiteX110" fmla="*/ 248062 w 1072230"/>
                <a:gd name="connsiteY110" fmla="*/ 85213 h 1072230"/>
                <a:gd name="connsiteX111" fmla="*/ 290710 w 1072230"/>
                <a:gd name="connsiteY111" fmla="*/ 62065 h 1072230"/>
                <a:gd name="connsiteX112" fmla="*/ 364653 w 1072230"/>
                <a:gd name="connsiteY112" fmla="*/ 122165 h 1072230"/>
                <a:gd name="connsiteX113" fmla="*/ 374423 w 1072230"/>
                <a:gd name="connsiteY113" fmla="*/ 27545 h 1072230"/>
                <a:gd name="connsiteX114" fmla="*/ 420668 w 1072230"/>
                <a:gd name="connsiteY114" fmla="*/ 13189 h 1072230"/>
                <a:gd name="connsiteX115" fmla="*/ 477630 w 1072230"/>
                <a:gd name="connsiteY115" fmla="*/ 91894 h 1072230"/>
                <a:gd name="connsiteX116" fmla="*/ 511777 w 1072230"/>
                <a:gd name="connsiteY116" fmla="*/ 2453 h 1072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072230" h="1072230">
                  <a:moveTo>
                    <a:pt x="704234" y="548838"/>
                  </a:moveTo>
                  <a:lnTo>
                    <a:pt x="693389" y="602554"/>
                  </a:lnTo>
                  <a:cubicBezTo>
                    <a:pt x="676115" y="643396"/>
                    <a:pt x="643396" y="676115"/>
                    <a:pt x="602554" y="693389"/>
                  </a:cubicBezTo>
                  <a:lnTo>
                    <a:pt x="568998" y="700164"/>
                  </a:lnTo>
                  <a:lnTo>
                    <a:pt x="568998" y="879092"/>
                  </a:lnTo>
                  <a:lnTo>
                    <a:pt x="598094" y="876524"/>
                  </a:lnTo>
                  <a:cubicBezTo>
                    <a:pt x="738911" y="851371"/>
                    <a:pt x="850563" y="742032"/>
                    <a:pt x="879131" y="602427"/>
                  </a:cubicBezTo>
                  <a:lnTo>
                    <a:pt x="884533" y="548838"/>
                  </a:lnTo>
                  <a:close/>
                  <a:moveTo>
                    <a:pt x="187697" y="548838"/>
                  </a:moveTo>
                  <a:lnTo>
                    <a:pt x="193099" y="602427"/>
                  </a:lnTo>
                  <a:cubicBezTo>
                    <a:pt x="221667" y="742032"/>
                    <a:pt x="333319" y="851371"/>
                    <a:pt x="474136" y="876524"/>
                  </a:cubicBezTo>
                  <a:lnTo>
                    <a:pt x="509616" y="879655"/>
                  </a:lnTo>
                  <a:lnTo>
                    <a:pt x="509616" y="701453"/>
                  </a:lnTo>
                  <a:lnTo>
                    <a:pt x="469676" y="693389"/>
                  </a:lnTo>
                  <a:cubicBezTo>
                    <a:pt x="428834" y="676115"/>
                    <a:pt x="396115" y="643396"/>
                    <a:pt x="378841" y="602554"/>
                  </a:cubicBezTo>
                  <a:lnTo>
                    <a:pt x="367996" y="548838"/>
                  </a:lnTo>
                  <a:close/>
                  <a:moveTo>
                    <a:pt x="536115" y="450771"/>
                  </a:moveTo>
                  <a:cubicBezTo>
                    <a:pt x="488981" y="450771"/>
                    <a:pt x="450771" y="488981"/>
                    <a:pt x="450771" y="536115"/>
                  </a:cubicBezTo>
                  <a:cubicBezTo>
                    <a:pt x="450771" y="583249"/>
                    <a:pt x="488981" y="621459"/>
                    <a:pt x="536115" y="621459"/>
                  </a:cubicBezTo>
                  <a:cubicBezTo>
                    <a:pt x="583249" y="621459"/>
                    <a:pt x="621459" y="583249"/>
                    <a:pt x="621459" y="536115"/>
                  </a:cubicBezTo>
                  <a:cubicBezTo>
                    <a:pt x="621459" y="488981"/>
                    <a:pt x="583249" y="450771"/>
                    <a:pt x="536115" y="450771"/>
                  </a:cubicBezTo>
                  <a:close/>
                  <a:moveTo>
                    <a:pt x="568998" y="185050"/>
                  </a:moveTo>
                  <a:lnTo>
                    <a:pt x="568998" y="372066"/>
                  </a:lnTo>
                  <a:lnTo>
                    <a:pt x="602554" y="378841"/>
                  </a:lnTo>
                  <a:cubicBezTo>
                    <a:pt x="643396" y="396115"/>
                    <a:pt x="676115" y="428834"/>
                    <a:pt x="693389" y="469676"/>
                  </a:cubicBezTo>
                  <a:lnTo>
                    <a:pt x="697383" y="489456"/>
                  </a:lnTo>
                  <a:lnTo>
                    <a:pt x="882502" y="489456"/>
                  </a:lnTo>
                  <a:lnTo>
                    <a:pt x="880775" y="469885"/>
                  </a:lnTo>
                  <a:cubicBezTo>
                    <a:pt x="855622" y="329068"/>
                    <a:pt x="746282" y="217416"/>
                    <a:pt x="606678" y="188848"/>
                  </a:cubicBezTo>
                  <a:close/>
                  <a:moveTo>
                    <a:pt x="509616" y="184073"/>
                  </a:moveTo>
                  <a:lnTo>
                    <a:pt x="474136" y="187204"/>
                  </a:lnTo>
                  <a:cubicBezTo>
                    <a:pt x="333319" y="212357"/>
                    <a:pt x="221667" y="321696"/>
                    <a:pt x="193099" y="461301"/>
                  </a:cubicBezTo>
                  <a:lnTo>
                    <a:pt x="190261" y="489456"/>
                  </a:lnTo>
                  <a:lnTo>
                    <a:pt x="374847" y="489456"/>
                  </a:lnTo>
                  <a:lnTo>
                    <a:pt x="378841" y="469676"/>
                  </a:lnTo>
                  <a:cubicBezTo>
                    <a:pt x="396115" y="428834"/>
                    <a:pt x="428834" y="396115"/>
                    <a:pt x="469676" y="378841"/>
                  </a:cubicBezTo>
                  <a:lnTo>
                    <a:pt x="509616" y="370777"/>
                  </a:lnTo>
                  <a:close/>
                  <a:moveTo>
                    <a:pt x="536115" y="0"/>
                  </a:moveTo>
                  <a:lnTo>
                    <a:pt x="560453" y="2453"/>
                  </a:lnTo>
                  <a:lnTo>
                    <a:pt x="594600" y="91894"/>
                  </a:lnTo>
                  <a:lnTo>
                    <a:pt x="651562" y="13189"/>
                  </a:lnTo>
                  <a:lnTo>
                    <a:pt x="697807" y="27545"/>
                  </a:lnTo>
                  <a:lnTo>
                    <a:pt x="707577" y="122165"/>
                  </a:lnTo>
                  <a:lnTo>
                    <a:pt x="781521" y="62065"/>
                  </a:lnTo>
                  <a:lnTo>
                    <a:pt x="824168" y="85213"/>
                  </a:lnTo>
                  <a:lnTo>
                    <a:pt x="808874" y="180650"/>
                  </a:lnTo>
                  <a:lnTo>
                    <a:pt x="896385" y="141496"/>
                  </a:lnTo>
                  <a:lnTo>
                    <a:pt x="915206" y="157025"/>
                  </a:lnTo>
                  <a:lnTo>
                    <a:pt x="930734" y="175845"/>
                  </a:lnTo>
                  <a:lnTo>
                    <a:pt x="891580" y="263356"/>
                  </a:lnTo>
                  <a:lnTo>
                    <a:pt x="987017" y="248062"/>
                  </a:lnTo>
                  <a:lnTo>
                    <a:pt x="1010166" y="290710"/>
                  </a:lnTo>
                  <a:lnTo>
                    <a:pt x="950065" y="364653"/>
                  </a:lnTo>
                  <a:lnTo>
                    <a:pt x="1044685" y="374423"/>
                  </a:lnTo>
                  <a:lnTo>
                    <a:pt x="1059041" y="420668"/>
                  </a:lnTo>
                  <a:lnTo>
                    <a:pt x="980336" y="477630"/>
                  </a:lnTo>
                  <a:lnTo>
                    <a:pt x="1069777" y="511777"/>
                  </a:lnTo>
                  <a:lnTo>
                    <a:pt x="1072230" y="536115"/>
                  </a:lnTo>
                  <a:lnTo>
                    <a:pt x="1069777" y="560453"/>
                  </a:lnTo>
                  <a:lnTo>
                    <a:pt x="980336" y="594600"/>
                  </a:lnTo>
                  <a:lnTo>
                    <a:pt x="1059041" y="651562"/>
                  </a:lnTo>
                  <a:lnTo>
                    <a:pt x="1044685" y="697807"/>
                  </a:lnTo>
                  <a:lnTo>
                    <a:pt x="950065" y="707577"/>
                  </a:lnTo>
                  <a:lnTo>
                    <a:pt x="1010166" y="781521"/>
                  </a:lnTo>
                  <a:lnTo>
                    <a:pt x="987017" y="824168"/>
                  </a:lnTo>
                  <a:lnTo>
                    <a:pt x="891580" y="808874"/>
                  </a:lnTo>
                  <a:lnTo>
                    <a:pt x="930734" y="896385"/>
                  </a:lnTo>
                  <a:lnTo>
                    <a:pt x="915206" y="915206"/>
                  </a:lnTo>
                  <a:lnTo>
                    <a:pt x="896385" y="930734"/>
                  </a:lnTo>
                  <a:lnTo>
                    <a:pt x="808874" y="891580"/>
                  </a:lnTo>
                  <a:lnTo>
                    <a:pt x="824168" y="987017"/>
                  </a:lnTo>
                  <a:lnTo>
                    <a:pt x="781520" y="1010166"/>
                  </a:lnTo>
                  <a:lnTo>
                    <a:pt x="707577" y="950065"/>
                  </a:lnTo>
                  <a:lnTo>
                    <a:pt x="697807" y="1044685"/>
                  </a:lnTo>
                  <a:lnTo>
                    <a:pt x="651562" y="1059041"/>
                  </a:lnTo>
                  <a:lnTo>
                    <a:pt x="594600" y="980336"/>
                  </a:lnTo>
                  <a:lnTo>
                    <a:pt x="560453" y="1069777"/>
                  </a:lnTo>
                  <a:lnTo>
                    <a:pt x="536115" y="1072230"/>
                  </a:lnTo>
                  <a:lnTo>
                    <a:pt x="511777" y="1069777"/>
                  </a:lnTo>
                  <a:lnTo>
                    <a:pt x="477630" y="980336"/>
                  </a:lnTo>
                  <a:lnTo>
                    <a:pt x="420668" y="1059041"/>
                  </a:lnTo>
                  <a:lnTo>
                    <a:pt x="374423" y="1044685"/>
                  </a:lnTo>
                  <a:lnTo>
                    <a:pt x="364653" y="950065"/>
                  </a:lnTo>
                  <a:lnTo>
                    <a:pt x="290710" y="1010166"/>
                  </a:lnTo>
                  <a:lnTo>
                    <a:pt x="248062" y="987017"/>
                  </a:lnTo>
                  <a:lnTo>
                    <a:pt x="263356" y="891580"/>
                  </a:lnTo>
                  <a:lnTo>
                    <a:pt x="175845" y="930734"/>
                  </a:lnTo>
                  <a:lnTo>
                    <a:pt x="157025" y="915206"/>
                  </a:lnTo>
                  <a:lnTo>
                    <a:pt x="141496" y="896385"/>
                  </a:lnTo>
                  <a:lnTo>
                    <a:pt x="180650" y="808874"/>
                  </a:lnTo>
                  <a:lnTo>
                    <a:pt x="85213" y="824168"/>
                  </a:lnTo>
                  <a:lnTo>
                    <a:pt x="62065" y="781521"/>
                  </a:lnTo>
                  <a:lnTo>
                    <a:pt x="122165" y="707577"/>
                  </a:lnTo>
                  <a:lnTo>
                    <a:pt x="27545" y="697807"/>
                  </a:lnTo>
                  <a:lnTo>
                    <a:pt x="13189" y="651562"/>
                  </a:lnTo>
                  <a:lnTo>
                    <a:pt x="91894" y="594600"/>
                  </a:lnTo>
                  <a:lnTo>
                    <a:pt x="2453" y="560453"/>
                  </a:lnTo>
                  <a:lnTo>
                    <a:pt x="0" y="536115"/>
                  </a:lnTo>
                  <a:lnTo>
                    <a:pt x="2453" y="511777"/>
                  </a:lnTo>
                  <a:lnTo>
                    <a:pt x="91894" y="477630"/>
                  </a:lnTo>
                  <a:lnTo>
                    <a:pt x="13189" y="420668"/>
                  </a:lnTo>
                  <a:lnTo>
                    <a:pt x="27545" y="374423"/>
                  </a:lnTo>
                  <a:lnTo>
                    <a:pt x="122165" y="364653"/>
                  </a:lnTo>
                  <a:lnTo>
                    <a:pt x="62065" y="290710"/>
                  </a:lnTo>
                  <a:lnTo>
                    <a:pt x="85213" y="248062"/>
                  </a:lnTo>
                  <a:lnTo>
                    <a:pt x="180650" y="263356"/>
                  </a:lnTo>
                  <a:lnTo>
                    <a:pt x="141496" y="175845"/>
                  </a:lnTo>
                  <a:lnTo>
                    <a:pt x="157025" y="157025"/>
                  </a:lnTo>
                  <a:lnTo>
                    <a:pt x="175845" y="141496"/>
                  </a:lnTo>
                  <a:lnTo>
                    <a:pt x="263356" y="180650"/>
                  </a:lnTo>
                  <a:lnTo>
                    <a:pt x="248062" y="85213"/>
                  </a:lnTo>
                  <a:lnTo>
                    <a:pt x="290710" y="62065"/>
                  </a:lnTo>
                  <a:lnTo>
                    <a:pt x="364653" y="122165"/>
                  </a:lnTo>
                  <a:lnTo>
                    <a:pt x="374423" y="27545"/>
                  </a:lnTo>
                  <a:lnTo>
                    <a:pt x="420668" y="13189"/>
                  </a:lnTo>
                  <a:lnTo>
                    <a:pt x="477630" y="91894"/>
                  </a:lnTo>
                  <a:lnTo>
                    <a:pt x="511777" y="2453"/>
                  </a:lnTo>
                  <a:close/>
                </a:path>
              </a:pathLst>
            </a:custGeom>
            <a:solidFill>
              <a:srgbClr val="56A8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6" name="任意多边形 65"/>
            <p:cNvSpPr/>
            <p:nvPr/>
          </p:nvSpPr>
          <p:spPr>
            <a:xfrm rot="2700000">
              <a:off x="6260524" y="1458791"/>
              <a:ext cx="188412" cy="189238"/>
            </a:xfrm>
            <a:custGeom>
              <a:avLst/>
              <a:gdLst>
                <a:gd name="connsiteX0" fmla="*/ 704234 w 1072230"/>
                <a:gd name="connsiteY0" fmla="*/ 548838 h 1072230"/>
                <a:gd name="connsiteX1" fmla="*/ 693389 w 1072230"/>
                <a:gd name="connsiteY1" fmla="*/ 602554 h 1072230"/>
                <a:gd name="connsiteX2" fmla="*/ 602554 w 1072230"/>
                <a:gd name="connsiteY2" fmla="*/ 693389 h 1072230"/>
                <a:gd name="connsiteX3" fmla="*/ 568998 w 1072230"/>
                <a:gd name="connsiteY3" fmla="*/ 700164 h 1072230"/>
                <a:gd name="connsiteX4" fmla="*/ 568998 w 1072230"/>
                <a:gd name="connsiteY4" fmla="*/ 879092 h 1072230"/>
                <a:gd name="connsiteX5" fmla="*/ 598094 w 1072230"/>
                <a:gd name="connsiteY5" fmla="*/ 876524 h 1072230"/>
                <a:gd name="connsiteX6" fmla="*/ 879131 w 1072230"/>
                <a:gd name="connsiteY6" fmla="*/ 602427 h 1072230"/>
                <a:gd name="connsiteX7" fmla="*/ 884533 w 1072230"/>
                <a:gd name="connsiteY7" fmla="*/ 548838 h 1072230"/>
                <a:gd name="connsiteX8" fmla="*/ 187697 w 1072230"/>
                <a:gd name="connsiteY8" fmla="*/ 548838 h 1072230"/>
                <a:gd name="connsiteX9" fmla="*/ 193099 w 1072230"/>
                <a:gd name="connsiteY9" fmla="*/ 602427 h 1072230"/>
                <a:gd name="connsiteX10" fmla="*/ 474136 w 1072230"/>
                <a:gd name="connsiteY10" fmla="*/ 876524 h 1072230"/>
                <a:gd name="connsiteX11" fmla="*/ 509616 w 1072230"/>
                <a:gd name="connsiteY11" fmla="*/ 879655 h 1072230"/>
                <a:gd name="connsiteX12" fmla="*/ 509616 w 1072230"/>
                <a:gd name="connsiteY12" fmla="*/ 701453 h 1072230"/>
                <a:gd name="connsiteX13" fmla="*/ 469676 w 1072230"/>
                <a:gd name="connsiteY13" fmla="*/ 693389 h 1072230"/>
                <a:gd name="connsiteX14" fmla="*/ 378841 w 1072230"/>
                <a:gd name="connsiteY14" fmla="*/ 602554 h 1072230"/>
                <a:gd name="connsiteX15" fmla="*/ 367996 w 1072230"/>
                <a:gd name="connsiteY15" fmla="*/ 548838 h 1072230"/>
                <a:gd name="connsiteX16" fmla="*/ 536115 w 1072230"/>
                <a:gd name="connsiteY16" fmla="*/ 450771 h 1072230"/>
                <a:gd name="connsiteX17" fmla="*/ 450771 w 1072230"/>
                <a:gd name="connsiteY17" fmla="*/ 536115 h 1072230"/>
                <a:gd name="connsiteX18" fmla="*/ 536115 w 1072230"/>
                <a:gd name="connsiteY18" fmla="*/ 621459 h 1072230"/>
                <a:gd name="connsiteX19" fmla="*/ 621459 w 1072230"/>
                <a:gd name="connsiteY19" fmla="*/ 536115 h 1072230"/>
                <a:gd name="connsiteX20" fmla="*/ 536115 w 1072230"/>
                <a:gd name="connsiteY20" fmla="*/ 450771 h 1072230"/>
                <a:gd name="connsiteX21" fmla="*/ 568998 w 1072230"/>
                <a:gd name="connsiteY21" fmla="*/ 185050 h 1072230"/>
                <a:gd name="connsiteX22" fmla="*/ 568998 w 1072230"/>
                <a:gd name="connsiteY22" fmla="*/ 372066 h 1072230"/>
                <a:gd name="connsiteX23" fmla="*/ 602554 w 1072230"/>
                <a:gd name="connsiteY23" fmla="*/ 378841 h 1072230"/>
                <a:gd name="connsiteX24" fmla="*/ 693389 w 1072230"/>
                <a:gd name="connsiteY24" fmla="*/ 469676 h 1072230"/>
                <a:gd name="connsiteX25" fmla="*/ 697383 w 1072230"/>
                <a:gd name="connsiteY25" fmla="*/ 489456 h 1072230"/>
                <a:gd name="connsiteX26" fmla="*/ 882502 w 1072230"/>
                <a:gd name="connsiteY26" fmla="*/ 489456 h 1072230"/>
                <a:gd name="connsiteX27" fmla="*/ 880775 w 1072230"/>
                <a:gd name="connsiteY27" fmla="*/ 469885 h 1072230"/>
                <a:gd name="connsiteX28" fmla="*/ 606678 w 1072230"/>
                <a:gd name="connsiteY28" fmla="*/ 188848 h 1072230"/>
                <a:gd name="connsiteX29" fmla="*/ 509616 w 1072230"/>
                <a:gd name="connsiteY29" fmla="*/ 184073 h 1072230"/>
                <a:gd name="connsiteX30" fmla="*/ 474136 w 1072230"/>
                <a:gd name="connsiteY30" fmla="*/ 187204 h 1072230"/>
                <a:gd name="connsiteX31" fmla="*/ 193099 w 1072230"/>
                <a:gd name="connsiteY31" fmla="*/ 461301 h 1072230"/>
                <a:gd name="connsiteX32" fmla="*/ 190261 w 1072230"/>
                <a:gd name="connsiteY32" fmla="*/ 489456 h 1072230"/>
                <a:gd name="connsiteX33" fmla="*/ 374847 w 1072230"/>
                <a:gd name="connsiteY33" fmla="*/ 489456 h 1072230"/>
                <a:gd name="connsiteX34" fmla="*/ 378841 w 1072230"/>
                <a:gd name="connsiteY34" fmla="*/ 469676 h 1072230"/>
                <a:gd name="connsiteX35" fmla="*/ 469676 w 1072230"/>
                <a:gd name="connsiteY35" fmla="*/ 378841 h 1072230"/>
                <a:gd name="connsiteX36" fmla="*/ 509616 w 1072230"/>
                <a:gd name="connsiteY36" fmla="*/ 370777 h 1072230"/>
                <a:gd name="connsiteX37" fmla="*/ 536115 w 1072230"/>
                <a:gd name="connsiteY37" fmla="*/ 0 h 1072230"/>
                <a:gd name="connsiteX38" fmla="*/ 560453 w 1072230"/>
                <a:gd name="connsiteY38" fmla="*/ 2453 h 1072230"/>
                <a:gd name="connsiteX39" fmla="*/ 594600 w 1072230"/>
                <a:gd name="connsiteY39" fmla="*/ 91894 h 1072230"/>
                <a:gd name="connsiteX40" fmla="*/ 651562 w 1072230"/>
                <a:gd name="connsiteY40" fmla="*/ 13189 h 1072230"/>
                <a:gd name="connsiteX41" fmla="*/ 697807 w 1072230"/>
                <a:gd name="connsiteY41" fmla="*/ 27545 h 1072230"/>
                <a:gd name="connsiteX42" fmla="*/ 707577 w 1072230"/>
                <a:gd name="connsiteY42" fmla="*/ 122165 h 1072230"/>
                <a:gd name="connsiteX43" fmla="*/ 781521 w 1072230"/>
                <a:gd name="connsiteY43" fmla="*/ 62065 h 1072230"/>
                <a:gd name="connsiteX44" fmla="*/ 824168 w 1072230"/>
                <a:gd name="connsiteY44" fmla="*/ 85213 h 1072230"/>
                <a:gd name="connsiteX45" fmla="*/ 808874 w 1072230"/>
                <a:gd name="connsiteY45" fmla="*/ 180650 h 1072230"/>
                <a:gd name="connsiteX46" fmla="*/ 896385 w 1072230"/>
                <a:gd name="connsiteY46" fmla="*/ 141496 h 1072230"/>
                <a:gd name="connsiteX47" fmla="*/ 915206 w 1072230"/>
                <a:gd name="connsiteY47" fmla="*/ 157025 h 1072230"/>
                <a:gd name="connsiteX48" fmla="*/ 930734 w 1072230"/>
                <a:gd name="connsiteY48" fmla="*/ 175845 h 1072230"/>
                <a:gd name="connsiteX49" fmla="*/ 891580 w 1072230"/>
                <a:gd name="connsiteY49" fmla="*/ 263356 h 1072230"/>
                <a:gd name="connsiteX50" fmla="*/ 987017 w 1072230"/>
                <a:gd name="connsiteY50" fmla="*/ 248062 h 1072230"/>
                <a:gd name="connsiteX51" fmla="*/ 1010166 w 1072230"/>
                <a:gd name="connsiteY51" fmla="*/ 290710 h 1072230"/>
                <a:gd name="connsiteX52" fmla="*/ 950065 w 1072230"/>
                <a:gd name="connsiteY52" fmla="*/ 364653 h 1072230"/>
                <a:gd name="connsiteX53" fmla="*/ 1044685 w 1072230"/>
                <a:gd name="connsiteY53" fmla="*/ 374423 h 1072230"/>
                <a:gd name="connsiteX54" fmla="*/ 1059041 w 1072230"/>
                <a:gd name="connsiteY54" fmla="*/ 420668 h 1072230"/>
                <a:gd name="connsiteX55" fmla="*/ 980336 w 1072230"/>
                <a:gd name="connsiteY55" fmla="*/ 477630 h 1072230"/>
                <a:gd name="connsiteX56" fmla="*/ 1069777 w 1072230"/>
                <a:gd name="connsiteY56" fmla="*/ 511777 h 1072230"/>
                <a:gd name="connsiteX57" fmla="*/ 1072230 w 1072230"/>
                <a:gd name="connsiteY57" fmla="*/ 536115 h 1072230"/>
                <a:gd name="connsiteX58" fmla="*/ 1069777 w 1072230"/>
                <a:gd name="connsiteY58" fmla="*/ 560453 h 1072230"/>
                <a:gd name="connsiteX59" fmla="*/ 980336 w 1072230"/>
                <a:gd name="connsiteY59" fmla="*/ 594600 h 1072230"/>
                <a:gd name="connsiteX60" fmla="*/ 1059041 w 1072230"/>
                <a:gd name="connsiteY60" fmla="*/ 651562 h 1072230"/>
                <a:gd name="connsiteX61" fmla="*/ 1044685 w 1072230"/>
                <a:gd name="connsiteY61" fmla="*/ 697807 h 1072230"/>
                <a:gd name="connsiteX62" fmla="*/ 950065 w 1072230"/>
                <a:gd name="connsiteY62" fmla="*/ 707577 h 1072230"/>
                <a:gd name="connsiteX63" fmla="*/ 1010166 w 1072230"/>
                <a:gd name="connsiteY63" fmla="*/ 781521 h 1072230"/>
                <a:gd name="connsiteX64" fmla="*/ 987017 w 1072230"/>
                <a:gd name="connsiteY64" fmla="*/ 824168 h 1072230"/>
                <a:gd name="connsiteX65" fmla="*/ 891580 w 1072230"/>
                <a:gd name="connsiteY65" fmla="*/ 808874 h 1072230"/>
                <a:gd name="connsiteX66" fmla="*/ 930734 w 1072230"/>
                <a:gd name="connsiteY66" fmla="*/ 896385 h 1072230"/>
                <a:gd name="connsiteX67" fmla="*/ 915206 w 1072230"/>
                <a:gd name="connsiteY67" fmla="*/ 915206 h 1072230"/>
                <a:gd name="connsiteX68" fmla="*/ 896385 w 1072230"/>
                <a:gd name="connsiteY68" fmla="*/ 930734 h 1072230"/>
                <a:gd name="connsiteX69" fmla="*/ 808874 w 1072230"/>
                <a:gd name="connsiteY69" fmla="*/ 891580 h 1072230"/>
                <a:gd name="connsiteX70" fmla="*/ 824168 w 1072230"/>
                <a:gd name="connsiteY70" fmla="*/ 987017 h 1072230"/>
                <a:gd name="connsiteX71" fmla="*/ 781520 w 1072230"/>
                <a:gd name="connsiteY71" fmla="*/ 1010166 h 1072230"/>
                <a:gd name="connsiteX72" fmla="*/ 707577 w 1072230"/>
                <a:gd name="connsiteY72" fmla="*/ 950065 h 1072230"/>
                <a:gd name="connsiteX73" fmla="*/ 697807 w 1072230"/>
                <a:gd name="connsiteY73" fmla="*/ 1044685 h 1072230"/>
                <a:gd name="connsiteX74" fmla="*/ 651562 w 1072230"/>
                <a:gd name="connsiteY74" fmla="*/ 1059041 h 1072230"/>
                <a:gd name="connsiteX75" fmla="*/ 594600 w 1072230"/>
                <a:gd name="connsiteY75" fmla="*/ 980336 h 1072230"/>
                <a:gd name="connsiteX76" fmla="*/ 560453 w 1072230"/>
                <a:gd name="connsiteY76" fmla="*/ 1069777 h 1072230"/>
                <a:gd name="connsiteX77" fmla="*/ 536115 w 1072230"/>
                <a:gd name="connsiteY77" fmla="*/ 1072230 h 1072230"/>
                <a:gd name="connsiteX78" fmla="*/ 511777 w 1072230"/>
                <a:gd name="connsiteY78" fmla="*/ 1069777 h 1072230"/>
                <a:gd name="connsiteX79" fmla="*/ 477630 w 1072230"/>
                <a:gd name="connsiteY79" fmla="*/ 980336 h 1072230"/>
                <a:gd name="connsiteX80" fmla="*/ 420668 w 1072230"/>
                <a:gd name="connsiteY80" fmla="*/ 1059041 h 1072230"/>
                <a:gd name="connsiteX81" fmla="*/ 374423 w 1072230"/>
                <a:gd name="connsiteY81" fmla="*/ 1044685 h 1072230"/>
                <a:gd name="connsiteX82" fmla="*/ 364653 w 1072230"/>
                <a:gd name="connsiteY82" fmla="*/ 950065 h 1072230"/>
                <a:gd name="connsiteX83" fmla="*/ 290710 w 1072230"/>
                <a:gd name="connsiteY83" fmla="*/ 1010166 h 1072230"/>
                <a:gd name="connsiteX84" fmla="*/ 248062 w 1072230"/>
                <a:gd name="connsiteY84" fmla="*/ 987017 h 1072230"/>
                <a:gd name="connsiteX85" fmla="*/ 263356 w 1072230"/>
                <a:gd name="connsiteY85" fmla="*/ 891580 h 1072230"/>
                <a:gd name="connsiteX86" fmla="*/ 175845 w 1072230"/>
                <a:gd name="connsiteY86" fmla="*/ 930734 h 1072230"/>
                <a:gd name="connsiteX87" fmla="*/ 157025 w 1072230"/>
                <a:gd name="connsiteY87" fmla="*/ 915206 h 1072230"/>
                <a:gd name="connsiteX88" fmla="*/ 141496 w 1072230"/>
                <a:gd name="connsiteY88" fmla="*/ 896385 h 1072230"/>
                <a:gd name="connsiteX89" fmla="*/ 180650 w 1072230"/>
                <a:gd name="connsiteY89" fmla="*/ 808874 h 1072230"/>
                <a:gd name="connsiteX90" fmla="*/ 85213 w 1072230"/>
                <a:gd name="connsiteY90" fmla="*/ 824168 h 1072230"/>
                <a:gd name="connsiteX91" fmla="*/ 62065 w 1072230"/>
                <a:gd name="connsiteY91" fmla="*/ 781521 h 1072230"/>
                <a:gd name="connsiteX92" fmla="*/ 122165 w 1072230"/>
                <a:gd name="connsiteY92" fmla="*/ 707577 h 1072230"/>
                <a:gd name="connsiteX93" fmla="*/ 27545 w 1072230"/>
                <a:gd name="connsiteY93" fmla="*/ 697807 h 1072230"/>
                <a:gd name="connsiteX94" fmla="*/ 13189 w 1072230"/>
                <a:gd name="connsiteY94" fmla="*/ 651562 h 1072230"/>
                <a:gd name="connsiteX95" fmla="*/ 91894 w 1072230"/>
                <a:gd name="connsiteY95" fmla="*/ 594600 h 1072230"/>
                <a:gd name="connsiteX96" fmla="*/ 2453 w 1072230"/>
                <a:gd name="connsiteY96" fmla="*/ 560453 h 1072230"/>
                <a:gd name="connsiteX97" fmla="*/ 0 w 1072230"/>
                <a:gd name="connsiteY97" fmla="*/ 536115 h 1072230"/>
                <a:gd name="connsiteX98" fmla="*/ 2453 w 1072230"/>
                <a:gd name="connsiteY98" fmla="*/ 511777 h 1072230"/>
                <a:gd name="connsiteX99" fmla="*/ 91894 w 1072230"/>
                <a:gd name="connsiteY99" fmla="*/ 477630 h 1072230"/>
                <a:gd name="connsiteX100" fmla="*/ 13189 w 1072230"/>
                <a:gd name="connsiteY100" fmla="*/ 420668 h 1072230"/>
                <a:gd name="connsiteX101" fmla="*/ 27545 w 1072230"/>
                <a:gd name="connsiteY101" fmla="*/ 374423 h 1072230"/>
                <a:gd name="connsiteX102" fmla="*/ 122165 w 1072230"/>
                <a:gd name="connsiteY102" fmla="*/ 364653 h 1072230"/>
                <a:gd name="connsiteX103" fmla="*/ 62065 w 1072230"/>
                <a:gd name="connsiteY103" fmla="*/ 290710 h 1072230"/>
                <a:gd name="connsiteX104" fmla="*/ 85213 w 1072230"/>
                <a:gd name="connsiteY104" fmla="*/ 248062 h 1072230"/>
                <a:gd name="connsiteX105" fmla="*/ 180650 w 1072230"/>
                <a:gd name="connsiteY105" fmla="*/ 263356 h 1072230"/>
                <a:gd name="connsiteX106" fmla="*/ 141496 w 1072230"/>
                <a:gd name="connsiteY106" fmla="*/ 175845 h 1072230"/>
                <a:gd name="connsiteX107" fmla="*/ 157025 w 1072230"/>
                <a:gd name="connsiteY107" fmla="*/ 157025 h 1072230"/>
                <a:gd name="connsiteX108" fmla="*/ 175845 w 1072230"/>
                <a:gd name="connsiteY108" fmla="*/ 141496 h 1072230"/>
                <a:gd name="connsiteX109" fmla="*/ 263356 w 1072230"/>
                <a:gd name="connsiteY109" fmla="*/ 180650 h 1072230"/>
                <a:gd name="connsiteX110" fmla="*/ 248062 w 1072230"/>
                <a:gd name="connsiteY110" fmla="*/ 85213 h 1072230"/>
                <a:gd name="connsiteX111" fmla="*/ 290710 w 1072230"/>
                <a:gd name="connsiteY111" fmla="*/ 62065 h 1072230"/>
                <a:gd name="connsiteX112" fmla="*/ 364653 w 1072230"/>
                <a:gd name="connsiteY112" fmla="*/ 122165 h 1072230"/>
                <a:gd name="connsiteX113" fmla="*/ 374423 w 1072230"/>
                <a:gd name="connsiteY113" fmla="*/ 27545 h 1072230"/>
                <a:gd name="connsiteX114" fmla="*/ 420668 w 1072230"/>
                <a:gd name="connsiteY114" fmla="*/ 13189 h 1072230"/>
                <a:gd name="connsiteX115" fmla="*/ 477630 w 1072230"/>
                <a:gd name="connsiteY115" fmla="*/ 91894 h 1072230"/>
                <a:gd name="connsiteX116" fmla="*/ 511777 w 1072230"/>
                <a:gd name="connsiteY116" fmla="*/ 2453 h 1072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072230" h="1072230">
                  <a:moveTo>
                    <a:pt x="704234" y="548838"/>
                  </a:moveTo>
                  <a:lnTo>
                    <a:pt x="693389" y="602554"/>
                  </a:lnTo>
                  <a:cubicBezTo>
                    <a:pt x="676115" y="643396"/>
                    <a:pt x="643396" y="676115"/>
                    <a:pt x="602554" y="693389"/>
                  </a:cubicBezTo>
                  <a:lnTo>
                    <a:pt x="568998" y="700164"/>
                  </a:lnTo>
                  <a:lnTo>
                    <a:pt x="568998" y="879092"/>
                  </a:lnTo>
                  <a:lnTo>
                    <a:pt x="598094" y="876524"/>
                  </a:lnTo>
                  <a:cubicBezTo>
                    <a:pt x="738911" y="851371"/>
                    <a:pt x="850563" y="742032"/>
                    <a:pt x="879131" y="602427"/>
                  </a:cubicBezTo>
                  <a:lnTo>
                    <a:pt x="884533" y="548838"/>
                  </a:lnTo>
                  <a:close/>
                  <a:moveTo>
                    <a:pt x="187697" y="548838"/>
                  </a:moveTo>
                  <a:lnTo>
                    <a:pt x="193099" y="602427"/>
                  </a:lnTo>
                  <a:cubicBezTo>
                    <a:pt x="221667" y="742032"/>
                    <a:pt x="333319" y="851371"/>
                    <a:pt x="474136" y="876524"/>
                  </a:cubicBezTo>
                  <a:lnTo>
                    <a:pt x="509616" y="879655"/>
                  </a:lnTo>
                  <a:lnTo>
                    <a:pt x="509616" y="701453"/>
                  </a:lnTo>
                  <a:lnTo>
                    <a:pt x="469676" y="693389"/>
                  </a:lnTo>
                  <a:cubicBezTo>
                    <a:pt x="428834" y="676115"/>
                    <a:pt x="396115" y="643396"/>
                    <a:pt x="378841" y="602554"/>
                  </a:cubicBezTo>
                  <a:lnTo>
                    <a:pt x="367996" y="548838"/>
                  </a:lnTo>
                  <a:close/>
                  <a:moveTo>
                    <a:pt x="536115" y="450771"/>
                  </a:moveTo>
                  <a:cubicBezTo>
                    <a:pt x="488981" y="450771"/>
                    <a:pt x="450771" y="488981"/>
                    <a:pt x="450771" y="536115"/>
                  </a:cubicBezTo>
                  <a:cubicBezTo>
                    <a:pt x="450771" y="583249"/>
                    <a:pt x="488981" y="621459"/>
                    <a:pt x="536115" y="621459"/>
                  </a:cubicBezTo>
                  <a:cubicBezTo>
                    <a:pt x="583249" y="621459"/>
                    <a:pt x="621459" y="583249"/>
                    <a:pt x="621459" y="536115"/>
                  </a:cubicBezTo>
                  <a:cubicBezTo>
                    <a:pt x="621459" y="488981"/>
                    <a:pt x="583249" y="450771"/>
                    <a:pt x="536115" y="450771"/>
                  </a:cubicBezTo>
                  <a:close/>
                  <a:moveTo>
                    <a:pt x="568998" y="185050"/>
                  </a:moveTo>
                  <a:lnTo>
                    <a:pt x="568998" y="372066"/>
                  </a:lnTo>
                  <a:lnTo>
                    <a:pt x="602554" y="378841"/>
                  </a:lnTo>
                  <a:cubicBezTo>
                    <a:pt x="643396" y="396115"/>
                    <a:pt x="676115" y="428834"/>
                    <a:pt x="693389" y="469676"/>
                  </a:cubicBezTo>
                  <a:lnTo>
                    <a:pt x="697383" y="489456"/>
                  </a:lnTo>
                  <a:lnTo>
                    <a:pt x="882502" y="489456"/>
                  </a:lnTo>
                  <a:lnTo>
                    <a:pt x="880775" y="469885"/>
                  </a:lnTo>
                  <a:cubicBezTo>
                    <a:pt x="855622" y="329068"/>
                    <a:pt x="746282" y="217416"/>
                    <a:pt x="606678" y="188848"/>
                  </a:cubicBezTo>
                  <a:close/>
                  <a:moveTo>
                    <a:pt x="509616" y="184073"/>
                  </a:moveTo>
                  <a:lnTo>
                    <a:pt x="474136" y="187204"/>
                  </a:lnTo>
                  <a:cubicBezTo>
                    <a:pt x="333319" y="212357"/>
                    <a:pt x="221667" y="321696"/>
                    <a:pt x="193099" y="461301"/>
                  </a:cubicBezTo>
                  <a:lnTo>
                    <a:pt x="190261" y="489456"/>
                  </a:lnTo>
                  <a:lnTo>
                    <a:pt x="374847" y="489456"/>
                  </a:lnTo>
                  <a:lnTo>
                    <a:pt x="378841" y="469676"/>
                  </a:lnTo>
                  <a:cubicBezTo>
                    <a:pt x="396115" y="428834"/>
                    <a:pt x="428834" y="396115"/>
                    <a:pt x="469676" y="378841"/>
                  </a:cubicBezTo>
                  <a:lnTo>
                    <a:pt x="509616" y="370777"/>
                  </a:lnTo>
                  <a:close/>
                  <a:moveTo>
                    <a:pt x="536115" y="0"/>
                  </a:moveTo>
                  <a:lnTo>
                    <a:pt x="560453" y="2453"/>
                  </a:lnTo>
                  <a:lnTo>
                    <a:pt x="594600" y="91894"/>
                  </a:lnTo>
                  <a:lnTo>
                    <a:pt x="651562" y="13189"/>
                  </a:lnTo>
                  <a:lnTo>
                    <a:pt x="697807" y="27545"/>
                  </a:lnTo>
                  <a:lnTo>
                    <a:pt x="707577" y="122165"/>
                  </a:lnTo>
                  <a:lnTo>
                    <a:pt x="781521" y="62065"/>
                  </a:lnTo>
                  <a:lnTo>
                    <a:pt x="824168" y="85213"/>
                  </a:lnTo>
                  <a:lnTo>
                    <a:pt x="808874" y="180650"/>
                  </a:lnTo>
                  <a:lnTo>
                    <a:pt x="896385" y="141496"/>
                  </a:lnTo>
                  <a:lnTo>
                    <a:pt x="915206" y="157025"/>
                  </a:lnTo>
                  <a:lnTo>
                    <a:pt x="930734" y="175845"/>
                  </a:lnTo>
                  <a:lnTo>
                    <a:pt x="891580" y="263356"/>
                  </a:lnTo>
                  <a:lnTo>
                    <a:pt x="987017" y="248062"/>
                  </a:lnTo>
                  <a:lnTo>
                    <a:pt x="1010166" y="290710"/>
                  </a:lnTo>
                  <a:lnTo>
                    <a:pt x="950065" y="364653"/>
                  </a:lnTo>
                  <a:lnTo>
                    <a:pt x="1044685" y="374423"/>
                  </a:lnTo>
                  <a:lnTo>
                    <a:pt x="1059041" y="420668"/>
                  </a:lnTo>
                  <a:lnTo>
                    <a:pt x="980336" y="477630"/>
                  </a:lnTo>
                  <a:lnTo>
                    <a:pt x="1069777" y="511777"/>
                  </a:lnTo>
                  <a:lnTo>
                    <a:pt x="1072230" y="536115"/>
                  </a:lnTo>
                  <a:lnTo>
                    <a:pt x="1069777" y="560453"/>
                  </a:lnTo>
                  <a:lnTo>
                    <a:pt x="980336" y="594600"/>
                  </a:lnTo>
                  <a:lnTo>
                    <a:pt x="1059041" y="651562"/>
                  </a:lnTo>
                  <a:lnTo>
                    <a:pt x="1044685" y="697807"/>
                  </a:lnTo>
                  <a:lnTo>
                    <a:pt x="950065" y="707577"/>
                  </a:lnTo>
                  <a:lnTo>
                    <a:pt x="1010166" y="781521"/>
                  </a:lnTo>
                  <a:lnTo>
                    <a:pt x="987017" y="824168"/>
                  </a:lnTo>
                  <a:lnTo>
                    <a:pt x="891580" y="808874"/>
                  </a:lnTo>
                  <a:lnTo>
                    <a:pt x="930734" y="896385"/>
                  </a:lnTo>
                  <a:lnTo>
                    <a:pt x="915206" y="915206"/>
                  </a:lnTo>
                  <a:lnTo>
                    <a:pt x="896385" y="930734"/>
                  </a:lnTo>
                  <a:lnTo>
                    <a:pt x="808874" y="891580"/>
                  </a:lnTo>
                  <a:lnTo>
                    <a:pt x="824168" y="987017"/>
                  </a:lnTo>
                  <a:lnTo>
                    <a:pt x="781520" y="1010166"/>
                  </a:lnTo>
                  <a:lnTo>
                    <a:pt x="707577" y="950065"/>
                  </a:lnTo>
                  <a:lnTo>
                    <a:pt x="697807" y="1044685"/>
                  </a:lnTo>
                  <a:lnTo>
                    <a:pt x="651562" y="1059041"/>
                  </a:lnTo>
                  <a:lnTo>
                    <a:pt x="594600" y="980336"/>
                  </a:lnTo>
                  <a:lnTo>
                    <a:pt x="560453" y="1069777"/>
                  </a:lnTo>
                  <a:lnTo>
                    <a:pt x="536115" y="1072230"/>
                  </a:lnTo>
                  <a:lnTo>
                    <a:pt x="511777" y="1069777"/>
                  </a:lnTo>
                  <a:lnTo>
                    <a:pt x="477630" y="980336"/>
                  </a:lnTo>
                  <a:lnTo>
                    <a:pt x="420668" y="1059041"/>
                  </a:lnTo>
                  <a:lnTo>
                    <a:pt x="374423" y="1044685"/>
                  </a:lnTo>
                  <a:lnTo>
                    <a:pt x="364653" y="950065"/>
                  </a:lnTo>
                  <a:lnTo>
                    <a:pt x="290710" y="1010166"/>
                  </a:lnTo>
                  <a:lnTo>
                    <a:pt x="248062" y="987017"/>
                  </a:lnTo>
                  <a:lnTo>
                    <a:pt x="263356" y="891580"/>
                  </a:lnTo>
                  <a:lnTo>
                    <a:pt x="175845" y="930734"/>
                  </a:lnTo>
                  <a:lnTo>
                    <a:pt x="157025" y="915206"/>
                  </a:lnTo>
                  <a:lnTo>
                    <a:pt x="141496" y="896385"/>
                  </a:lnTo>
                  <a:lnTo>
                    <a:pt x="180650" y="808874"/>
                  </a:lnTo>
                  <a:lnTo>
                    <a:pt x="85213" y="824168"/>
                  </a:lnTo>
                  <a:lnTo>
                    <a:pt x="62065" y="781521"/>
                  </a:lnTo>
                  <a:lnTo>
                    <a:pt x="122165" y="707577"/>
                  </a:lnTo>
                  <a:lnTo>
                    <a:pt x="27545" y="697807"/>
                  </a:lnTo>
                  <a:lnTo>
                    <a:pt x="13189" y="651562"/>
                  </a:lnTo>
                  <a:lnTo>
                    <a:pt x="91894" y="594600"/>
                  </a:lnTo>
                  <a:lnTo>
                    <a:pt x="2453" y="560453"/>
                  </a:lnTo>
                  <a:lnTo>
                    <a:pt x="0" y="536115"/>
                  </a:lnTo>
                  <a:lnTo>
                    <a:pt x="2453" y="511777"/>
                  </a:lnTo>
                  <a:lnTo>
                    <a:pt x="91894" y="477630"/>
                  </a:lnTo>
                  <a:lnTo>
                    <a:pt x="13189" y="420668"/>
                  </a:lnTo>
                  <a:lnTo>
                    <a:pt x="27545" y="374423"/>
                  </a:lnTo>
                  <a:lnTo>
                    <a:pt x="122165" y="364653"/>
                  </a:lnTo>
                  <a:lnTo>
                    <a:pt x="62065" y="290710"/>
                  </a:lnTo>
                  <a:lnTo>
                    <a:pt x="85213" y="248062"/>
                  </a:lnTo>
                  <a:lnTo>
                    <a:pt x="180650" y="263356"/>
                  </a:lnTo>
                  <a:lnTo>
                    <a:pt x="141496" y="175845"/>
                  </a:lnTo>
                  <a:lnTo>
                    <a:pt x="157025" y="157025"/>
                  </a:lnTo>
                  <a:lnTo>
                    <a:pt x="175845" y="141496"/>
                  </a:lnTo>
                  <a:lnTo>
                    <a:pt x="263356" y="180650"/>
                  </a:lnTo>
                  <a:lnTo>
                    <a:pt x="248062" y="85213"/>
                  </a:lnTo>
                  <a:lnTo>
                    <a:pt x="290710" y="62065"/>
                  </a:lnTo>
                  <a:lnTo>
                    <a:pt x="364653" y="122165"/>
                  </a:lnTo>
                  <a:lnTo>
                    <a:pt x="374423" y="27545"/>
                  </a:lnTo>
                  <a:lnTo>
                    <a:pt x="420668" y="13189"/>
                  </a:lnTo>
                  <a:lnTo>
                    <a:pt x="477630" y="91894"/>
                  </a:lnTo>
                  <a:lnTo>
                    <a:pt x="511777" y="2453"/>
                  </a:lnTo>
                  <a:close/>
                </a:path>
              </a:pathLst>
            </a:custGeom>
            <a:solidFill>
              <a:srgbClr val="3A3A3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7" name="任意多边形 66"/>
            <p:cNvSpPr/>
            <p:nvPr/>
          </p:nvSpPr>
          <p:spPr>
            <a:xfrm rot="2700000">
              <a:off x="5687874" y="1660032"/>
              <a:ext cx="113997" cy="114498"/>
            </a:xfrm>
            <a:custGeom>
              <a:avLst/>
              <a:gdLst>
                <a:gd name="connsiteX0" fmla="*/ 704234 w 1072230"/>
                <a:gd name="connsiteY0" fmla="*/ 548838 h 1072230"/>
                <a:gd name="connsiteX1" fmla="*/ 693389 w 1072230"/>
                <a:gd name="connsiteY1" fmla="*/ 602554 h 1072230"/>
                <a:gd name="connsiteX2" fmla="*/ 602554 w 1072230"/>
                <a:gd name="connsiteY2" fmla="*/ 693389 h 1072230"/>
                <a:gd name="connsiteX3" fmla="*/ 568998 w 1072230"/>
                <a:gd name="connsiteY3" fmla="*/ 700164 h 1072230"/>
                <a:gd name="connsiteX4" fmla="*/ 568998 w 1072230"/>
                <a:gd name="connsiteY4" fmla="*/ 879092 h 1072230"/>
                <a:gd name="connsiteX5" fmla="*/ 598094 w 1072230"/>
                <a:gd name="connsiteY5" fmla="*/ 876524 h 1072230"/>
                <a:gd name="connsiteX6" fmla="*/ 879131 w 1072230"/>
                <a:gd name="connsiteY6" fmla="*/ 602427 h 1072230"/>
                <a:gd name="connsiteX7" fmla="*/ 884533 w 1072230"/>
                <a:gd name="connsiteY7" fmla="*/ 548838 h 1072230"/>
                <a:gd name="connsiteX8" fmla="*/ 187697 w 1072230"/>
                <a:gd name="connsiteY8" fmla="*/ 548838 h 1072230"/>
                <a:gd name="connsiteX9" fmla="*/ 193099 w 1072230"/>
                <a:gd name="connsiteY9" fmla="*/ 602427 h 1072230"/>
                <a:gd name="connsiteX10" fmla="*/ 474136 w 1072230"/>
                <a:gd name="connsiteY10" fmla="*/ 876524 h 1072230"/>
                <a:gd name="connsiteX11" fmla="*/ 509616 w 1072230"/>
                <a:gd name="connsiteY11" fmla="*/ 879655 h 1072230"/>
                <a:gd name="connsiteX12" fmla="*/ 509616 w 1072230"/>
                <a:gd name="connsiteY12" fmla="*/ 701453 h 1072230"/>
                <a:gd name="connsiteX13" fmla="*/ 469676 w 1072230"/>
                <a:gd name="connsiteY13" fmla="*/ 693389 h 1072230"/>
                <a:gd name="connsiteX14" fmla="*/ 378841 w 1072230"/>
                <a:gd name="connsiteY14" fmla="*/ 602554 h 1072230"/>
                <a:gd name="connsiteX15" fmla="*/ 367996 w 1072230"/>
                <a:gd name="connsiteY15" fmla="*/ 548838 h 1072230"/>
                <a:gd name="connsiteX16" fmla="*/ 536115 w 1072230"/>
                <a:gd name="connsiteY16" fmla="*/ 450771 h 1072230"/>
                <a:gd name="connsiteX17" fmla="*/ 450771 w 1072230"/>
                <a:gd name="connsiteY17" fmla="*/ 536115 h 1072230"/>
                <a:gd name="connsiteX18" fmla="*/ 536115 w 1072230"/>
                <a:gd name="connsiteY18" fmla="*/ 621459 h 1072230"/>
                <a:gd name="connsiteX19" fmla="*/ 621459 w 1072230"/>
                <a:gd name="connsiteY19" fmla="*/ 536115 h 1072230"/>
                <a:gd name="connsiteX20" fmla="*/ 536115 w 1072230"/>
                <a:gd name="connsiteY20" fmla="*/ 450771 h 1072230"/>
                <a:gd name="connsiteX21" fmla="*/ 568998 w 1072230"/>
                <a:gd name="connsiteY21" fmla="*/ 185050 h 1072230"/>
                <a:gd name="connsiteX22" fmla="*/ 568998 w 1072230"/>
                <a:gd name="connsiteY22" fmla="*/ 372066 h 1072230"/>
                <a:gd name="connsiteX23" fmla="*/ 602554 w 1072230"/>
                <a:gd name="connsiteY23" fmla="*/ 378841 h 1072230"/>
                <a:gd name="connsiteX24" fmla="*/ 693389 w 1072230"/>
                <a:gd name="connsiteY24" fmla="*/ 469676 h 1072230"/>
                <a:gd name="connsiteX25" fmla="*/ 697383 w 1072230"/>
                <a:gd name="connsiteY25" fmla="*/ 489456 h 1072230"/>
                <a:gd name="connsiteX26" fmla="*/ 882502 w 1072230"/>
                <a:gd name="connsiteY26" fmla="*/ 489456 h 1072230"/>
                <a:gd name="connsiteX27" fmla="*/ 880775 w 1072230"/>
                <a:gd name="connsiteY27" fmla="*/ 469885 h 1072230"/>
                <a:gd name="connsiteX28" fmla="*/ 606678 w 1072230"/>
                <a:gd name="connsiteY28" fmla="*/ 188848 h 1072230"/>
                <a:gd name="connsiteX29" fmla="*/ 509616 w 1072230"/>
                <a:gd name="connsiteY29" fmla="*/ 184073 h 1072230"/>
                <a:gd name="connsiteX30" fmla="*/ 474136 w 1072230"/>
                <a:gd name="connsiteY30" fmla="*/ 187204 h 1072230"/>
                <a:gd name="connsiteX31" fmla="*/ 193099 w 1072230"/>
                <a:gd name="connsiteY31" fmla="*/ 461301 h 1072230"/>
                <a:gd name="connsiteX32" fmla="*/ 190261 w 1072230"/>
                <a:gd name="connsiteY32" fmla="*/ 489456 h 1072230"/>
                <a:gd name="connsiteX33" fmla="*/ 374847 w 1072230"/>
                <a:gd name="connsiteY33" fmla="*/ 489456 h 1072230"/>
                <a:gd name="connsiteX34" fmla="*/ 378841 w 1072230"/>
                <a:gd name="connsiteY34" fmla="*/ 469676 h 1072230"/>
                <a:gd name="connsiteX35" fmla="*/ 469676 w 1072230"/>
                <a:gd name="connsiteY35" fmla="*/ 378841 h 1072230"/>
                <a:gd name="connsiteX36" fmla="*/ 509616 w 1072230"/>
                <a:gd name="connsiteY36" fmla="*/ 370777 h 1072230"/>
                <a:gd name="connsiteX37" fmla="*/ 536115 w 1072230"/>
                <a:gd name="connsiteY37" fmla="*/ 0 h 1072230"/>
                <a:gd name="connsiteX38" fmla="*/ 560453 w 1072230"/>
                <a:gd name="connsiteY38" fmla="*/ 2453 h 1072230"/>
                <a:gd name="connsiteX39" fmla="*/ 594600 w 1072230"/>
                <a:gd name="connsiteY39" fmla="*/ 91894 h 1072230"/>
                <a:gd name="connsiteX40" fmla="*/ 651562 w 1072230"/>
                <a:gd name="connsiteY40" fmla="*/ 13189 h 1072230"/>
                <a:gd name="connsiteX41" fmla="*/ 697807 w 1072230"/>
                <a:gd name="connsiteY41" fmla="*/ 27545 h 1072230"/>
                <a:gd name="connsiteX42" fmla="*/ 707577 w 1072230"/>
                <a:gd name="connsiteY42" fmla="*/ 122165 h 1072230"/>
                <a:gd name="connsiteX43" fmla="*/ 781521 w 1072230"/>
                <a:gd name="connsiteY43" fmla="*/ 62065 h 1072230"/>
                <a:gd name="connsiteX44" fmla="*/ 824168 w 1072230"/>
                <a:gd name="connsiteY44" fmla="*/ 85213 h 1072230"/>
                <a:gd name="connsiteX45" fmla="*/ 808874 w 1072230"/>
                <a:gd name="connsiteY45" fmla="*/ 180650 h 1072230"/>
                <a:gd name="connsiteX46" fmla="*/ 896385 w 1072230"/>
                <a:gd name="connsiteY46" fmla="*/ 141496 h 1072230"/>
                <a:gd name="connsiteX47" fmla="*/ 915206 w 1072230"/>
                <a:gd name="connsiteY47" fmla="*/ 157025 h 1072230"/>
                <a:gd name="connsiteX48" fmla="*/ 930734 w 1072230"/>
                <a:gd name="connsiteY48" fmla="*/ 175845 h 1072230"/>
                <a:gd name="connsiteX49" fmla="*/ 891580 w 1072230"/>
                <a:gd name="connsiteY49" fmla="*/ 263356 h 1072230"/>
                <a:gd name="connsiteX50" fmla="*/ 987017 w 1072230"/>
                <a:gd name="connsiteY50" fmla="*/ 248062 h 1072230"/>
                <a:gd name="connsiteX51" fmla="*/ 1010166 w 1072230"/>
                <a:gd name="connsiteY51" fmla="*/ 290710 h 1072230"/>
                <a:gd name="connsiteX52" fmla="*/ 950065 w 1072230"/>
                <a:gd name="connsiteY52" fmla="*/ 364653 h 1072230"/>
                <a:gd name="connsiteX53" fmla="*/ 1044685 w 1072230"/>
                <a:gd name="connsiteY53" fmla="*/ 374423 h 1072230"/>
                <a:gd name="connsiteX54" fmla="*/ 1059041 w 1072230"/>
                <a:gd name="connsiteY54" fmla="*/ 420668 h 1072230"/>
                <a:gd name="connsiteX55" fmla="*/ 980336 w 1072230"/>
                <a:gd name="connsiteY55" fmla="*/ 477630 h 1072230"/>
                <a:gd name="connsiteX56" fmla="*/ 1069777 w 1072230"/>
                <a:gd name="connsiteY56" fmla="*/ 511777 h 1072230"/>
                <a:gd name="connsiteX57" fmla="*/ 1072230 w 1072230"/>
                <a:gd name="connsiteY57" fmla="*/ 536115 h 1072230"/>
                <a:gd name="connsiteX58" fmla="*/ 1069777 w 1072230"/>
                <a:gd name="connsiteY58" fmla="*/ 560453 h 1072230"/>
                <a:gd name="connsiteX59" fmla="*/ 980336 w 1072230"/>
                <a:gd name="connsiteY59" fmla="*/ 594600 h 1072230"/>
                <a:gd name="connsiteX60" fmla="*/ 1059041 w 1072230"/>
                <a:gd name="connsiteY60" fmla="*/ 651562 h 1072230"/>
                <a:gd name="connsiteX61" fmla="*/ 1044685 w 1072230"/>
                <a:gd name="connsiteY61" fmla="*/ 697807 h 1072230"/>
                <a:gd name="connsiteX62" fmla="*/ 950065 w 1072230"/>
                <a:gd name="connsiteY62" fmla="*/ 707577 h 1072230"/>
                <a:gd name="connsiteX63" fmla="*/ 1010166 w 1072230"/>
                <a:gd name="connsiteY63" fmla="*/ 781521 h 1072230"/>
                <a:gd name="connsiteX64" fmla="*/ 987017 w 1072230"/>
                <a:gd name="connsiteY64" fmla="*/ 824168 h 1072230"/>
                <a:gd name="connsiteX65" fmla="*/ 891580 w 1072230"/>
                <a:gd name="connsiteY65" fmla="*/ 808874 h 1072230"/>
                <a:gd name="connsiteX66" fmla="*/ 930734 w 1072230"/>
                <a:gd name="connsiteY66" fmla="*/ 896385 h 1072230"/>
                <a:gd name="connsiteX67" fmla="*/ 915206 w 1072230"/>
                <a:gd name="connsiteY67" fmla="*/ 915206 h 1072230"/>
                <a:gd name="connsiteX68" fmla="*/ 896385 w 1072230"/>
                <a:gd name="connsiteY68" fmla="*/ 930734 h 1072230"/>
                <a:gd name="connsiteX69" fmla="*/ 808874 w 1072230"/>
                <a:gd name="connsiteY69" fmla="*/ 891580 h 1072230"/>
                <a:gd name="connsiteX70" fmla="*/ 824168 w 1072230"/>
                <a:gd name="connsiteY70" fmla="*/ 987017 h 1072230"/>
                <a:gd name="connsiteX71" fmla="*/ 781520 w 1072230"/>
                <a:gd name="connsiteY71" fmla="*/ 1010166 h 1072230"/>
                <a:gd name="connsiteX72" fmla="*/ 707577 w 1072230"/>
                <a:gd name="connsiteY72" fmla="*/ 950065 h 1072230"/>
                <a:gd name="connsiteX73" fmla="*/ 697807 w 1072230"/>
                <a:gd name="connsiteY73" fmla="*/ 1044685 h 1072230"/>
                <a:gd name="connsiteX74" fmla="*/ 651562 w 1072230"/>
                <a:gd name="connsiteY74" fmla="*/ 1059041 h 1072230"/>
                <a:gd name="connsiteX75" fmla="*/ 594600 w 1072230"/>
                <a:gd name="connsiteY75" fmla="*/ 980336 h 1072230"/>
                <a:gd name="connsiteX76" fmla="*/ 560453 w 1072230"/>
                <a:gd name="connsiteY76" fmla="*/ 1069777 h 1072230"/>
                <a:gd name="connsiteX77" fmla="*/ 536115 w 1072230"/>
                <a:gd name="connsiteY77" fmla="*/ 1072230 h 1072230"/>
                <a:gd name="connsiteX78" fmla="*/ 511777 w 1072230"/>
                <a:gd name="connsiteY78" fmla="*/ 1069777 h 1072230"/>
                <a:gd name="connsiteX79" fmla="*/ 477630 w 1072230"/>
                <a:gd name="connsiteY79" fmla="*/ 980336 h 1072230"/>
                <a:gd name="connsiteX80" fmla="*/ 420668 w 1072230"/>
                <a:gd name="connsiteY80" fmla="*/ 1059041 h 1072230"/>
                <a:gd name="connsiteX81" fmla="*/ 374423 w 1072230"/>
                <a:gd name="connsiteY81" fmla="*/ 1044685 h 1072230"/>
                <a:gd name="connsiteX82" fmla="*/ 364653 w 1072230"/>
                <a:gd name="connsiteY82" fmla="*/ 950065 h 1072230"/>
                <a:gd name="connsiteX83" fmla="*/ 290710 w 1072230"/>
                <a:gd name="connsiteY83" fmla="*/ 1010166 h 1072230"/>
                <a:gd name="connsiteX84" fmla="*/ 248062 w 1072230"/>
                <a:gd name="connsiteY84" fmla="*/ 987017 h 1072230"/>
                <a:gd name="connsiteX85" fmla="*/ 263356 w 1072230"/>
                <a:gd name="connsiteY85" fmla="*/ 891580 h 1072230"/>
                <a:gd name="connsiteX86" fmla="*/ 175845 w 1072230"/>
                <a:gd name="connsiteY86" fmla="*/ 930734 h 1072230"/>
                <a:gd name="connsiteX87" fmla="*/ 157025 w 1072230"/>
                <a:gd name="connsiteY87" fmla="*/ 915206 h 1072230"/>
                <a:gd name="connsiteX88" fmla="*/ 141496 w 1072230"/>
                <a:gd name="connsiteY88" fmla="*/ 896385 h 1072230"/>
                <a:gd name="connsiteX89" fmla="*/ 180650 w 1072230"/>
                <a:gd name="connsiteY89" fmla="*/ 808874 h 1072230"/>
                <a:gd name="connsiteX90" fmla="*/ 85213 w 1072230"/>
                <a:gd name="connsiteY90" fmla="*/ 824168 h 1072230"/>
                <a:gd name="connsiteX91" fmla="*/ 62065 w 1072230"/>
                <a:gd name="connsiteY91" fmla="*/ 781521 h 1072230"/>
                <a:gd name="connsiteX92" fmla="*/ 122165 w 1072230"/>
                <a:gd name="connsiteY92" fmla="*/ 707577 h 1072230"/>
                <a:gd name="connsiteX93" fmla="*/ 27545 w 1072230"/>
                <a:gd name="connsiteY93" fmla="*/ 697807 h 1072230"/>
                <a:gd name="connsiteX94" fmla="*/ 13189 w 1072230"/>
                <a:gd name="connsiteY94" fmla="*/ 651562 h 1072230"/>
                <a:gd name="connsiteX95" fmla="*/ 91894 w 1072230"/>
                <a:gd name="connsiteY95" fmla="*/ 594600 h 1072230"/>
                <a:gd name="connsiteX96" fmla="*/ 2453 w 1072230"/>
                <a:gd name="connsiteY96" fmla="*/ 560453 h 1072230"/>
                <a:gd name="connsiteX97" fmla="*/ 0 w 1072230"/>
                <a:gd name="connsiteY97" fmla="*/ 536115 h 1072230"/>
                <a:gd name="connsiteX98" fmla="*/ 2453 w 1072230"/>
                <a:gd name="connsiteY98" fmla="*/ 511777 h 1072230"/>
                <a:gd name="connsiteX99" fmla="*/ 91894 w 1072230"/>
                <a:gd name="connsiteY99" fmla="*/ 477630 h 1072230"/>
                <a:gd name="connsiteX100" fmla="*/ 13189 w 1072230"/>
                <a:gd name="connsiteY100" fmla="*/ 420668 h 1072230"/>
                <a:gd name="connsiteX101" fmla="*/ 27545 w 1072230"/>
                <a:gd name="connsiteY101" fmla="*/ 374423 h 1072230"/>
                <a:gd name="connsiteX102" fmla="*/ 122165 w 1072230"/>
                <a:gd name="connsiteY102" fmla="*/ 364653 h 1072230"/>
                <a:gd name="connsiteX103" fmla="*/ 62065 w 1072230"/>
                <a:gd name="connsiteY103" fmla="*/ 290710 h 1072230"/>
                <a:gd name="connsiteX104" fmla="*/ 85213 w 1072230"/>
                <a:gd name="connsiteY104" fmla="*/ 248062 h 1072230"/>
                <a:gd name="connsiteX105" fmla="*/ 180650 w 1072230"/>
                <a:gd name="connsiteY105" fmla="*/ 263356 h 1072230"/>
                <a:gd name="connsiteX106" fmla="*/ 141496 w 1072230"/>
                <a:gd name="connsiteY106" fmla="*/ 175845 h 1072230"/>
                <a:gd name="connsiteX107" fmla="*/ 157025 w 1072230"/>
                <a:gd name="connsiteY107" fmla="*/ 157025 h 1072230"/>
                <a:gd name="connsiteX108" fmla="*/ 175845 w 1072230"/>
                <a:gd name="connsiteY108" fmla="*/ 141496 h 1072230"/>
                <a:gd name="connsiteX109" fmla="*/ 263356 w 1072230"/>
                <a:gd name="connsiteY109" fmla="*/ 180650 h 1072230"/>
                <a:gd name="connsiteX110" fmla="*/ 248062 w 1072230"/>
                <a:gd name="connsiteY110" fmla="*/ 85213 h 1072230"/>
                <a:gd name="connsiteX111" fmla="*/ 290710 w 1072230"/>
                <a:gd name="connsiteY111" fmla="*/ 62065 h 1072230"/>
                <a:gd name="connsiteX112" fmla="*/ 364653 w 1072230"/>
                <a:gd name="connsiteY112" fmla="*/ 122165 h 1072230"/>
                <a:gd name="connsiteX113" fmla="*/ 374423 w 1072230"/>
                <a:gd name="connsiteY113" fmla="*/ 27545 h 1072230"/>
                <a:gd name="connsiteX114" fmla="*/ 420668 w 1072230"/>
                <a:gd name="connsiteY114" fmla="*/ 13189 h 1072230"/>
                <a:gd name="connsiteX115" fmla="*/ 477630 w 1072230"/>
                <a:gd name="connsiteY115" fmla="*/ 91894 h 1072230"/>
                <a:gd name="connsiteX116" fmla="*/ 511777 w 1072230"/>
                <a:gd name="connsiteY116" fmla="*/ 2453 h 1072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072230" h="1072230">
                  <a:moveTo>
                    <a:pt x="704234" y="548838"/>
                  </a:moveTo>
                  <a:lnTo>
                    <a:pt x="693389" y="602554"/>
                  </a:lnTo>
                  <a:cubicBezTo>
                    <a:pt x="676115" y="643396"/>
                    <a:pt x="643396" y="676115"/>
                    <a:pt x="602554" y="693389"/>
                  </a:cubicBezTo>
                  <a:lnTo>
                    <a:pt x="568998" y="700164"/>
                  </a:lnTo>
                  <a:lnTo>
                    <a:pt x="568998" y="879092"/>
                  </a:lnTo>
                  <a:lnTo>
                    <a:pt x="598094" y="876524"/>
                  </a:lnTo>
                  <a:cubicBezTo>
                    <a:pt x="738911" y="851371"/>
                    <a:pt x="850563" y="742032"/>
                    <a:pt x="879131" y="602427"/>
                  </a:cubicBezTo>
                  <a:lnTo>
                    <a:pt x="884533" y="548838"/>
                  </a:lnTo>
                  <a:close/>
                  <a:moveTo>
                    <a:pt x="187697" y="548838"/>
                  </a:moveTo>
                  <a:lnTo>
                    <a:pt x="193099" y="602427"/>
                  </a:lnTo>
                  <a:cubicBezTo>
                    <a:pt x="221667" y="742032"/>
                    <a:pt x="333319" y="851371"/>
                    <a:pt x="474136" y="876524"/>
                  </a:cubicBezTo>
                  <a:lnTo>
                    <a:pt x="509616" y="879655"/>
                  </a:lnTo>
                  <a:lnTo>
                    <a:pt x="509616" y="701453"/>
                  </a:lnTo>
                  <a:lnTo>
                    <a:pt x="469676" y="693389"/>
                  </a:lnTo>
                  <a:cubicBezTo>
                    <a:pt x="428834" y="676115"/>
                    <a:pt x="396115" y="643396"/>
                    <a:pt x="378841" y="602554"/>
                  </a:cubicBezTo>
                  <a:lnTo>
                    <a:pt x="367996" y="548838"/>
                  </a:lnTo>
                  <a:close/>
                  <a:moveTo>
                    <a:pt x="536115" y="450771"/>
                  </a:moveTo>
                  <a:cubicBezTo>
                    <a:pt x="488981" y="450771"/>
                    <a:pt x="450771" y="488981"/>
                    <a:pt x="450771" y="536115"/>
                  </a:cubicBezTo>
                  <a:cubicBezTo>
                    <a:pt x="450771" y="583249"/>
                    <a:pt x="488981" y="621459"/>
                    <a:pt x="536115" y="621459"/>
                  </a:cubicBezTo>
                  <a:cubicBezTo>
                    <a:pt x="583249" y="621459"/>
                    <a:pt x="621459" y="583249"/>
                    <a:pt x="621459" y="536115"/>
                  </a:cubicBezTo>
                  <a:cubicBezTo>
                    <a:pt x="621459" y="488981"/>
                    <a:pt x="583249" y="450771"/>
                    <a:pt x="536115" y="450771"/>
                  </a:cubicBezTo>
                  <a:close/>
                  <a:moveTo>
                    <a:pt x="568998" y="185050"/>
                  </a:moveTo>
                  <a:lnTo>
                    <a:pt x="568998" y="372066"/>
                  </a:lnTo>
                  <a:lnTo>
                    <a:pt x="602554" y="378841"/>
                  </a:lnTo>
                  <a:cubicBezTo>
                    <a:pt x="643396" y="396115"/>
                    <a:pt x="676115" y="428834"/>
                    <a:pt x="693389" y="469676"/>
                  </a:cubicBezTo>
                  <a:lnTo>
                    <a:pt x="697383" y="489456"/>
                  </a:lnTo>
                  <a:lnTo>
                    <a:pt x="882502" y="489456"/>
                  </a:lnTo>
                  <a:lnTo>
                    <a:pt x="880775" y="469885"/>
                  </a:lnTo>
                  <a:cubicBezTo>
                    <a:pt x="855622" y="329068"/>
                    <a:pt x="746282" y="217416"/>
                    <a:pt x="606678" y="188848"/>
                  </a:cubicBezTo>
                  <a:close/>
                  <a:moveTo>
                    <a:pt x="509616" y="184073"/>
                  </a:moveTo>
                  <a:lnTo>
                    <a:pt x="474136" y="187204"/>
                  </a:lnTo>
                  <a:cubicBezTo>
                    <a:pt x="333319" y="212357"/>
                    <a:pt x="221667" y="321696"/>
                    <a:pt x="193099" y="461301"/>
                  </a:cubicBezTo>
                  <a:lnTo>
                    <a:pt x="190261" y="489456"/>
                  </a:lnTo>
                  <a:lnTo>
                    <a:pt x="374847" y="489456"/>
                  </a:lnTo>
                  <a:lnTo>
                    <a:pt x="378841" y="469676"/>
                  </a:lnTo>
                  <a:cubicBezTo>
                    <a:pt x="396115" y="428834"/>
                    <a:pt x="428834" y="396115"/>
                    <a:pt x="469676" y="378841"/>
                  </a:cubicBezTo>
                  <a:lnTo>
                    <a:pt x="509616" y="370777"/>
                  </a:lnTo>
                  <a:close/>
                  <a:moveTo>
                    <a:pt x="536115" y="0"/>
                  </a:moveTo>
                  <a:lnTo>
                    <a:pt x="560453" y="2453"/>
                  </a:lnTo>
                  <a:lnTo>
                    <a:pt x="594600" y="91894"/>
                  </a:lnTo>
                  <a:lnTo>
                    <a:pt x="651562" y="13189"/>
                  </a:lnTo>
                  <a:lnTo>
                    <a:pt x="697807" y="27545"/>
                  </a:lnTo>
                  <a:lnTo>
                    <a:pt x="707577" y="122165"/>
                  </a:lnTo>
                  <a:lnTo>
                    <a:pt x="781521" y="62065"/>
                  </a:lnTo>
                  <a:lnTo>
                    <a:pt x="824168" y="85213"/>
                  </a:lnTo>
                  <a:lnTo>
                    <a:pt x="808874" y="180650"/>
                  </a:lnTo>
                  <a:lnTo>
                    <a:pt x="896385" y="141496"/>
                  </a:lnTo>
                  <a:lnTo>
                    <a:pt x="915206" y="157025"/>
                  </a:lnTo>
                  <a:lnTo>
                    <a:pt x="930734" y="175845"/>
                  </a:lnTo>
                  <a:lnTo>
                    <a:pt x="891580" y="263356"/>
                  </a:lnTo>
                  <a:lnTo>
                    <a:pt x="987017" y="248062"/>
                  </a:lnTo>
                  <a:lnTo>
                    <a:pt x="1010166" y="290710"/>
                  </a:lnTo>
                  <a:lnTo>
                    <a:pt x="950065" y="364653"/>
                  </a:lnTo>
                  <a:lnTo>
                    <a:pt x="1044685" y="374423"/>
                  </a:lnTo>
                  <a:lnTo>
                    <a:pt x="1059041" y="420668"/>
                  </a:lnTo>
                  <a:lnTo>
                    <a:pt x="980336" y="477630"/>
                  </a:lnTo>
                  <a:lnTo>
                    <a:pt x="1069777" y="511777"/>
                  </a:lnTo>
                  <a:lnTo>
                    <a:pt x="1072230" y="536115"/>
                  </a:lnTo>
                  <a:lnTo>
                    <a:pt x="1069777" y="560453"/>
                  </a:lnTo>
                  <a:lnTo>
                    <a:pt x="980336" y="594600"/>
                  </a:lnTo>
                  <a:lnTo>
                    <a:pt x="1059041" y="651562"/>
                  </a:lnTo>
                  <a:lnTo>
                    <a:pt x="1044685" y="697807"/>
                  </a:lnTo>
                  <a:lnTo>
                    <a:pt x="950065" y="707577"/>
                  </a:lnTo>
                  <a:lnTo>
                    <a:pt x="1010166" y="781521"/>
                  </a:lnTo>
                  <a:lnTo>
                    <a:pt x="987017" y="824168"/>
                  </a:lnTo>
                  <a:lnTo>
                    <a:pt x="891580" y="808874"/>
                  </a:lnTo>
                  <a:lnTo>
                    <a:pt x="930734" y="896385"/>
                  </a:lnTo>
                  <a:lnTo>
                    <a:pt x="915206" y="915206"/>
                  </a:lnTo>
                  <a:lnTo>
                    <a:pt x="896385" y="930734"/>
                  </a:lnTo>
                  <a:lnTo>
                    <a:pt x="808874" y="891580"/>
                  </a:lnTo>
                  <a:lnTo>
                    <a:pt x="824168" y="987017"/>
                  </a:lnTo>
                  <a:lnTo>
                    <a:pt x="781520" y="1010166"/>
                  </a:lnTo>
                  <a:lnTo>
                    <a:pt x="707577" y="950065"/>
                  </a:lnTo>
                  <a:lnTo>
                    <a:pt x="697807" y="1044685"/>
                  </a:lnTo>
                  <a:lnTo>
                    <a:pt x="651562" y="1059041"/>
                  </a:lnTo>
                  <a:lnTo>
                    <a:pt x="594600" y="980336"/>
                  </a:lnTo>
                  <a:lnTo>
                    <a:pt x="560453" y="1069777"/>
                  </a:lnTo>
                  <a:lnTo>
                    <a:pt x="536115" y="1072230"/>
                  </a:lnTo>
                  <a:lnTo>
                    <a:pt x="511777" y="1069777"/>
                  </a:lnTo>
                  <a:lnTo>
                    <a:pt x="477630" y="980336"/>
                  </a:lnTo>
                  <a:lnTo>
                    <a:pt x="420668" y="1059041"/>
                  </a:lnTo>
                  <a:lnTo>
                    <a:pt x="374423" y="1044685"/>
                  </a:lnTo>
                  <a:lnTo>
                    <a:pt x="364653" y="950065"/>
                  </a:lnTo>
                  <a:lnTo>
                    <a:pt x="290710" y="1010166"/>
                  </a:lnTo>
                  <a:lnTo>
                    <a:pt x="248062" y="987017"/>
                  </a:lnTo>
                  <a:lnTo>
                    <a:pt x="263356" y="891580"/>
                  </a:lnTo>
                  <a:lnTo>
                    <a:pt x="175845" y="930734"/>
                  </a:lnTo>
                  <a:lnTo>
                    <a:pt x="157025" y="915206"/>
                  </a:lnTo>
                  <a:lnTo>
                    <a:pt x="141496" y="896385"/>
                  </a:lnTo>
                  <a:lnTo>
                    <a:pt x="180650" y="808874"/>
                  </a:lnTo>
                  <a:lnTo>
                    <a:pt x="85213" y="824168"/>
                  </a:lnTo>
                  <a:lnTo>
                    <a:pt x="62065" y="781521"/>
                  </a:lnTo>
                  <a:lnTo>
                    <a:pt x="122165" y="707577"/>
                  </a:lnTo>
                  <a:lnTo>
                    <a:pt x="27545" y="697807"/>
                  </a:lnTo>
                  <a:lnTo>
                    <a:pt x="13189" y="651562"/>
                  </a:lnTo>
                  <a:lnTo>
                    <a:pt x="91894" y="594600"/>
                  </a:lnTo>
                  <a:lnTo>
                    <a:pt x="2453" y="560453"/>
                  </a:lnTo>
                  <a:lnTo>
                    <a:pt x="0" y="536115"/>
                  </a:lnTo>
                  <a:lnTo>
                    <a:pt x="2453" y="511777"/>
                  </a:lnTo>
                  <a:lnTo>
                    <a:pt x="91894" y="477630"/>
                  </a:lnTo>
                  <a:lnTo>
                    <a:pt x="13189" y="420668"/>
                  </a:lnTo>
                  <a:lnTo>
                    <a:pt x="27545" y="374423"/>
                  </a:lnTo>
                  <a:lnTo>
                    <a:pt x="122165" y="364653"/>
                  </a:lnTo>
                  <a:lnTo>
                    <a:pt x="62065" y="290710"/>
                  </a:lnTo>
                  <a:lnTo>
                    <a:pt x="85213" y="248062"/>
                  </a:lnTo>
                  <a:lnTo>
                    <a:pt x="180650" y="263356"/>
                  </a:lnTo>
                  <a:lnTo>
                    <a:pt x="141496" y="175845"/>
                  </a:lnTo>
                  <a:lnTo>
                    <a:pt x="157025" y="157025"/>
                  </a:lnTo>
                  <a:lnTo>
                    <a:pt x="175845" y="141496"/>
                  </a:lnTo>
                  <a:lnTo>
                    <a:pt x="263356" y="180650"/>
                  </a:lnTo>
                  <a:lnTo>
                    <a:pt x="248062" y="85213"/>
                  </a:lnTo>
                  <a:lnTo>
                    <a:pt x="290710" y="62065"/>
                  </a:lnTo>
                  <a:lnTo>
                    <a:pt x="364653" y="122165"/>
                  </a:lnTo>
                  <a:lnTo>
                    <a:pt x="374423" y="27545"/>
                  </a:lnTo>
                  <a:lnTo>
                    <a:pt x="420668" y="13189"/>
                  </a:lnTo>
                  <a:lnTo>
                    <a:pt x="477630" y="91894"/>
                  </a:lnTo>
                  <a:lnTo>
                    <a:pt x="511777" y="2453"/>
                  </a:lnTo>
                  <a:close/>
                </a:path>
              </a:pathLst>
            </a:custGeom>
            <a:solidFill>
              <a:srgbClr val="3A3A3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8" name="任意多边形 67"/>
            <p:cNvSpPr/>
            <p:nvPr/>
          </p:nvSpPr>
          <p:spPr>
            <a:xfrm rot="2700000">
              <a:off x="5748983" y="1602360"/>
              <a:ext cx="61749" cy="60429"/>
            </a:xfrm>
            <a:custGeom>
              <a:avLst/>
              <a:gdLst>
                <a:gd name="connsiteX0" fmla="*/ 704234 w 1072230"/>
                <a:gd name="connsiteY0" fmla="*/ 548838 h 1072230"/>
                <a:gd name="connsiteX1" fmla="*/ 693389 w 1072230"/>
                <a:gd name="connsiteY1" fmla="*/ 602554 h 1072230"/>
                <a:gd name="connsiteX2" fmla="*/ 602554 w 1072230"/>
                <a:gd name="connsiteY2" fmla="*/ 693389 h 1072230"/>
                <a:gd name="connsiteX3" fmla="*/ 568998 w 1072230"/>
                <a:gd name="connsiteY3" fmla="*/ 700164 h 1072230"/>
                <a:gd name="connsiteX4" fmla="*/ 568998 w 1072230"/>
                <a:gd name="connsiteY4" fmla="*/ 879092 h 1072230"/>
                <a:gd name="connsiteX5" fmla="*/ 598094 w 1072230"/>
                <a:gd name="connsiteY5" fmla="*/ 876524 h 1072230"/>
                <a:gd name="connsiteX6" fmla="*/ 879131 w 1072230"/>
                <a:gd name="connsiteY6" fmla="*/ 602427 h 1072230"/>
                <a:gd name="connsiteX7" fmla="*/ 884533 w 1072230"/>
                <a:gd name="connsiteY7" fmla="*/ 548838 h 1072230"/>
                <a:gd name="connsiteX8" fmla="*/ 187697 w 1072230"/>
                <a:gd name="connsiteY8" fmla="*/ 548838 h 1072230"/>
                <a:gd name="connsiteX9" fmla="*/ 193099 w 1072230"/>
                <a:gd name="connsiteY9" fmla="*/ 602427 h 1072230"/>
                <a:gd name="connsiteX10" fmla="*/ 474136 w 1072230"/>
                <a:gd name="connsiteY10" fmla="*/ 876524 h 1072230"/>
                <a:gd name="connsiteX11" fmla="*/ 509616 w 1072230"/>
                <a:gd name="connsiteY11" fmla="*/ 879655 h 1072230"/>
                <a:gd name="connsiteX12" fmla="*/ 509616 w 1072230"/>
                <a:gd name="connsiteY12" fmla="*/ 701453 h 1072230"/>
                <a:gd name="connsiteX13" fmla="*/ 469676 w 1072230"/>
                <a:gd name="connsiteY13" fmla="*/ 693389 h 1072230"/>
                <a:gd name="connsiteX14" fmla="*/ 378841 w 1072230"/>
                <a:gd name="connsiteY14" fmla="*/ 602554 h 1072230"/>
                <a:gd name="connsiteX15" fmla="*/ 367996 w 1072230"/>
                <a:gd name="connsiteY15" fmla="*/ 548838 h 1072230"/>
                <a:gd name="connsiteX16" fmla="*/ 536115 w 1072230"/>
                <a:gd name="connsiteY16" fmla="*/ 450771 h 1072230"/>
                <a:gd name="connsiteX17" fmla="*/ 450771 w 1072230"/>
                <a:gd name="connsiteY17" fmla="*/ 536115 h 1072230"/>
                <a:gd name="connsiteX18" fmla="*/ 536115 w 1072230"/>
                <a:gd name="connsiteY18" fmla="*/ 621459 h 1072230"/>
                <a:gd name="connsiteX19" fmla="*/ 621459 w 1072230"/>
                <a:gd name="connsiteY19" fmla="*/ 536115 h 1072230"/>
                <a:gd name="connsiteX20" fmla="*/ 536115 w 1072230"/>
                <a:gd name="connsiteY20" fmla="*/ 450771 h 1072230"/>
                <a:gd name="connsiteX21" fmla="*/ 568998 w 1072230"/>
                <a:gd name="connsiteY21" fmla="*/ 185050 h 1072230"/>
                <a:gd name="connsiteX22" fmla="*/ 568998 w 1072230"/>
                <a:gd name="connsiteY22" fmla="*/ 372066 h 1072230"/>
                <a:gd name="connsiteX23" fmla="*/ 602554 w 1072230"/>
                <a:gd name="connsiteY23" fmla="*/ 378841 h 1072230"/>
                <a:gd name="connsiteX24" fmla="*/ 693389 w 1072230"/>
                <a:gd name="connsiteY24" fmla="*/ 469676 h 1072230"/>
                <a:gd name="connsiteX25" fmla="*/ 697383 w 1072230"/>
                <a:gd name="connsiteY25" fmla="*/ 489456 h 1072230"/>
                <a:gd name="connsiteX26" fmla="*/ 882502 w 1072230"/>
                <a:gd name="connsiteY26" fmla="*/ 489456 h 1072230"/>
                <a:gd name="connsiteX27" fmla="*/ 880775 w 1072230"/>
                <a:gd name="connsiteY27" fmla="*/ 469885 h 1072230"/>
                <a:gd name="connsiteX28" fmla="*/ 606678 w 1072230"/>
                <a:gd name="connsiteY28" fmla="*/ 188848 h 1072230"/>
                <a:gd name="connsiteX29" fmla="*/ 509616 w 1072230"/>
                <a:gd name="connsiteY29" fmla="*/ 184073 h 1072230"/>
                <a:gd name="connsiteX30" fmla="*/ 474136 w 1072230"/>
                <a:gd name="connsiteY30" fmla="*/ 187204 h 1072230"/>
                <a:gd name="connsiteX31" fmla="*/ 193099 w 1072230"/>
                <a:gd name="connsiteY31" fmla="*/ 461301 h 1072230"/>
                <a:gd name="connsiteX32" fmla="*/ 190261 w 1072230"/>
                <a:gd name="connsiteY32" fmla="*/ 489456 h 1072230"/>
                <a:gd name="connsiteX33" fmla="*/ 374847 w 1072230"/>
                <a:gd name="connsiteY33" fmla="*/ 489456 h 1072230"/>
                <a:gd name="connsiteX34" fmla="*/ 378841 w 1072230"/>
                <a:gd name="connsiteY34" fmla="*/ 469676 h 1072230"/>
                <a:gd name="connsiteX35" fmla="*/ 469676 w 1072230"/>
                <a:gd name="connsiteY35" fmla="*/ 378841 h 1072230"/>
                <a:gd name="connsiteX36" fmla="*/ 509616 w 1072230"/>
                <a:gd name="connsiteY36" fmla="*/ 370777 h 1072230"/>
                <a:gd name="connsiteX37" fmla="*/ 536115 w 1072230"/>
                <a:gd name="connsiteY37" fmla="*/ 0 h 1072230"/>
                <a:gd name="connsiteX38" fmla="*/ 560453 w 1072230"/>
                <a:gd name="connsiteY38" fmla="*/ 2453 h 1072230"/>
                <a:gd name="connsiteX39" fmla="*/ 594600 w 1072230"/>
                <a:gd name="connsiteY39" fmla="*/ 91894 h 1072230"/>
                <a:gd name="connsiteX40" fmla="*/ 651562 w 1072230"/>
                <a:gd name="connsiteY40" fmla="*/ 13189 h 1072230"/>
                <a:gd name="connsiteX41" fmla="*/ 697807 w 1072230"/>
                <a:gd name="connsiteY41" fmla="*/ 27545 h 1072230"/>
                <a:gd name="connsiteX42" fmla="*/ 707577 w 1072230"/>
                <a:gd name="connsiteY42" fmla="*/ 122165 h 1072230"/>
                <a:gd name="connsiteX43" fmla="*/ 781521 w 1072230"/>
                <a:gd name="connsiteY43" fmla="*/ 62065 h 1072230"/>
                <a:gd name="connsiteX44" fmla="*/ 824168 w 1072230"/>
                <a:gd name="connsiteY44" fmla="*/ 85213 h 1072230"/>
                <a:gd name="connsiteX45" fmla="*/ 808874 w 1072230"/>
                <a:gd name="connsiteY45" fmla="*/ 180650 h 1072230"/>
                <a:gd name="connsiteX46" fmla="*/ 896385 w 1072230"/>
                <a:gd name="connsiteY46" fmla="*/ 141496 h 1072230"/>
                <a:gd name="connsiteX47" fmla="*/ 915206 w 1072230"/>
                <a:gd name="connsiteY47" fmla="*/ 157025 h 1072230"/>
                <a:gd name="connsiteX48" fmla="*/ 930734 w 1072230"/>
                <a:gd name="connsiteY48" fmla="*/ 175845 h 1072230"/>
                <a:gd name="connsiteX49" fmla="*/ 891580 w 1072230"/>
                <a:gd name="connsiteY49" fmla="*/ 263356 h 1072230"/>
                <a:gd name="connsiteX50" fmla="*/ 987017 w 1072230"/>
                <a:gd name="connsiteY50" fmla="*/ 248062 h 1072230"/>
                <a:gd name="connsiteX51" fmla="*/ 1010166 w 1072230"/>
                <a:gd name="connsiteY51" fmla="*/ 290710 h 1072230"/>
                <a:gd name="connsiteX52" fmla="*/ 950065 w 1072230"/>
                <a:gd name="connsiteY52" fmla="*/ 364653 h 1072230"/>
                <a:gd name="connsiteX53" fmla="*/ 1044685 w 1072230"/>
                <a:gd name="connsiteY53" fmla="*/ 374423 h 1072230"/>
                <a:gd name="connsiteX54" fmla="*/ 1059041 w 1072230"/>
                <a:gd name="connsiteY54" fmla="*/ 420668 h 1072230"/>
                <a:gd name="connsiteX55" fmla="*/ 980336 w 1072230"/>
                <a:gd name="connsiteY55" fmla="*/ 477630 h 1072230"/>
                <a:gd name="connsiteX56" fmla="*/ 1069777 w 1072230"/>
                <a:gd name="connsiteY56" fmla="*/ 511777 h 1072230"/>
                <a:gd name="connsiteX57" fmla="*/ 1072230 w 1072230"/>
                <a:gd name="connsiteY57" fmla="*/ 536115 h 1072230"/>
                <a:gd name="connsiteX58" fmla="*/ 1069777 w 1072230"/>
                <a:gd name="connsiteY58" fmla="*/ 560453 h 1072230"/>
                <a:gd name="connsiteX59" fmla="*/ 980336 w 1072230"/>
                <a:gd name="connsiteY59" fmla="*/ 594600 h 1072230"/>
                <a:gd name="connsiteX60" fmla="*/ 1059041 w 1072230"/>
                <a:gd name="connsiteY60" fmla="*/ 651562 h 1072230"/>
                <a:gd name="connsiteX61" fmla="*/ 1044685 w 1072230"/>
                <a:gd name="connsiteY61" fmla="*/ 697807 h 1072230"/>
                <a:gd name="connsiteX62" fmla="*/ 950065 w 1072230"/>
                <a:gd name="connsiteY62" fmla="*/ 707577 h 1072230"/>
                <a:gd name="connsiteX63" fmla="*/ 1010166 w 1072230"/>
                <a:gd name="connsiteY63" fmla="*/ 781521 h 1072230"/>
                <a:gd name="connsiteX64" fmla="*/ 987017 w 1072230"/>
                <a:gd name="connsiteY64" fmla="*/ 824168 h 1072230"/>
                <a:gd name="connsiteX65" fmla="*/ 891580 w 1072230"/>
                <a:gd name="connsiteY65" fmla="*/ 808874 h 1072230"/>
                <a:gd name="connsiteX66" fmla="*/ 930734 w 1072230"/>
                <a:gd name="connsiteY66" fmla="*/ 896385 h 1072230"/>
                <a:gd name="connsiteX67" fmla="*/ 915206 w 1072230"/>
                <a:gd name="connsiteY67" fmla="*/ 915206 h 1072230"/>
                <a:gd name="connsiteX68" fmla="*/ 896385 w 1072230"/>
                <a:gd name="connsiteY68" fmla="*/ 930734 h 1072230"/>
                <a:gd name="connsiteX69" fmla="*/ 808874 w 1072230"/>
                <a:gd name="connsiteY69" fmla="*/ 891580 h 1072230"/>
                <a:gd name="connsiteX70" fmla="*/ 824168 w 1072230"/>
                <a:gd name="connsiteY70" fmla="*/ 987017 h 1072230"/>
                <a:gd name="connsiteX71" fmla="*/ 781520 w 1072230"/>
                <a:gd name="connsiteY71" fmla="*/ 1010166 h 1072230"/>
                <a:gd name="connsiteX72" fmla="*/ 707577 w 1072230"/>
                <a:gd name="connsiteY72" fmla="*/ 950065 h 1072230"/>
                <a:gd name="connsiteX73" fmla="*/ 697807 w 1072230"/>
                <a:gd name="connsiteY73" fmla="*/ 1044685 h 1072230"/>
                <a:gd name="connsiteX74" fmla="*/ 651562 w 1072230"/>
                <a:gd name="connsiteY74" fmla="*/ 1059041 h 1072230"/>
                <a:gd name="connsiteX75" fmla="*/ 594600 w 1072230"/>
                <a:gd name="connsiteY75" fmla="*/ 980336 h 1072230"/>
                <a:gd name="connsiteX76" fmla="*/ 560453 w 1072230"/>
                <a:gd name="connsiteY76" fmla="*/ 1069777 h 1072230"/>
                <a:gd name="connsiteX77" fmla="*/ 536115 w 1072230"/>
                <a:gd name="connsiteY77" fmla="*/ 1072230 h 1072230"/>
                <a:gd name="connsiteX78" fmla="*/ 511777 w 1072230"/>
                <a:gd name="connsiteY78" fmla="*/ 1069777 h 1072230"/>
                <a:gd name="connsiteX79" fmla="*/ 477630 w 1072230"/>
                <a:gd name="connsiteY79" fmla="*/ 980336 h 1072230"/>
                <a:gd name="connsiteX80" fmla="*/ 420668 w 1072230"/>
                <a:gd name="connsiteY80" fmla="*/ 1059041 h 1072230"/>
                <a:gd name="connsiteX81" fmla="*/ 374423 w 1072230"/>
                <a:gd name="connsiteY81" fmla="*/ 1044685 h 1072230"/>
                <a:gd name="connsiteX82" fmla="*/ 364653 w 1072230"/>
                <a:gd name="connsiteY82" fmla="*/ 950065 h 1072230"/>
                <a:gd name="connsiteX83" fmla="*/ 290710 w 1072230"/>
                <a:gd name="connsiteY83" fmla="*/ 1010166 h 1072230"/>
                <a:gd name="connsiteX84" fmla="*/ 248062 w 1072230"/>
                <a:gd name="connsiteY84" fmla="*/ 987017 h 1072230"/>
                <a:gd name="connsiteX85" fmla="*/ 263356 w 1072230"/>
                <a:gd name="connsiteY85" fmla="*/ 891580 h 1072230"/>
                <a:gd name="connsiteX86" fmla="*/ 175845 w 1072230"/>
                <a:gd name="connsiteY86" fmla="*/ 930734 h 1072230"/>
                <a:gd name="connsiteX87" fmla="*/ 157025 w 1072230"/>
                <a:gd name="connsiteY87" fmla="*/ 915206 h 1072230"/>
                <a:gd name="connsiteX88" fmla="*/ 141496 w 1072230"/>
                <a:gd name="connsiteY88" fmla="*/ 896385 h 1072230"/>
                <a:gd name="connsiteX89" fmla="*/ 180650 w 1072230"/>
                <a:gd name="connsiteY89" fmla="*/ 808874 h 1072230"/>
                <a:gd name="connsiteX90" fmla="*/ 85213 w 1072230"/>
                <a:gd name="connsiteY90" fmla="*/ 824168 h 1072230"/>
                <a:gd name="connsiteX91" fmla="*/ 62065 w 1072230"/>
                <a:gd name="connsiteY91" fmla="*/ 781521 h 1072230"/>
                <a:gd name="connsiteX92" fmla="*/ 122165 w 1072230"/>
                <a:gd name="connsiteY92" fmla="*/ 707577 h 1072230"/>
                <a:gd name="connsiteX93" fmla="*/ 27545 w 1072230"/>
                <a:gd name="connsiteY93" fmla="*/ 697807 h 1072230"/>
                <a:gd name="connsiteX94" fmla="*/ 13189 w 1072230"/>
                <a:gd name="connsiteY94" fmla="*/ 651562 h 1072230"/>
                <a:gd name="connsiteX95" fmla="*/ 91894 w 1072230"/>
                <a:gd name="connsiteY95" fmla="*/ 594600 h 1072230"/>
                <a:gd name="connsiteX96" fmla="*/ 2453 w 1072230"/>
                <a:gd name="connsiteY96" fmla="*/ 560453 h 1072230"/>
                <a:gd name="connsiteX97" fmla="*/ 0 w 1072230"/>
                <a:gd name="connsiteY97" fmla="*/ 536115 h 1072230"/>
                <a:gd name="connsiteX98" fmla="*/ 2453 w 1072230"/>
                <a:gd name="connsiteY98" fmla="*/ 511777 h 1072230"/>
                <a:gd name="connsiteX99" fmla="*/ 91894 w 1072230"/>
                <a:gd name="connsiteY99" fmla="*/ 477630 h 1072230"/>
                <a:gd name="connsiteX100" fmla="*/ 13189 w 1072230"/>
                <a:gd name="connsiteY100" fmla="*/ 420668 h 1072230"/>
                <a:gd name="connsiteX101" fmla="*/ 27545 w 1072230"/>
                <a:gd name="connsiteY101" fmla="*/ 374423 h 1072230"/>
                <a:gd name="connsiteX102" fmla="*/ 122165 w 1072230"/>
                <a:gd name="connsiteY102" fmla="*/ 364653 h 1072230"/>
                <a:gd name="connsiteX103" fmla="*/ 62065 w 1072230"/>
                <a:gd name="connsiteY103" fmla="*/ 290710 h 1072230"/>
                <a:gd name="connsiteX104" fmla="*/ 85213 w 1072230"/>
                <a:gd name="connsiteY104" fmla="*/ 248062 h 1072230"/>
                <a:gd name="connsiteX105" fmla="*/ 180650 w 1072230"/>
                <a:gd name="connsiteY105" fmla="*/ 263356 h 1072230"/>
                <a:gd name="connsiteX106" fmla="*/ 141496 w 1072230"/>
                <a:gd name="connsiteY106" fmla="*/ 175845 h 1072230"/>
                <a:gd name="connsiteX107" fmla="*/ 157025 w 1072230"/>
                <a:gd name="connsiteY107" fmla="*/ 157025 h 1072230"/>
                <a:gd name="connsiteX108" fmla="*/ 175845 w 1072230"/>
                <a:gd name="connsiteY108" fmla="*/ 141496 h 1072230"/>
                <a:gd name="connsiteX109" fmla="*/ 263356 w 1072230"/>
                <a:gd name="connsiteY109" fmla="*/ 180650 h 1072230"/>
                <a:gd name="connsiteX110" fmla="*/ 248062 w 1072230"/>
                <a:gd name="connsiteY110" fmla="*/ 85213 h 1072230"/>
                <a:gd name="connsiteX111" fmla="*/ 290710 w 1072230"/>
                <a:gd name="connsiteY111" fmla="*/ 62065 h 1072230"/>
                <a:gd name="connsiteX112" fmla="*/ 364653 w 1072230"/>
                <a:gd name="connsiteY112" fmla="*/ 122165 h 1072230"/>
                <a:gd name="connsiteX113" fmla="*/ 374423 w 1072230"/>
                <a:gd name="connsiteY113" fmla="*/ 27545 h 1072230"/>
                <a:gd name="connsiteX114" fmla="*/ 420668 w 1072230"/>
                <a:gd name="connsiteY114" fmla="*/ 13189 h 1072230"/>
                <a:gd name="connsiteX115" fmla="*/ 477630 w 1072230"/>
                <a:gd name="connsiteY115" fmla="*/ 91894 h 1072230"/>
                <a:gd name="connsiteX116" fmla="*/ 511777 w 1072230"/>
                <a:gd name="connsiteY116" fmla="*/ 2453 h 1072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072230" h="1072230">
                  <a:moveTo>
                    <a:pt x="704234" y="548838"/>
                  </a:moveTo>
                  <a:lnTo>
                    <a:pt x="693389" y="602554"/>
                  </a:lnTo>
                  <a:cubicBezTo>
                    <a:pt x="676115" y="643396"/>
                    <a:pt x="643396" y="676115"/>
                    <a:pt x="602554" y="693389"/>
                  </a:cubicBezTo>
                  <a:lnTo>
                    <a:pt x="568998" y="700164"/>
                  </a:lnTo>
                  <a:lnTo>
                    <a:pt x="568998" y="879092"/>
                  </a:lnTo>
                  <a:lnTo>
                    <a:pt x="598094" y="876524"/>
                  </a:lnTo>
                  <a:cubicBezTo>
                    <a:pt x="738911" y="851371"/>
                    <a:pt x="850563" y="742032"/>
                    <a:pt x="879131" y="602427"/>
                  </a:cubicBezTo>
                  <a:lnTo>
                    <a:pt x="884533" y="548838"/>
                  </a:lnTo>
                  <a:close/>
                  <a:moveTo>
                    <a:pt x="187697" y="548838"/>
                  </a:moveTo>
                  <a:lnTo>
                    <a:pt x="193099" y="602427"/>
                  </a:lnTo>
                  <a:cubicBezTo>
                    <a:pt x="221667" y="742032"/>
                    <a:pt x="333319" y="851371"/>
                    <a:pt x="474136" y="876524"/>
                  </a:cubicBezTo>
                  <a:lnTo>
                    <a:pt x="509616" y="879655"/>
                  </a:lnTo>
                  <a:lnTo>
                    <a:pt x="509616" y="701453"/>
                  </a:lnTo>
                  <a:lnTo>
                    <a:pt x="469676" y="693389"/>
                  </a:lnTo>
                  <a:cubicBezTo>
                    <a:pt x="428834" y="676115"/>
                    <a:pt x="396115" y="643396"/>
                    <a:pt x="378841" y="602554"/>
                  </a:cubicBezTo>
                  <a:lnTo>
                    <a:pt x="367996" y="548838"/>
                  </a:lnTo>
                  <a:close/>
                  <a:moveTo>
                    <a:pt x="536115" y="450771"/>
                  </a:moveTo>
                  <a:cubicBezTo>
                    <a:pt x="488981" y="450771"/>
                    <a:pt x="450771" y="488981"/>
                    <a:pt x="450771" y="536115"/>
                  </a:cubicBezTo>
                  <a:cubicBezTo>
                    <a:pt x="450771" y="583249"/>
                    <a:pt x="488981" y="621459"/>
                    <a:pt x="536115" y="621459"/>
                  </a:cubicBezTo>
                  <a:cubicBezTo>
                    <a:pt x="583249" y="621459"/>
                    <a:pt x="621459" y="583249"/>
                    <a:pt x="621459" y="536115"/>
                  </a:cubicBezTo>
                  <a:cubicBezTo>
                    <a:pt x="621459" y="488981"/>
                    <a:pt x="583249" y="450771"/>
                    <a:pt x="536115" y="450771"/>
                  </a:cubicBezTo>
                  <a:close/>
                  <a:moveTo>
                    <a:pt x="568998" y="185050"/>
                  </a:moveTo>
                  <a:lnTo>
                    <a:pt x="568998" y="372066"/>
                  </a:lnTo>
                  <a:lnTo>
                    <a:pt x="602554" y="378841"/>
                  </a:lnTo>
                  <a:cubicBezTo>
                    <a:pt x="643396" y="396115"/>
                    <a:pt x="676115" y="428834"/>
                    <a:pt x="693389" y="469676"/>
                  </a:cubicBezTo>
                  <a:lnTo>
                    <a:pt x="697383" y="489456"/>
                  </a:lnTo>
                  <a:lnTo>
                    <a:pt x="882502" y="489456"/>
                  </a:lnTo>
                  <a:lnTo>
                    <a:pt x="880775" y="469885"/>
                  </a:lnTo>
                  <a:cubicBezTo>
                    <a:pt x="855622" y="329068"/>
                    <a:pt x="746282" y="217416"/>
                    <a:pt x="606678" y="188848"/>
                  </a:cubicBezTo>
                  <a:close/>
                  <a:moveTo>
                    <a:pt x="509616" y="184073"/>
                  </a:moveTo>
                  <a:lnTo>
                    <a:pt x="474136" y="187204"/>
                  </a:lnTo>
                  <a:cubicBezTo>
                    <a:pt x="333319" y="212357"/>
                    <a:pt x="221667" y="321696"/>
                    <a:pt x="193099" y="461301"/>
                  </a:cubicBezTo>
                  <a:lnTo>
                    <a:pt x="190261" y="489456"/>
                  </a:lnTo>
                  <a:lnTo>
                    <a:pt x="374847" y="489456"/>
                  </a:lnTo>
                  <a:lnTo>
                    <a:pt x="378841" y="469676"/>
                  </a:lnTo>
                  <a:cubicBezTo>
                    <a:pt x="396115" y="428834"/>
                    <a:pt x="428834" y="396115"/>
                    <a:pt x="469676" y="378841"/>
                  </a:cubicBezTo>
                  <a:lnTo>
                    <a:pt x="509616" y="370777"/>
                  </a:lnTo>
                  <a:close/>
                  <a:moveTo>
                    <a:pt x="536115" y="0"/>
                  </a:moveTo>
                  <a:lnTo>
                    <a:pt x="560453" y="2453"/>
                  </a:lnTo>
                  <a:lnTo>
                    <a:pt x="594600" y="91894"/>
                  </a:lnTo>
                  <a:lnTo>
                    <a:pt x="651562" y="13189"/>
                  </a:lnTo>
                  <a:lnTo>
                    <a:pt x="697807" y="27545"/>
                  </a:lnTo>
                  <a:lnTo>
                    <a:pt x="707577" y="122165"/>
                  </a:lnTo>
                  <a:lnTo>
                    <a:pt x="781521" y="62065"/>
                  </a:lnTo>
                  <a:lnTo>
                    <a:pt x="824168" y="85213"/>
                  </a:lnTo>
                  <a:lnTo>
                    <a:pt x="808874" y="180650"/>
                  </a:lnTo>
                  <a:lnTo>
                    <a:pt x="896385" y="141496"/>
                  </a:lnTo>
                  <a:lnTo>
                    <a:pt x="915206" y="157025"/>
                  </a:lnTo>
                  <a:lnTo>
                    <a:pt x="930734" y="175845"/>
                  </a:lnTo>
                  <a:lnTo>
                    <a:pt x="891580" y="263356"/>
                  </a:lnTo>
                  <a:lnTo>
                    <a:pt x="987017" y="248062"/>
                  </a:lnTo>
                  <a:lnTo>
                    <a:pt x="1010166" y="290710"/>
                  </a:lnTo>
                  <a:lnTo>
                    <a:pt x="950065" y="364653"/>
                  </a:lnTo>
                  <a:lnTo>
                    <a:pt x="1044685" y="374423"/>
                  </a:lnTo>
                  <a:lnTo>
                    <a:pt x="1059041" y="420668"/>
                  </a:lnTo>
                  <a:lnTo>
                    <a:pt x="980336" y="477630"/>
                  </a:lnTo>
                  <a:lnTo>
                    <a:pt x="1069777" y="511777"/>
                  </a:lnTo>
                  <a:lnTo>
                    <a:pt x="1072230" y="536115"/>
                  </a:lnTo>
                  <a:lnTo>
                    <a:pt x="1069777" y="560453"/>
                  </a:lnTo>
                  <a:lnTo>
                    <a:pt x="980336" y="594600"/>
                  </a:lnTo>
                  <a:lnTo>
                    <a:pt x="1059041" y="651562"/>
                  </a:lnTo>
                  <a:lnTo>
                    <a:pt x="1044685" y="697807"/>
                  </a:lnTo>
                  <a:lnTo>
                    <a:pt x="950065" y="707577"/>
                  </a:lnTo>
                  <a:lnTo>
                    <a:pt x="1010166" y="781521"/>
                  </a:lnTo>
                  <a:lnTo>
                    <a:pt x="987017" y="824168"/>
                  </a:lnTo>
                  <a:lnTo>
                    <a:pt x="891580" y="808874"/>
                  </a:lnTo>
                  <a:lnTo>
                    <a:pt x="930734" y="896385"/>
                  </a:lnTo>
                  <a:lnTo>
                    <a:pt x="915206" y="915206"/>
                  </a:lnTo>
                  <a:lnTo>
                    <a:pt x="896385" y="930734"/>
                  </a:lnTo>
                  <a:lnTo>
                    <a:pt x="808874" y="891580"/>
                  </a:lnTo>
                  <a:lnTo>
                    <a:pt x="824168" y="987017"/>
                  </a:lnTo>
                  <a:lnTo>
                    <a:pt x="781520" y="1010166"/>
                  </a:lnTo>
                  <a:lnTo>
                    <a:pt x="707577" y="950065"/>
                  </a:lnTo>
                  <a:lnTo>
                    <a:pt x="697807" y="1044685"/>
                  </a:lnTo>
                  <a:lnTo>
                    <a:pt x="651562" y="1059041"/>
                  </a:lnTo>
                  <a:lnTo>
                    <a:pt x="594600" y="980336"/>
                  </a:lnTo>
                  <a:lnTo>
                    <a:pt x="560453" y="1069777"/>
                  </a:lnTo>
                  <a:lnTo>
                    <a:pt x="536115" y="1072230"/>
                  </a:lnTo>
                  <a:lnTo>
                    <a:pt x="511777" y="1069777"/>
                  </a:lnTo>
                  <a:lnTo>
                    <a:pt x="477630" y="980336"/>
                  </a:lnTo>
                  <a:lnTo>
                    <a:pt x="420668" y="1059041"/>
                  </a:lnTo>
                  <a:lnTo>
                    <a:pt x="374423" y="1044685"/>
                  </a:lnTo>
                  <a:lnTo>
                    <a:pt x="364653" y="950065"/>
                  </a:lnTo>
                  <a:lnTo>
                    <a:pt x="290710" y="1010166"/>
                  </a:lnTo>
                  <a:lnTo>
                    <a:pt x="248062" y="987017"/>
                  </a:lnTo>
                  <a:lnTo>
                    <a:pt x="263356" y="891580"/>
                  </a:lnTo>
                  <a:lnTo>
                    <a:pt x="175845" y="930734"/>
                  </a:lnTo>
                  <a:lnTo>
                    <a:pt x="157025" y="915206"/>
                  </a:lnTo>
                  <a:lnTo>
                    <a:pt x="141496" y="896385"/>
                  </a:lnTo>
                  <a:lnTo>
                    <a:pt x="180650" y="808874"/>
                  </a:lnTo>
                  <a:lnTo>
                    <a:pt x="85213" y="824168"/>
                  </a:lnTo>
                  <a:lnTo>
                    <a:pt x="62065" y="781521"/>
                  </a:lnTo>
                  <a:lnTo>
                    <a:pt x="122165" y="707577"/>
                  </a:lnTo>
                  <a:lnTo>
                    <a:pt x="27545" y="697807"/>
                  </a:lnTo>
                  <a:lnTo>
                    <a:pt x="13189" y="651562"/>
                  </a:lnTo>
                  <a:lnTo>
                    <a:pt x="91894" y="594600"/>
                  </a:lnTo>
                  <a:lnTo>
                    <a:pt x="2453" y="560453"/>
                  </a:lnTo>
                  <a:lnTo>
                    <a:pt x="0" y="536115"/>
                  </a:lnTo>
                  <a:lnTo>
                    <a:pt x="2453" y="511777"/>
                  </a:lnTo>
                  <a:lnTo>
                    <a:pt x="91894" y="477630"/>
                  </a:lnTo>
                  <a:lnTo>
                    <a:pt x="13189" y="420668"/>
                  </a:lnTo>
                  <a:lnTo>
                    <a:pt x="27545" y="374423"/>
                  </a:lnTo>
                  <a:lnTo>
                    <a:pt x="122165" y="364653"/>
                  </a:lnTo>
                  <a:lnTo>
                    <a:pt x="62065" y="290710"/>
                  </a:lnTo>
                  <a:lnTo>
                    <a:pt x="85213" y="248062"/>
                  </a:lnTo>
                  <a:lnTo>
                    <a:pt x="180650" y="263356"/>
                  </a:lnTo>
                  <a:lnTo>
                    <a:pt x="141496" y="175845"/>
                  </a:lnTo>
                  <a:lnTo>
                    <a:pt x="157025" y="157025"/>
                  </a:lnTo>
                  <a:lnTo>
                    <a:pt x="175845" y="141496"/>
                  </a:lnTo>
                  <a:lnTo>
                    <a:pt x="263356" y="180650"/>
                  </a:lnTo>
                  <a:lnTo>
                    <a:pt x="248062" y="85213"/>
                  </a:lnTo>
                  <a:lnTo>
                    <a:pt x="290710" y="62065"/>
                  </a:lnTo>
                  <a:lnTo>
                    <a:pt x="364653" y="122165"/>
                  </a:lnTo>
                  <a:lnTo>
                    <a:pt x="374423" y="27545"/>
                  </a:lnTo>
                  <a:lnTo>
                    <a:pt x="420668" y="13189"/>
                  </a:lnTo>
                  <a:lnTo>
                    <a:pt x="477630" y="91894"/>
                  </a:lnTo>
                  <a:lnTo>
                    <a:pt x="511777" y="2453"/>
                  </a:lnTo>
                  <a:close/>
                </a:path>
              </a:pathLst>
            </a:custGeom>
            <a:solidFill>
              <a:srgbClr val="3A3A3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69" name="文本框 78"/>
          <p:cNvSpPr txBox="1">
            <a:spLocks noChangeArrowheads="1"/>
          </p:cNvSpPr>
          <p:nvPr/>
        </p:nvSpPr>
        <p:spPr bwMode="auto">
          <a:xfrm>
            <a:off x="7090841" y="5399088"/>
            <a:ext cx="22367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2000" b="1">
                <a:solidFill>
                  <a:srgbClr val="8FBEDE"/>
                </a:solidFill>
                <a:latin typeface="微软雅黑" panose="020B0503020204020204" pitchFamily="34" charset="-122"/>
                <a:ea typeface="微软雅黑" panose="020B0503020204020204" pitchFamily="34" charset="-122"/>
              </a:rPr>
              <a:t>提交纸质确认表</a:t>
            </a:r>
            <a:endParaRPr lang="en-US" altLang="zh-CN" sz="2000" b="1">
              <a:solidFill>
                <a:srgbClr val="8FBEDE"/>
              </a:solidFill>
              <a:latin typeface="微软雅黑" panose="020B0503020204020204" pitchFamily="34" charset="-122"/>
              <a:ea typeface="微软雅黑" panose="020B0503020204020204" pitchFamily="34" charset="-122"/>
            </a:endParaRPr>
          </a:p>
          <a:p>
            <a:pPr algn="ctr"/>
            <a:r>
              <a:rPr lang="zh-CN" altLang="en-US" sz="2000" b="1">
                <a:solidFill>
                  <a:srgbClr val="8FBEDE"/>
                </a:solidFill>
                <a:latin typeface="微软雅黑" panose="020B0503020204020204" pitchFamily="34" charset="-122"/>
                <a:ea typeface="微软雅黑" panose="020B0503020204020204" pitchFamily="34" charset="-122"/>
              </a:rPr>
              <a:t>完成毕业确认手续</a:t>
            </a:r>
            <a:endParaRPr lang="zh-CN" altLang="en-US" sz="2000" b="1">
              <a:solidFill>
                <a:srgbClr val="8FBEDE"/>
              </a:solidFill>
              <a:latin typeface="微软雅黑" panose="020B0503020204020204" pitchFamily="34" charset="-122"/>
              <a:ea typeface="微软雅黑" panose="020B0503020204020204" pitchFamily="34" charset="-122"/>
            </a:endParaRPr>
          </a:p>
        </p:txBody>
      </p:sp>
      <p:grpSp>
        <p:nvGrpSpPr>
          <p:cNvPr id="70" name="组合 69"/>
          <p:cNvGrpSpPr/>
          <p:nvPr/>
        </p:nvGrpSpPr>
        <p:grpSpPr bwMode="auto">
          <a:xfrm>
            <a:off x="3590404" y="4792663"/>
            <a:ext cx="474662" cy="474662"/>
            <a:chOff x="7150101" y="3190875"/>
            <a:chExt cx="541338" cy="539750"/>
          </a:xfrm>
        </p:grpSpPr>
        <p:sp>
          <p:nvSpPr>
            <p:cNvPr id="71" name="Freeform 90"/>
            <p:cNvSpPr>
              <a:spLocks noEditPoints="1"/>
            </p:cNvSpPr>
            <p:nvPr/>
          </p:nvSpPr>
          <p:spPr bwMode="auto">
            <a:xfrm>
              <a:off x="7353301" y="3392488"/>
              <a:ext cx="134938" cy="134938"/>
            </a:xfrm>
            <a:custGeom>
              <a:avLst/>
              <a:gdLst>
                <a:gd name="T0" fmla="*/ 189669415 w 48"/>
                <a:gd name="T1" fmla="*/ 0 h 48"/>
                <a:gd name="T2" fmla="*/ 0 w 48"/>
                <a:gd name="T3" fmla="*/ 189669415 h 48"/>
                <a:gd name="T4" fmla="*/ 189669415 w 48"/>
                <a:gd name="T5" fmla="*/ 379338830 h 48"/>
                <a:gd name="T6" fmla="*/ 379338830 w 48"/>
                <a:gd name="T7" fmla="*/ 189669415 h 48"/>
                <a:gd name="T8" fmla="*/ 189669415 w 48"/>
                <a:gd name="T9" fmla="*/ 0 h 48"/>
                <a:gd name="T10" fmla="*/ 165959684 w 48"/>
                <a:gd name="T11" fmla="*/ 126445340 h 48"/>
                <a:gd name="T12" fmla="*/ 126445340 w 48"/>
                <a:gd name="T13" fmla="*/ 165959684 h 48"/>
                <a:gd name="T14" fmla="*/ 94836113 w 48"/>
                <a:gd name="T15" fmla="*/ 189669415 h 48"/>
                <a:gd name="T16" fmla="*/ 86930995 w 48"/>
                <a:gd name="T17" fmla="*/ 189669415 h 48"/>
                <a:gd name="T18" fmla="*/ 63224075 w 48"/>
                <a:gd name="T19" fmla="*/ 150155071 h 48"/>
                <a:gd name="T20" fmla="*/ 150155071 w 48"/>
                <a:gd name="T21" fmla="*/ 63224075 h 48"/>
                <a:gd name="T22" fmla="*/ 189669415 w 48"/>
                <a:gd name="T23" fmla="*/ 86930995 h 48"/>
                <a:gd name="T24" fmla="*/ 165959684 w 48"/>
                <a:gd name="T25" fmla="*/ 126445340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48">
                  <a:moveTo>
                    <a:pt x="24" y="0"/>
                  </a:moveTo>
                  <a:cubicBezTo>
                    <a:pt x="11" y="0"/>
                    <a:pt x="0" y="11"/>
                    <a:pt x="0" y="24"/>
                  </a:cubicBezTo>
                  <a:cubicBezTo>
                    <a:pt x="0" y="37"/>
                    <a:pt x="11" y="48"/>
                    <a:pt x="24" y="48"/>
                  </a:cubicBezTo>
                  <a:cubicBezTo>
                    <a:pt x="37" y="48"/>
                    <a:pt x="48" y="37"/>
                    <a:pt x="48" y="24"/>
                  </a:cubicBezTo>
                  <a:cubicBezTo>
                    <a:pt x="48" y="11"/>
                    <a:pt x="37" y="0"/>
                    <a:pt x="24" y="0"/>
                  </a:cubicBezTo>
                  <a:close/>
                  <a:moveTo>
                    <a:pt x="21" y="16"/>
                  </a:moveTo>
                  <a:cubicBezTo>
                    <a:pt x="19" y="17"/>
                    <a:pt x="17" y="19"/>
                    <a:pt x="16" y="21"/>
                  </a:cubicBezTo>
                  <a:cubicBezTo>
                    <a:pt x="15" y="23"/>
                    <a:pt x="14" y="24"/>
                    <a:pt x="12" y="24"/>
                  </a:cubicBezTo>
                  <a:cubicBezTo>
                    <a:pt x="12" y="24"/>
                    <a:pt x="11" y="24"/>
                    <a:pt x="11" y="24"/>
                  </a:cubicBezTo>
                  <a:cubicBezTo>
                    <a:pt x="9" y="23"/>
                    <a:pt x="8" y="21"/>
                    <a:pt x="8" y="19"/>
                  </a:cubicBezTo>
                  <a:cubicBezTo>
                    <a:pt x="10" y="14"/>
                    <a:pt x="14" y="10"/>
                    <a:pt x="19" y="8"/>
                  </a:cubicBezTo>
                  <a:cubicBezTo>
                    <a:pt x="21" y="7"/>
                    <a:pt x="23" y="8"/>
                    <a:pt x="24" y="11"/>
                  </a:cubicBezTo>
                  <a:cubicBezTo>
                    <a:pt x="25" y="13"/>
                    <a:pt x="24" y="15"/>
                    <a:pt x="21" y="16"/>
                  </a:cubicBezTo>
                  <a:close/>
                </a:path>
              </a:pathLst>
            </a:custGeom>
            <a:solidFill>
              <a:srgbClr val="F1AF5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2" name="Freeform 91"/>
            <p:cNvSpPr>
              <a:spLocks noEditPoints="1"/>
            </p:cNvSpPr>
            <p:nvPr/>
          </p:nvSpPr>
          <p:spPr bwMode="auto">
            <a:xfrm>
              <a:off x="7150101" y="3190875"/>
              <a:ext cx="541338" cy="539750"/>
            </a:xfrm>
            <a:custGeom>
              <a:avLst/>
              <a:gdLst>
                <a:gd name="T0" fmla="*/ 1422943586 w 192"/>
                <a:gd name="T1" fmla="*/ 371432336 h 192"/>
                <a:gd name="T2" fmla="*/ 1470640539 w 192"/>
                <a:gd name="T3" fmla="*/ 324015861 h 192"/>
                <a:gd name="T4" fmla="*/ 1526285574 w 192"/>
                <a:gd name="T5" fmla="*/ 189668712 h 192"/>
                <a:gd name="T6" fmla="*/ 1470640539 w 192"/>
                <a:gd name="T7" fmla="*/ 55318753 h 192"/>
                <a:gd name="T8" fmla="*/ 1335500582 w 192"/>
                <a:gd name="T9" fmla="*/ 0 h 192"/>
                <a:gd name="T10" fmla="*/ 1200360626 w 192"/>
                <a:gd name="T11" fmla="*/ 55318753 h 192"/>
                <a:gd name="T12" fmla="*/ 1152663673 w 192"/>
                <a:gd name="T13" fmla="*/ 102738039 h 192"/>
                <a:gd name="T14" fmla="*/ 763142787 w 192"/>
                <a:gd name="T15" fmla="*/ 0 h 192"/>
                <a:gd name="T16" fmla="*/ 373621901 w 192"/>
                <a:gd name="T17" fmla="*/ 102738039 h 192"/>
                <a:gd name="T18" fmla="*/ 325924949 w 192"/>
                <a:gd name="T19" fmla="*/ 55318753 h 192"/>
                <a:gd name="T20" fmla="*/ 190784992 w 192"/>
                <a:gd name="T21" fmla="*/ 0 h 192"/>
                <a:gd name="T22" fmla="*/ 55645035 w 192"/>
                <a:gd name="T23" fmla="*/ 55318753 h 192"/>
                <a:gd name="T24" fmla="*/ 0 w 192"/>
                <a:gd name="T25" fmla="*/ 189668712 h 192"/>
                <a:gd name="T26" fmla="*/ 55645035 w 192"/>
                <a:gd name="T27" fmla="*/ 324015861 h 192"/>
                <a:gd name="T28" fmla="*/ 111292890 w 192"/>
                <a:gd name="T29" fmla="*/ 371432336 h 192"/>
                <a:gd name="T30" fmla="*/ 0 w 192"/>
                <a:gd name="T31" fmla="*/ 758672038 h 192"/>
                <a:gd name="T32" fmla="*/ 103341988 w 192"/>
                <a:gd name="T33" fmla="*/ 1145911740 h 192"/>
                <a:gd name="T34" fmla="*/ 55645035 w 192"/>
                <a:gd name="T35" fmla="*/ 1193328215 h 192"/>
                <a:gd name="T36" fmla="*/ 0 w 192"/>
                <a:gd name="T37" fmla="*/ 1327675363 h 192"/>
                <a:gd name="T38" fmla="*/ 55645035 w 192"/>
                <a:gd name="T39" fmla="*/ 1462025323 h 192"/>
                <a:gd name="T40" fmla="*/ 190784992 w 192"/>
                <a:gd name="T41" fmla="*/ 1517344076 h 192"/>
                <a:gd name="T42" fmla="*/ 325924949 w 192"/>
                <a:gd name="T43" fmla="*/ 1462025323 h 192"/>
                <a:gd name="T44" fmla="*/ 373621901 w 192"/>
                <a:gd name="T45" fmla="*/ 1414606036 h 192"/>
                <a:gd name="T46" fmla="*/ 763142787 w 192"/>
                <a:gd name="T47" fmla="*/ 1517344076 h 192"/>
                <a:gd name="T48" fmla="*/ 1152663673 w 192"/>
                <a:gd name="T49" fmla="*/ 1414606036 h 192"/>
                <a:gd name="T50" fmla="*/ 1200360626 w 192"/>
                <a:gd name="T51" fmla="*/ 1462025323 h 192"/>
                <a:gd name="T52" fmla="*/ 1335500582 w 192"/>
                <a:gd name="T53" fmla="*/ 1517344076 h 192"/>
                <a:gd name="T54" fmla="*/ 1470640539 w 192"/>
                <a:gd name="T55" fmla="*/ 1462025323 h 192"/>
                <a:gd name="T56" fmla="*/ 1526285574 w 192"/>
                <a:gd name="T57" fmla="*/ 1327675363 h 192"/>
                <a:gd name="T58" fmla="*/ 1470640539 w 192"/>
                <a:gd name="T59" fmla="*/ 1193328215 h 192"/>
                <a:gd name="T60" fmla="*/ 1422943586 w 192"/>
                <a:gd name="T61" fmla="*/ 1145911740 h 192"/>
                <a:gd name="T62" fmla="*/ 1526285574 w 192"/>
                <a:gd name="T63" fmla="*/ 758672038 h 192"/>
                <a:gd name="T64" fmla="*/ 1422943586 w 192"/>
                <a:gd name="T65" fmla="*/ 371432336 h 192"/>
                <a:gd name="T66" fmla="*/ 763142787 w 192"/>
                <a:gd name="T67" fmla="*/ 1390899204 h 192"/>
                <a:gd name="T68" fmla="*/ 127191874 w 192"/>
                <a:gd name="T69" fmla="*/ 758672038 h 192"/>
                <a:gd name="T70" fmla="*/ 763142787 w 192"/>
                <a:gd name="T71" fmla="*/ 126444871 h 192"/>
                <a:gd name="T72" fmla="*/ 1399096519 w 192"/>
                <a:gd name="T73" fmla="*/ 758672038 h 192"/>
                <a:gd name="T74" fmla="*/ 763142787 w 192"/>
                <a:gd name="T75" fmla="*/ 1390899204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2" h="192">
                  <a:moveTo>
                    <a:pt x="179" y="47"/>
                  </a:moveTo>
                  <a:cubicBezTo>
                    <a:pt x="185" y="41"/>
                    <a:pt x="185" y="41"/>
                    <a:pt x="185" y="41"/>
                  </a:cubicBezTo>
                  <a:cubicBezTo>
                    <a:pt x="190" y="36"/>
                    <a:pt x="192" y="30"/>
                    <a:pt x="192" y="24"/>
                  </a:cubicBezTo>
                  <a:cubicBezTo>
                    <a:pt x="192" y="17"/>
                    <a:pt x="190" y="11"/>
                    <a:pt x="185" y="7"/>
                  </a:cubicBezTo>
                  <a:cubicBezTo>
                    <a:pt x="181" y="2"/>
                    <a:pt x="175" y="0"/>
                    <a:pt x="168" y="0"/>
                  </a:cubicBezTo>
                  <a:cubicBezTo>
                    <a:pt x="162" y="0"/>
                    <a:pt x="156" y="2"/>
                    <a:pt x="151" y="7"/>
                  </a:cubicBezTo>
                  <a:cubicBezTo>
                    <a:pt x="145" y="13"/>
                    <a:pt x="145" y="13"/>
                    <a:pt x="145" y="13"/>
                  </a:cubicBezTo>
                  <a:cubicBezTo>
                    <a:pt x="130" y="5"/>
                    <a:pt x="113" y="0"/>
                    <a:pt x="96" y="0"/>
                  </a:cubicBezTo>
                  <a:cubicBezTo>
                    <a:pt x="79" y="0"/>
                    <a:pt x="62" y="5"/>
                    <a:pt x="47" y="13"/>
                  </a:cubicBezTo>
                  <a:cubicBezTo>
                    <a:pt x="41" y="7"/>
                    <a:pt x="41" y="7"/>
                    <a:pt x="41" y="7"/>
                  </a:cubicBezTo>
                  <a:cubicBezTo>
                    <a:pt x="37" y="2"/>
                    <a:pt x="31" y="0"/>
                    <a:pt x="24" y="0"/>
                  </a:cubicBezTo>
                  <a:cubicBezTo>
                    <a:pt x="18" y="0"/>
                    <a:pt x="12" y="2"/>
                    <a:pt x="7" y="7"/>
                  </a:cubicBezTo>
                  <a:cubicBezTo>
                    <a:pt x="3" y="11"/>
                    <a:pt x="0" y="17"/>
                    <a:pt x="0" y="24"/>
                  </a:cubicBezTo>
                  <a:cubicBezTo>
                    <a:pt x="0" y="30"/>
                    <a:pt x="3" y="36"/>
                    <a:pt x="7" y="41"/>
                  </a:cubicBezTo>
                  <a:cubicBezTo>
                    <a:pt x="14" y="47"/>
                    <a:pt x="14" y="47"/>
                    <a:pt x="14" y="47"/>
                  </a:cubicBezTo>
                  <a:cubicBezTo>
                    <a:pt x="5" y="62"/>
                    <a:pt x="0" y="79"/>
                    <a:pt x="0" y="96"/>
                  </a:cubicBezTo>
                  <a:cubicBezTo>
                    <a:pt x="0" y="113"/>
                    <a:pt x="5" y="130"/>
                    <a:pt x="13" y="145"/>
                  </a:cubicBezTo>
                  <a:cubicBezTo>
                    <a:pt x="7" y="151"/>
                    <a:pt x="7" y="151"/>
                    <a:pt x="7" y="151"/>
                  </a:cubicBezTo>
                  <a:cubicBezTo>
                    <a:pt x="3" y="155"/>
                    <a:pt x="0" y="161"/>
                    <a:pt x="0" y="168"/>
                  </a:cubicBezTo>
                  <a:cubicBezTo>
                    <a:pt x="0" y="174"/>
                    <a:pt x="3" y="180"/>
                    <a:pt x="7" y="185"/>
                  </a:cubicBezTo>
                  <a:cubicBezTo>
                    <a:pt x="12" y="189"/>
                    <a:pt x="18" y="192"/>
                    <a:pt x="24" y="192"/>
                  </a:cubicBezTo>
                  <a:cubicBezTo>
                    <a:pt x="31" y="192"/>
                    <a:pt x="37" y="189"/>
                    <a:pt x="41" y="185"/>
                  </a:cubicBezTo>
                  <a:cubicBezTo>
                    <a:pt x="47" y="179"/>
                    <a:pt x="47" y="179"/>
                    <a:pt x="47" y="179"/>
                  </a:cubicBezTo>
                  <a:cubicBezTo>
                    <a:pt x="62" y="187"/>
                    <a:pt x="79" y="192"/>
                    <a:pt x="96" y="192"/>
                  </a:cubicBezTo>
                  <a:cubicBezTo>
                    <a:pt x="113" y="192"/>
                    <a:pt x="130" y="187"/>
                    <a:pt x="145" y="179"/>
                  </a:cubicBezTo>
                  <a:cubicBezTo>
                    <a:pt x="151" y="185"/>
                    <a:pt x="151" y="185"/>
                    <a:pt x="151" y="185"/>
                  </a:cubicBezTo>
                  <a:cubicBezTo>
                    <a:pt x="156" y="189"/>
                    <a:pt x="162" y="192"/>
                    <a:pt x="168" y="192"/>
                  </a:cubicBezTo>
                  <a:cubicBezTo>
                    <a:pt x="175" y="192"/>
                    <a:pt x="181" y="189"/>
                    <a:pt x="185" y="185"/>
                  </a:cubicBezTo>
                  <a:cubicBezTo>
                    <a:pt x="190" y="180"/>
                    <a:pt x="192" y="174"/>
                    <a:pt x="192" y="168"/>
                  </a:cubicBezTo>
                  <a:cubicBezTo>
                    <a:pt x="192" y="161"/>
                    <a:pt x="190" y="155"/>
                    <a:pt x="185" y="151"/>
                  </a:cubicBezTo>
                  <a:cubicBezTo>
                    <a:pt x="179" y="145"/>
                    <a:pt x="179" y="145"/>
                    <a:pt x="179" y="145"/>
                  </a:cubicBezTo>
                  <a:cubicBezTo>
                    <a:pt x="188" y="130"/>
                    <a:pt x="192" y="113"/>
                    <a:pt x="192" y="96"/>
                  </a:cubicBezTo>
                  <a:cubicBezTo>
                    <a:pt x="192" y="79"/>
                    <a:pt x="188" y="62"/>
                    <a:pt x="179" y="47"/>
                  </a:cubicBezTo>
                  <a:close/>
                  <a:moveTo>
                    <a:pt x="96" y="176"/>
                  </a:moveTo>
                  <a:cubicBezTo>
                    <a:pt x="52" y="176"/>
                    <a:pt x="16" y="140"/>
                    <a:pt x="16" y="96"/>
                  </a:cubicBezTo>
                  <a:cubicBezTo>
                    <a:pt x="16" y="52"/>
                    <a:pt x="52" y="16"/>
                    <a:pt x="96" y="16"/>
                  </a:cubicBezTo>
                  <a:cubicBezTo>
                    <a:pt x="140" y="16"/>
                    <a:pt x="176" y="52"/>
                    <a:pt x="176" y="96"/>
                  </a:cubicBezTo>
                  <a:cubicBezTo>
                    <a:pt x="176" y="140"/>
                    <a:pt x="140" y="176"/>
                    <a:pt x="96" y="176"/>
                  </a:cubicBezTo>
                  <a:close/>
                </a:path>
              </a:pathLst>
            </a:custGeom>
            <a:solidFill>
              <a:srgbClr val="F1AF5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3" name="Freeform 92"/>
            <p:cNvSpPr>
              <a:spLocks noEditPoints="1"/>
            </p:cNvSpPr>
            <p:nvPr/>
          </p:nvSpPr>
          <p:spPr bwMode="auto">
            <a:xfrm>
              <a:off x="7218363" y="3257550"/>
              <a:ext cx="404813" cy="406400"/>
            </a:xfrm>
            <a:custGeom>
              <a:avLst/>
              <a:gdLst>
                <a:gd name="T0" fmla="*/ 569006840 w 144"/>
                <a:gd name="T1" fmla="*/ 0 h 144"/>
                <a:gd name="T2" fmla="*/ 0 w 144"/>
                <a:gd name="T3" fmla="*/ 573475556 h 144"/>
                <a:gd name="T4" fmla="*/ 569006840 w 144"/>
                <a:gd name="T5" fmla="*/ 1146951111 h 144"/>
                <a:gd name="T6" fmla="*/ 1138010868 w 144"/>
                <a:gd name="T7" fmla="*/ 573475556 h 144"/>
                <a:gd name="T8" fmla="*/ 569006840 w 144"/>
                <a:gd name="T9" fmla="*/ 0 h 144"/>
                <a:gd name="T10" fmla="*/ 821896894 w 144"/>
                <a:gd name="T11" fmla="*/ 573475556 h 144"/>
                <a:gd name="T12" fmla="*/ 569006840 w 144"/>
                <a:gd name="T13" fmla="*/ 828353267 h 144"/>
                <a:gd name="T14" fmla="*/ 316113974 w 144"/>
                <a:gd name="T15" fmla="*/ 573475556 h 144"/>
                <a:gd name="T16" fmla="*/ 371432795 w 144"/>
                <a:gd name="T17" fmla="*/ 414178044 h 144"/>
                <a:gd name="T18" fmla="*/ 324016261 w 144"/>
                <a:gd name="T19" fmla="*/ 374350844 h 144"/>
                <a:gd name="T20" fmla="*/ 324016261 w 144"/>
                <a:gd name="T21" fmla="*/ 326562156 h 144"/>
                <a:gd name="T22" fmla="*/ 371432795 w 144"/>
                <a:gd name="T23" fmla="*/ 326562156 h 144"/>
                <a:gd name="T24" fmla="*/ 418852140 w 144"/>
                <a:gd name="T25" fmla="*/ 374350844 h 144"/>
                <a:gd name="T26" fmla="*/ 569006840 w 144"/>
                <a:gd name="T27" fmla="*/ 318597844 h 144"/>
                <a:gd name="T28" fmla="*/ 727063826 w 144"/>
                <a:gd name="T29" fmla="*/ 374350844 h 144"/>
                <a:gd name="T30" fmla="*/ 774480360 w 144"/>
                <a:gd name="T31" fmla="*/ 326562156 h 144"/>
                <a:gd name="T32" fmla="*/ 813994607 w 144"/>
                <a:gd name="T33" fmla="*/ 326562156 h 144"/>
                <a:gd name="T34" fmla="*/ 813994607 w 144"/>
                <a:gd name="T35" fmla="*/ 374350844 h 144"/>
                <a:gd name="T36" fmla="*/ 766578073 w 144"/>
                <a:gd name="T37" fmla="*/ 414178044 h 144"/>
                <a:gd name="T38" fmla="*/ 821896894 w 144"/>
                <a:gd name="T39" fmla="*/ 573475556 h 1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4" h="144">
                  <a:moveTo>
                    <a:pt x="72" y="0"/>
                  </a:moveTo>
                  <a:cubicBezTo>
                    <a:pt x="32" y="0"/>
                    <a:pt x="0" y="32"/>
                    <a:pt x="0" y="72"/>
                  </a:cubicBezTo>
                  <a:cubicBezTo>
                    <a:pt x="0" y="112"/>
                    <a:pt x="32" y="144"/>
                    <a:pt x="72" y="144"/>
                  </a:cubicBezTo>
                  <a:cubicBezTo>
                    <a:pt x="112" y="144"/>
                    <a:pt x="144" y="112"/>
                    <a:pt x="144" y="72"/>
                  </a:cubicBezTo>
                  <a:cubicBezTo>
                    <a:pt x="144" y="32"/>
                    <a:pt x="112" y="0"/>
                    <a:pt x="72" y="0"/>
                  </a:cubicBezTo>
                  <a:close/>
                  <a:moveTo>
                    <a:pt x="104" y="72"/>
                  </a:moveTo>
                  <a:cubicBezTo>
                    <a:pt x="104" y="90"/>
                    <a:pt x="90" y="104"/>
                    <a:pt x="72" y="104"/>
                  </a:cubicBezTo>
                  <a:cubicBezTo>
                    <a:pt x="55" y="104"/>
                    <a:pt x="40" y="90"/>
                    <a:pt x="40" y="72"/>
                  </a:cubicBezTo>
                  <a:cubicBezTo>
                    <a:pt x="40" y="64"/>
                    <a:pt x="43" y="58"/>
                    <a:pt x="47" y="52"/>
                  </a:cubicBezTo>
                  <a:cubicBezTo>
                    <a:pt x="41" y="47"/>
                    <a:pt x="41" y="47"/>
                    <a:pt x="41" y="47"/>
                  </a:cubicBezTo>
                  <a:cubicBezTo>
                    <a:pt x="40" y="45"/>
                    <a:pt x="40" y="43"/>
                    <a:pt x="41" y="41"/>
                  </a:cubicBezTo>
                  <a:cubicBezTo>
                    <a:pt x="43" y="39"/>
                    <a:pt x="45" y="39"/>
                    <a:pt x="47" y="41"/>
                  </a:cubicBezTo>
                  <a:cubicBezTo>
                    <a:pt x="53" y="47"/>
                    <a:pt x="53" y="47"/>
                    <a:pt x="53" y="47"/>
                  </a:cubicBezTo>
                  <a:cubicBezTo>
                    <a:pt x="58" y="42"/>
                    <a:pt x="65" y="40"/>
                    <a:pt x="72" y="40"/>
                  </a:cubicBezTo>
                  <a:cubicBezTo>
                    <a:pt x="80" y="40"/>
                    <a:pt x="86" y="42"/>
                    <a:pt x="92" y="47"/>
                  </a:cubicBezTo>
                  <a:cubicBezTo>
                    <a:pt x="98" y="41"/>
                    <a:pt x="98" y="41"/>
                    <a:pt x="98" y="41"/>
                  </a:cubicBezTo>
                  <a:cubicBezTo>
                    <a:pt x="99" y="39"/>
                    <a:pt x="102" y="39"/>
                    <a:pt x="103" y="41"/>
                  </a:cubicBezTo>
                  <a:cubicBezTo>
                    <a:pt x="105" y="43"/>
                    <a:pt x="105" y="45"/>
                    <a:pt x="103" y="47"/>
                  </a:cubicBezTo>
                  <a:cubicBezTo>
                    <a:pt x="97" y="52"/>
                    <a:pt x="97" y="52"/>
                    <a:pt x="97" y="52"/>
                  </a:cubicBezTo>
                  <a:cubicBezTo>
                    <a:pt x="102" y="58"/>
                    <a:pt x="104" y="65"/>
                    <a:pt x="104" y="72"/>
                  </a:cubicBezTo>
                  <a:close/>
                </a:path>
              </a:pathLst>
            </a:custGeom>
            <a:solidFill>
              <a:srgbClr val="F1AF5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74" name="文本框 84"/>
          <p:cNvSpPr txBox="1">
            <a:spLocks noChangeArrowheads="1"/>
          </p:cNvSpPr>
          <p:nvPr/>
        </p:nvSpPr>
        <p:spPr bwMode="auto">
          <a:xfrm>
            <a:off x="1820341" y="5411788"/>
            <a:ext cx="24923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2000" b="1">
                <a:solidFill>
                  <a:srgbClr val="FABA1D"/>
                </a:solidFill>
                <a:latin typeface="微软雅黑" panose="020B0503020204020204" pitchFamily="34" charset="-122"/>
                <a:ea typeface="微软雅黑" panose="020B0503020204020204" pitchFamily="34" charset="-122"/>
              </a:rPr>
              <a:t>更新并确认有关信息</a:t>
            </a:r>
            <a:endParaRPr lang="en-US" altLang="zh-CN" sz="2000" b="1">
              <a:solidFill>
                <a:srgbClr val="FABA1D"/>
              </a:solidFill>
              <a:latin typeface="微软雅黑" panose="020B0503020204020204" pitchFamily="34" charset="-122"/>
              <a:ea typeface="微软雅黑" panose="020B0503020204020204" pitchFamily="34" charset="-122"/>
            </a:endParaRPr>
          </a:p>
          <a:p>
            <a:pPr algn="ctr"/>
            <a:r>
              <a:rPr lang="zh-CN" altLang="en-US" sz="2000" b="1">
                <a:solidFill>
                  <a:srgbClr val="FABA1D"/>
                </a:solidFill>
                <a:latin typeface="微软雅黑" panose="020B0503020204020204" pitchFamily="34" charset="-122"/>
                <a:ea typeface="微软雅黑" panose="020B0503020204020204" pitchFamily="34" charset="-122"/>
              </a:rPr>
              <a:t>选择毕业确认申请</a:t>
            </a:r>
            <a:endParaRPr lang="zh-CN" altLang="en-US" sz="2000" b="1">
              <a:solidFill>
                <a:srgbClr val="FABA1D"/>
              </a:solidFill>
              <a:latin typeface="微软雅黑" panose="020B0503020204020204" pitchFamily="34" charset="-122"/>
              <a:ea typeface="微软雅黑" panose="020B0503020204020204" pitchFamily="34" charset="-122"/>
            </a:endParaRPr>
          </a:p>
        </p:txBody>
      </p:sp>
      <p:sp>
        <p:nvSpPr>
          <p:cNvPr id="75" name="燕尾形 74"/>
          <p:cNvSpPr/>
          <p:nvPr/>
        </p:nvSpPr>
        <p:spPr>
          <a:xfrm rot="16200000">
            <a:off x="5497785" y="4099719"/>
            <a:ext cx="347662" cy="349250"/>
          </a:xfrm>
          <a:prstGeom prst="chevron">
            <a:avLst/>
          </a:prstGeom>
          <a:solidFill>
            <a:srgbClr val="DC6C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76" name="文本框 181"/>
          <p:cNvSpPr txBox="1">
            <a:spLocks noChangeArrowheads="1"/>
          </p:cNvSpPr>
          <p:nvPr/>
        </p:nvSpPr>
        <p:spPr bwMode="auto">
          <a:xfrm>
            <a:off x="4550841" y="3070225"/>
            <a:ext cx="2236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2000" b="1">
                <a:solidFill>
                  <a:srgbClr val="E99280"/>
                </a:solidFill>
                <a:latin typeface="微软雅黑" panose="020B0503020204020204" pitchFamily="34" charset="-122"/>
                <a:ea typeface="微软雅黑" panose="020B0503020204020204" pitchFamily="34" charset="-122"/>
              </a:rPr>
              <a:t>导出并打印确认表</a:t>
            </a:r>
            <a:endParaRPr lang="zh-CN" altLang="en-US" sz="2000" b="1">
              <a:solidFill>
                <a:srgbClr val="E99280"/>
              </a:solidFill>
              <a:latin typeface="微软雅黑" panose="020B0503020204020204" pitchFamily="34" charset="-122"/>
              <a:ea typeface="微软雅黑" panose="020B0503020204020204" pitchFamily="34" charset="-122"/>
            </a:endParaRPr>
          </a:p>
        </p:txBody>
      </p:sp>
    </p:spTree>
  </p:cSld>
  <p:clrMapOvr>
    <a:masterClrMapping/>
  </p:clrMapOvr>
  <p:transition spd="slow" advTm="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40"/>
                                        <p:tgtEl>
                                          <p:spTgt spid="53"/>
                                        </p:tgtEl>
                                      </p:cBhvr>
                                    </p:animEffect>
                                    <p:anim calcmode="lin" valueType="num">
                                      <p:cBhvr>
                                        <p:cTn id="8" dur="40" fill="hold"/>
                                        <p:tgtEl>
                                          <p:spTgt spid="53"/>
                                        </p:tgtEl>
                                        <p:attrNameLst>
                                          <p:attrName>ppt_x</p:attrName>
                                        </p:attrNameLst>
                                      </p:cBhvr>
                                      <p:tavLst>
                                        <p:tav tm="0">
                                          <p:val>
                                            <p:strVal val="#ppt_x"/>
                                          </p:val>
                                        </p:tav>
                                        <p:tav tm="100000">
                                          <p:val>
                                            <p:strVal val="#ppt_x"/>
                                          </p:val>
                                        </p:tav>
                                      </p:tavLst>
                                    </p:anim>
                                    <p:anim calcmode="lin" valueType="num">
                                      <p:cBhvr>
                                        <p:cTn id="9" dur="40" fill="hold"/>
                                        <p:tgtEl>
                                          <p:spTgt spid="5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40"/>
                                        <p:tgtEl>
                                          <p:spTgt spid="61"/>
                                        </p:tgtEl>
                                      </p:cBhvr>
                                    </p:animEffect>
                                    <p:anim calcmode="lin" valueType="num">
                                      <p:cBhvr>
                                        <p:cTn id="14" dur="40" fill="hold"/>
                                        <p:tgtEl>
                                          <p:spTgt spid="61"/>
                                        </p:tgtEl>
                                        <p:attrNameLst>
                                          <p:attrName>ppt_x</p:attrName>
                                        </p:attrNameLst>
                                      </p:cBhvr>
                                      <p:tavLst>
                                        <p:tav tm="0">
                                          <p:val>
                                            <p:strVal val="#ppt_x"/>
                                          </p:val>
                                        </p:tav>
                                        <p:tav tm="100000">
                                          <p:val>
                                            <p:strVal val="#ppt_x"/>
                                          </p:val>
                                        </p:tav>
                                      </p:tavLst>
                                    </p:anim>
                                    <p:anim calcmode="lin" valueType="num">
                                      <p:cBhvr>
                                        <p:cTn id="15" dur="40" fill="hold"/>
                                        <p:tgtEl>
                                          <p:spTgt spid="61"/>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nodeType="afterEffect">
                                  <p:stCondLst>
                                    <p:cond delay="0"/>
                                  </p:stCondLst>
                                  <p:childTnLst>
                                    <p:set>
                                      <p:cBhvr>
                                        <p:cTn id="18" dur="1" fill="hold">
                                          <p:stCondLst>
                                            <p:cond delay="0"/>
                                          </p:stCondLst>
                                        </p:cTn>
                                        <p:tgtEl>
                                          <p:spTgt spid="70"/>
                                        </p:tgtEl>
                                        <p:attrNameLst>
                                          <p:attrName>style.visibility</p:attrName>
                                        </p:attrNameLst>
                                      </p:cBhvr>
                                      <p:to>
                                        <p:strVal val="visible"/>
                                      </p:to>
                                    </p:set>
                                    <p:animEffect transition="in" filter="fade">
                                      <p:cBhvr>
                                        <p:cTn id="19" dur="40"/>
                                        <p:tgtEl>
                                          <p:spTgt spid="70"/>
                                        </p:tgtEl>
                                      </p:cBhvr>
                                    </p:animEffect>
                                    <p:anim calcmode="lin" valueType="num">
                                      <p:cBhvr>
                                        <p:cTn id="20" dur="40" fill="hold"/>
                                        <p:tgtEl>
                                          <p:spTgt spid="70"/>
                                        </p:tgtEl>
                                        <p:attrNameLst>
                                          <p:attrName>ppt_x</p:attrName>
                                        </p:attrNameLst>
                                      </p:cBhvr>
                                      <p:tavLst>
                                        <p:tav tm="0">
                                          <p:val>
                                            <p:strVal val="#ppt_x"/>
                                          </p:val>
                                        </p:tav>
                                        <p:tav tm="100000">
                                          <p:val>
                                            <p:strVal val="#ppt_x"/>
                                          </p:val>
                                        </p:tav>
                                      </p:tavLst>
                                    </p:anim>
                                    <p:anim calcmode="lin" valueType="num">
                                      <p:cBhvr>
                                        <p:cTn id="21" dur="40" fill="hold"/>
                                        <p:tgtEl>
                                          <p:spTgt spid="70"/>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7" presetClass="entr" presetSubtype="0" fill="hold" grpId="0" nodeType="afterEffect">
                                  <p:stCondLst>
                                    <p:cond delay="0"/>
                                  </p:stCondLst>
                                  <p:childTnLst>
                                    <p:set>
                                      <p:cBhvr>
                                        <p:cTn id="24" dur="1" fill="hold">
                                          <p:stCondLst>
                                            <p:cond delay="0"/>
                                          </p:stCondLst>
                                        </p:cTn>
                                        <p:tgtEl>
                                          <p:spTgt spid="74"/>
                                        </p:tgtEl>
                                        <p:attrNameLst>
                                          <p:attrName>style.visibility</p:attrName>
                                        </p:attrNameLst>
                                      </p:cBhvr>
                                      <p:to>
                                        <p:strVal val="visible"/>
                                      </p:to>
                                    </p:set>
                                    <p:animEffect transition="in" filter="fade">
                                      <p:cBhvr>
                                        <p:cTn id="25" dur="40"/>
                                        <p:tgtEl>
                                          <p:spTgt spid="74"/>
                                        </p:tgtEl>
                                      </p:cBhvr>
                                    </p:animEffect>
                                    <p:anim calcmode="lin" valueType="num">
                                      <p:cBhvr>
                                        <p:cTn id="26" dur="40" fill="hold"/>
                                        <p:tgtEl>
                                          <p:spTgt spid="74"/>
                                        </p:tgtEl>
                                        <p:attrNameLst>
                                          <p:attrName>ppt_x</p:attrName>
                                        </p:attrNameLst>
                                      </p:cBhvr>
                                      <p:tavLst>
                                        <p:tav tm="0">
                                          <p:val>
                                            <p:strVal val="#ppt_x"/>
                                          </p:val>
                                        </p:tav>
                                        <p:tav tm="100000">
                                          <p:val>
                                            <p:strVal val="#ppt_x"/>
                                          </p:val>
                                        </p:tav>
                                      </p:tavLst>
                                    </p:anim>
                                    <p:anim calcmode="lin" valueType="num">
                                      <p:cBhvr>
                                        <p:cTn id="27" dur="40" fill="hold"/>
                                        <p:tgtEl>
                                          <p:spTgt spid="74"/>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1" presetClass="entr" presetSubtype="0" fill="hold" nodeType="afterEffect">
                                  <p:stCondLst>
                                    <p:cond delay="0"/>
                                  </p:stCondLst>
                                  <p:childTnLst>
                                    <p:set>
                                      <p:cBhvr>
                                        <p:cTn id="30" dur="1" fill="hold">
                                          <p:stCondLst>
                                            <p:cond delay="39"/>
                                          </p:stCondLst>
                                        </p:cTn>
                                        <p:tgtEl>
                                          <p:spTgt spid="46"/>
                                        </p:tgtEl>
                                        <p:attrNameLst>
                                          <p:attrName>style.visibility</p:attrName>
                                        </p:attrNameLst>
                                      </p:cBhvr>
                                      <p:to>
                                        <p:strVal val="visible"/>
                                      </p:to>
                                    </p:set>
                                  </p:childTnLst>
                                </p:cTn>
                              </p:par>
                            </p:childTnLst>
                          </p:cTn>
                        </p:par>
                        <p:par>
                          <p:cTn id="31" fill="hold">
                            <p:stCondLst>
                              <p:cond delay="2500"/>
                            </p:stCondLst>
                            <p:childTnLst>
                              <p:par>
                                <p:cTn id="32" presetID="1" presetClass="entr" presetSubtype="0" fill="hold" nodeType="afterEffect">
                                  <p:stCondLst>
                                    <p:cond delay="0"/>
                                  </p:stCondLst>
                                  <p:childTnLst>
                                    <p:set>
                                      <p:cBhvr>
                                        <p:cTn id="33" dur="1" fill="hold">
                                          <p:stCondLst>
                                            <p:cond delay="39"/>
                                          </p:stCondLst>
                                        </p:cTn>
                                        <p:tgtEl>
                                          <p:spTgt spid="50"/>
                                        </p:tgtEl>
                                        <p:attrNameLst>
                                          <p:attrName>style.visibility</p:attrName>
                                        </p:attrNameLst>
                                      </p:cBhvr>
                                      <p:to>
                                        <p:strVal val="visible"/>
                                      </p:to>
                                    </p:set>
                                  </p:childTnLst>
                                </p:cTn>
                              </p:par>
                            </p:childTnLst>
                          </p:cTn>
                        </p:par>
                        <p:par>
                          <p:cTn id="34" fill="hold">
                            <p:stCondLst>
                              <p:cond delay="3000"/>
                            </p:stCondLst>
                            <p:childTnLst>
                              <p:par>
                                <p:cTn id="35" presetID="42" presetClass="entr" presetSubtype="0" fill="hold" nodeType="after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40"/>
                                        <p:tgtEl>
                                          <p:spTgt spid="49"/>
                                        </p:tgtEl>
                                      </p:cBhvr>
                                    </p:animEffect>
                                    <p:anim calcmode="lin" valueType="num">
                                      <p:cBhvr>
                                        <p:cTn id="38" dur="40" fill="hold"/>
                                        <p:tgtEl>
                                          <p:spTgt spid="49"/>
                                        </p:tgtEl>
                                        <p:attrNameLst>
                                          <p:attrName>ppt_x</p:attrName>
                                        </p:attrNameLst>
                                      </p:cBhvr>
                                      <p:tavLst>
                                        <p:tav tm="0">
                                          <p:val>
                                            <p:strVal val="#ppt_x"/>
                                          </p:val>
                                        </p:tav>
                                        <p:tav tm="100000">
                                          <p:val>
                                            <p:strVal val="#ppt_x"/>
                                          </p:val>
                                        </p:tav>
                                      </p:tavLst>
                                    </p:anim>
                                    <p:anim calcmode="lin" valueType="num">
                                      <p:cBhvr>
                                        <p:cTn id="39" dur="40" fill="hold"/>
                                        <p:tgtEl>
                                          <p:spTgt spid="49"/>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42" presetClass="entr" presetSubtype="0" fill="hold" grpId="0" nodeType="afterEffect">
                                  <p:stCondLst>
                                    <p:cond delay="0"/>
                                  </p:stCondLst>
                                  <p:childTnLst>
                                    <p:set>
                                      <p:cBhvr>
                                        <p:cTn id="42" dur="1" fill="hold">
                                          <p:stCondLst>
                                            <p:cond delay="0"/>
                                          </p:stCondLst>
                                        </p:cTn>
                                        <p:tgtEl>
                                          <p:spTgt spid="63"/>
                                        </p:tgtEl>
                                        <p:attrNameLst>
                                          <p:attrName>style.visibility</p:attrName>
                                        </p:attrNameLst>
                                      </p:cBhvr>
                                      <p:to>
                                        <p:strVal val="visible"/>
                                      </p:to>
                                    </p:set>
                                    <p:animEffect transition="in" filter="fade">
                                      <p:cBhvr>
                                        <p:cTn id="43" dur="40"/>
                                        <p:tgtEl>
                                          <p:spTgt spid="63"/>
                                        </p:tgtEl>
                                      </p:cBhvr>
                                    </p:animEffect>
                                    <p:anim calcmode="lin" valueType="num">
                                      <p:cBhvr>
                                        <p:cTn id="44" dur="40" fill="hold"/>
                                        <p:tgtEl>
                                          <p:spTgt spid="63"/>
                                        </p:tgtEl>
                                        <p:attrNameLst>
                                          <p:attrName>ppt_x</p:attrName>
                                        </p:attrNameLst>
                                      </p:cBhvr>
                                      <p:tavLst>
                                        <p:tav tm="0">
                                          <p:val>
                                            <p:strVal val="#ppt_x"/>
                                          </p:val>
                                        </p:tav>
                                        <p:tav tm="100000">
                                          <p:val>
                                            <p:strVal val="#ppt_x"/>
                                          </p:val>
                                        </p:tav>
                                      </p:tavLst>
                                    </p:anim>
                                    <p:anim calcmode="lin" valueType="num">
                                      <p:cBhvr>
                                        <p:cTn id="45" dur="40" fill="hold"/>
                                        <p:tgtEl>
                                          <p:spTgt spid="63"/>
                                        </p:tgtEl>
                                        <p:attrNameLst>
                                          <p:attrName>ppt_y</p:attrName>
                                        </p:attrNameLst>
                                      </p:cBhvr>
                                      <p:tavLst>
                                        <p:tav tm="0">
                                          <p:val>
                                            <p:strVal val="#ppt_y+.1"/>
                                          </p:val>
                                        </p:tav>
                                        <p:tav tm="100000">
                                          <p:val>
                                            <p:strVal val="#ppt_y"/>
                                          </p:val>
                                        </p:tav>
                                      </p:tavLst>
                                    </p:anim>
                                  </p:childTnLst>
                                </p:cTn>
                              </p:par>
                            </p:childTnLst>
                          </p:cTn>
                        </p:par>
                        <p:par>
                          <p:cTn id="46" fill="hold">
                            <p:stCondLst>
                              <p:cond delay="4000"/>
                            </p:stCondLst>
                            <p:childTnLst>
                              <p:par>
                                <p:cTn id="47" presetID="42" presetClass="entr" presetSubtype="0" fill="hold" grpId="0" nodeType="afterEffect">
                                  <p:stCondLst>
                                    <p:cond delay="0"/>
                                  </p:stCondLst>
                                  <p:childTnLst>
                                    <p:set>
                                      <p:cBhvr>
                                        <p:cTn id="48" dur="1" fill="hold">
                                          <p:stCondLst>
                                            <p:cond delay="0"/>
                                          </p:stCondLst>
                                        </p:cTn>
                                        <p:tgtEl>
                                          <p:spTgt spid="75"/>
                                        </p:tgtEl>
                                        <p:attrNameLst>
                                          <p:attrName>style.visibility</p:attrName>
                                        </p:attrNameLst>
                                      </p:cBhvr>
                                      <p:to>
                                        <p:strVal val="visible"/>
                                      </p:to>
                                    </p:set>
                                    <p:animEffect transition="in" filter="fade">
                                      <p:cBhvr>
                                        <p:cTn id="49" dur="40"/>
                                        <p:tgtEl>
                                          <p:spTgt spid="75"/>
                                        </p:tgtEl>
                                      </p:cBhvr>
                                    </p:animEffect>
                                    <p:anim calcmode="lin" valueType="num">
                                      <p:cBhvr>
                                        <p:cTn id="50" dur="40" fill="hold"/>
                                        <p:tgtEl>
                                          <p:spTgt spid="75"/>
                                        </p:tgtEl>
                                        <p:attrNameLst>
                                          <p:attrName>ppt_x</p:attrName>
                                        </p:attrNameLst>
                                      </p:cBhvr>
                                      <p:tavLst>
                                        <p:tav tm="0">
                                          <p:val>
                                            <p:strVal val="#ppt_x"/>
                                          </p:val>
                                        </p:tav>
                                        <p:tav tm="100000">
                                          <p:val>
                                            <p:strVal val="#ppt_x"/>
                                          </p:val>
                                        </p:tav>
                                      </p:tavLst>
                                    </p:anim>
                                    <p:anim calcmode="lin" valueType="num">
                                      <p:cBhvr>
                                        <p:cTn id="51" dur="40" fill="hold"/>
                                        <p:tgtEl>
                                          <p:spTgt spid="75"/>
                                        </p:tgtEl>
                                        <p:attrNameLst>
                                          <p:attrName>ppt_y</p:attrName>
                                        </p:attrNameLst>
                                      </p:cBhvr>
                                      <p:tavLst>
                                        <p:tav tm="0">
                                          <p:val>
                                            <p:strVal val="#ppt_y+.1"/>
                                          </p:val>
                                        </p:tav>
                                        <p:tav tm="100000">
                                          <p:val>
                                            <p:strVal val="#ppt_y"/>
                                          </p:val>
                                        </p:tav>
                                      </p:tavLst>
                                    </p:anim>
                                  </p:childTnLst>
                                </p:cTn>
                              </p:par>
                            </p:childTnLst>
                          </p:cTn>
                        </p:par>
                        <p:par>
                          <p:cTn id="52" fill="hold">
                            <p:stCondLst>
                              <p:cond delay="4500"/>
                            </p:stCondLst>
                            <p:childTnLst>
                              <p:par>
                                <p:cTn id="53" presetID="1" presetClass="entr" presetSubtype="0" fill="hold" nodeType="afterEffect">
                                  <p:stCondLst>
                                    <p:cond delay="0"/>
                                  </p:stCondLst>
                                  <p:childTnLst>
                                    <p:set>
                                      <p:cBhvr>
                                        <p:cTn id="54" dur="1" fill="hold">
                                          <p:stCondLst>
                                            <p:cond delay="39"/>
                                          </p:stCondLst>
                                        </p:cTn>
                                        <p:tgtEl>
                                          <p:spTgt spid="54"/>
                                        </p:tgtEl>
                                        <p:attrNameLst>
                                          <p:attrName>style.visibility</p:attrName>
                                        </p:attrNameLst>
                                      </p:cBhvr>
                                      <p:to>
                                        <p:strVal val="visible"/>
                                      </p:to>
                                    </p:set>
                                  </p:childTnLst>
                                </p:cTn>
                              </p:par>
                            </p:childTnLst>
                          </p:cTn>
                        </p:par>
                        <p:par>
                          <p:cTn id="55" fill="hold">
                            <p:stCondLst>
                              <p:cond delay="5000"/>
                            </p:stCondLst>
                            <p:childTnLst>
                              <p:par>
                                <p:cTn id="56" presetID="47" presetClass="entr" presetSubtype="0" fill="hold" nodeType="after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fade">
                                      <p:cBhvr>
                                        <p:cTn id="58" dur="40"/>
                                        <p:tgtEl>
                                          <p:spTgt spid="60"/>
                                        </p:tgtEl>
                                      </p:cBhvr>
                                    </p:animEffect>
                                    <p:anim calcmode="lin" valueType="num">
                                      <p:cBhvr>
                                        <p:cTn id="59" dur="40" fill="hold"/>
                                        <p:tgtEl>
                                          <p:spTgt spid="60"/>
                                        </p:tgtEl>
                                        <p:attrNameLst>
                                          <p:attrName>ppt_x</p:attrName>
                                        </p:attrNameLst>
                                      </p:cBhvr>
                                      <p:tavLst>
                                        <p:tav tm="0">
                                          <p:val>
                                            <p:strVal val="#ppt_x"/>
                                          </p:val>
                                        </p:tav>
                                        <p:tav tm="100000">
                                          <p:val>
                                            <p:strVal val="#ppt_x"/>
                                          </p:val>
                                        </p:tav>
                                      </p:tavLst>
                                    </p:anim>
                                    <p:anim calcmode="lin" valueType="num">
                                      <p:cBhvr>
                                        <p:cTn id="60" dur="40" fill="hold"/>
                                        <p:tgtEl>
                                          <p:spTgt spid="60"/>
                                        </p:tgtEl>
                                        <p:attrNameLst>
                                          <p:attrName>ppt_y</p:attrName>
                                        </p:attrNameLst>
                                      </p:cBhvr>
                                      <p:tavLst>
                                        <p:tav tm="0">
                                          <p:val>
                                            <p:strVal val="#ppt_y-.1"/>
                                          </p:val>
                                        </p:tav>
                                        <p:tav tm="100000">
                                          <p:val>
                                            <p:strVal val="#ppt_y"/>
                                          </p:val>
                                        </p:tav>
                                      </p:tavLst>
                                    </p:anim>
                                  </p:childTnLst>
                                </p:cTn>
                              </p:par>
                            </p:childTnLst>
                          </p:cTn>
                        </p:par>
                        <p:par>
                          <p:cTn id="61" fill="hold">
                            <p:stCondLst>
                              <p:cond delay="5500"/>
                            </p:stCondLst>
                            <p:childTnLst>
                              <p:par>
                                <p:cTn id="62" presetID="47" presetClass="entr" presetSubtype="0" fill="hold" grpId="0" nodeType="afterEffect">
                                  <p:stCondLst>
                                    <p:cond delay="0"/>
                                  </p:stCondLst>
                                  <p:childTnLst>
                                    <p:set>
                                      <p:cBhvr>
                                        <p:cTn id="63" dur="1" fill="hold">
                                          <p:stCondLst>
                                            <p:cond delay="0"/>
                                          </p:stCondLst>
                                        </p:cTn>
                                        <p:tgtEl>
                                          <p:spTgt spid="62"/>
                                        </p:tgtEl>
                                        <p:attrNameLst>
                                          <p:attrName>style.visibility</p:attrName>
                                        </p:attrNameLst>
                                      </p:cBhvr>
                                      <p:to>
                                        <p:strVal val="visible"/>
                                      </p:to>
                                    </p:set>
                                    <p:animEffect transition="in" filter="fade">
                                      <p:cBhvr>
                                        <p:cTn id="64" dur="40"/>
                                        <p:tgtEl>
                                          <p:spTgt spid="62"/>
                                        </p:tgtEl>
                                      </p:cBhvr>
                                    </p:animEffect>
                                    <p:anim calcmode="lin" valueType="num">
                                      <p:cBhvr>
                                        <p:cTn id="65" dur="40" fill="hold"/>
                                        <p:tgtEl>
                                          <p:spTgt spid="62"/>
                                        </p:tgtEl>
                                        <p:attrNameLst>
                                          <p:attrName>ppt_x</p:attrName>
                                        </p:attrNameLst>
                                      </p:cBhvr>
                                      <p:tavLst>
                                        <p:tav tm="0">
                                          <p:val>
                                            <p:strVal val="#ppt_x"/>
                                          </p:val>
                                        </p:tav>
                                        <p:tav tm="100000">
                                          <p:val>
                                            <p:strVal val="#ppt_x"/>
                                          </p:val>
                                        </p:tav>
                                      </p:tavLst>
                                    </p:anim>
                                    <p:anim calcmode="lin" valueType="num">
                                      <p:cBhvr>
                                        <p:cTn id="66" dur="40" fill="hold"/>
                                        <p:tgtEl>
                                          <p:spTgt spid="62"/>
                                        </p:tgtEl>
                                        <p:attrNameLst>
                                          <p:attrName>ppt_y</p:attrName>
                                        </p:attrNameLst>
                                      </p:cBhvr>
                                      <p:tavLst>
                                        <p:tav tm="0">
                                          <p:val>
                                            <p:strVal val="#ppt_y-.1"/>
                                          </p:val>
                                        </p:tav>
                                        <p:tav tm="100000">
                                          <p:val>
                                            <p:strVal val="#ppt_y"/>
                                          </p:val>
                                        </p:tav>
                                      </p:tavLst>
                                    </p:anim>
                                  </p:childTnLst>
                                </p:cTn>
                              </p:par>
                            </p:childTnLst>
                          </p:cTn>
                        </p:par>
                        <p:par>
                          <p:cTn id="67" fill="hold">
                            <p:stCondLst>
                              <p:cond delay="6000"/>
                            </p:stCondLst>
                            <p:childTnLst>
                              <p:par>
                                <p:cTn id="68" presetID="47" presetClass="entr" presetSubtype="0" fill="hold" nodeType="afterEffect">
                                  <p:stCondLst>
                                    <p:cond delay="0"/>
                                  </p:stCondLst>
                                  <p:childTnLst>
                                    <p:set>
                                      <p:cBhvr>
                                        <p:cTn id="69" dur="1" fill="hold">
                                          <p:stCondLst>
                                            <p:cond delay="0"/>
                                          </p:stCondLst>
                                        </p:cTn>
                                        <p:tgtEl>
                                          <p:spTgt spid="64"/>
                                        </p:tgtEl>
                                        <p:attrNameLst>
                                          <p:attrName>style.visibility</p:attrName>
                                        </p:attrNameLst>
                                      </p:cBhvr>
                                      <p:to>
                                        <p:strVal val="visible"/>
                                      </p:to>
                                    </p:set>
                                    <p:animEffect transition="in" filter="fade">
                                      <p:cBhvr>
                                        <p:cTn id="70" dur="40"/>
                                        <p:tgtEl>
                                          <p:spTgt spid="64"/>
                                        </p:tgtEl>
                                      </p:cBhvr>
                                    </p:animEffect>
                                    <p:anim calcmode="lin" valueType="num">
                                      <p:cBhvr>
                                        <p:cTn id="71" dur="40" fill="hold"/>
                                        <p:tgtEl>
                                          <p:spTgt spid="64"/>
                                        </p:tgtEl>
                                        <p:attrNameLst>
                                          <p:attrName>ppt_x</p:attrName>
                                        </p:attrNameLst>
                                      </p:cBhvr>
                                      <p:tavLst>
                                        <p:tav tm="0">
                                          <p:val>
                                            <p:strVal val="#ppt_x"/>
                                          </p:val>
                                        </p:tav>
                                        <p:tav tm="100000">
                                          <p:val>
                                            <p:strVal val="#ppt_x"/>
                                          </p:val>
                                        </p:tav>
                                      </p:tavLst>
                                    </p:anim>
                                    <p:anim calcmode="lin" valueType="num">
                                      <p:cBhvr>
                                        <p:cTn id="72" dur="40" fill="hold"/>
                                        <p:tgtEl>
                                          <p:spTgt spid="64"/>
                                        </p:tgtEl>
                                        <p:attrNameLst>
                                          <p:attrName>ppt_y</p:attrName>
                                        </p:attrNameLst>
                                      </p:cBhvr>
                                      <p:tavLst>
                                        <p:tav tm="0">
                                          <p:val>
                                            <p:strVal val="#ppt_y-.1"/>
                                          </p:val>
                                        </p:tav>
                                        <p:tav tm="100000">
                                          <p:val>
                                            <p:strVal val="#ppt_y"/>
                                          </p:val>
                                        </p:tav>
                                      </p:tavLst>
                                    </p:anim>
                                  </p:childTnLst>
                                </p:cTn>
                              </p:par>
                            </p:childTnLst>
                          </p:cTn>
                        </p:par>
                        <p:par>
                          <p:cTn id="73" fill="hold">
                            <p:stCondLst>
                              <p:cond delay="6500"/>
                            </p:stCondLst>
                            <p:childTnLst>
                              <p:par>
                                <p:cTn id="74" presetID="47" presetClass="entr" presetSubtype="0" fill="hold" grpId="0" nodeType="afterEffect">
                                  <p:stCondLst>
                                    <p:cond delay="0"/>
                                  </p:stCondLst>
                                  <p:childTnLst>
                                    <p:set>
                                      <p:cBhvr>
                                        <p:cTn id="75" dur="1" fill="hold">
                                          <p:stCondLst>
                                            <p:cond delay="0"/>
                                          </p:stCondLst>
                                        </p:cTn>
                                        <p:tgtEl>
                                          <p:spTgt spid="69"/>
                                        </p:tgtEl>
                                        <p:attrNameLst>
                                          <p:attrName>style.visibility</p:attrName>
                                        </p:attrNameLst>
                                      </p:cBhvr>
                                      <p:to>
                                        <p:strVal val="visible"/>
                                      </p:to>
                                    </p:set>
                                    <p:animEffect transition="in" filter="fade">
                                      <p:cBhvr>
                                        <p:cTn id="76" dur="40"/>
                                        <p:tgtEl>
                                          <p:spTgt spid="69"/>
                                        </p:tgtEl>
                                      </p:cBhvr>
                                    </p:animEffect>
                                    <p:anim calcmode="lin" valueType="num">
                                      <p:cBhvr>
                                        <p:cTn id="77" dur="40" fill="hold"/>
                                        <p:tgtEl>
                                          <p:spTgt spid="69"/>
                                        </p:tgtEl>
                                        <p:attrNameLst>
                                          <p:attrName>ppt_x</p:attrName>
                                        </p:attrNameLst>
                                      </p:cBhvr>
                                      <p:tavLst>
                                        <p:tav tm="0">
                                          <p:val>
                                            <p:strVal val="#ppt_x"/>
                                          </p:val>
                                        </p:tav>
                                        <p:tav tm="100000">
                                          <p:val>
                                            <p:strVal val="#ppt_x"/>
                                          </p:val>
                                        </p:tav>
                                      </p:tavLst>
                                    </p:anim>
                                    <p:anim calcmode="lin" valueType="num">
                                      <p:cBhvr>
                                        <p:cTn id="78" dur="40" fill="hold"/>
                                        <p:tgtEl>
                                          <p:spTgt spid="69"/>
                                        </p:tgtEl>
                                        <p:attrNameLst>
                                          <p:attrName>ppt_y</p:attrName>
                                        </p:attrNameLst>
                                      </p:cBhvr>
                                      <p:tavLst>
                                        <p:tav tm="0">
                                          <p:val>
                                            <p:strVal val="#ppt_y-.1"/>
                                          </p:val>
                                        </p:tav>
                                        <p:tav tm="100000">
                                          <p:val>
                                            <p:strVal val="#ppt_y"/>
                                          </p:val>
                                        </p:tav>
                                      </p:tavLst>
                                    </p:anim>
                                  </p:childTnLst>
                                </p:cTn>
                              </p:par>
                            </p:childTnLst>
                          </p:cTn>
                        </p:par>
                        <p:par>
                          <p:cTn id="79" fill="hold">
                            <p:stCondLst>
                              <p:cond delay="7000"/>
                            </p:stCondLst>
                            <p:childTnLst>
                              <p:par>
                                <p:cTn id="80" presetID="1" presetClass="entr" presetSubtype="0" fill="hold" nodeType="afterEffect">
                                  <p:stCondLst>
                                    <p:cond delay="0"/>
                                  </p:stCondLst>
                                  <p:childTnLst>
                                    <p:set>
                                      <p:cBhvr>
                                        <p:cTn id="81" dur="1" fill="hold">
                                          <p:stCondLst>
                                            <p:cond delay="39"/>
                                          </p:stCondLst>
                                        </p:cTn>
                                        <p:tgtEl>
                                          <p:spTgt spid="57"/>
                                        </p:tgtEl>
                                        <p:attrNameLst>
                                          <p:attrName>style.visibility</p:attrName>
                                        </p:attrNameLst>
                                      </p:cBhvr>
                                      <p:to>
                                        <p:strVal val="visible"/>
                                      </p:to>
                                    </p:set>
                                  </p:childTnLst>
                                </p:cTn>
                              </p:par>
                            </p:childTnLst>
                          </p:cTn>
                        </p:par>
                        <p:par>
                          <p:cTn id="82" fill="hold">
                            <p:stCondLst>
                              <p:cond delay="7500"/>
                            </p:stCondLst>
                            <p:childTnLst>
                              <p:par>
                                <p:cTn id="83" presetID="47" presetClass="entr" presetSubtype="0" fill="hold" grpId="0" nodeType="afterEffect">
                                  <p:stCondLst>
                                    <p:cond delay="0"/>
                                  </p:stCondLst>
                                  <p:childTnLst>
                                    <p:set>
                                      <p:cBhvr>
                                        <p:cTn id="84" dur="1" fill="hold">
                                          <p:stCondLst>
                                            <p:cond delay="0"/>
                                          </p:stCondLst>
                                        </p:cTn>
                                        <p:tgtEl>
                                          <p:spTgt spid="76"/>
                                        </p:tgtEl>
                                        <p:attrNameLst>
                                          <p:attrName>style.visibility</p:attrName>
                                        </p:attrNameLst>
                                      </p:cBhvr>
                                      <p:to>
                                        <p:strVal val="visible"/>
                                      </p:to>
                                    </p:set>
                                    <p:animEffect transition="in" filter="fade">
                                      <p:cBhvr>
                                        <p:cTn id="85" dur="40"/>
                                        <p:tgtEl>
                                          <p:spTgt spid="76"/>
                                        </p:tgtEl>
                                      </p:cBhvr>
                                    </p:animEffect>
                                    <p:anim calcmode="lin" valueType="num">
                                      <p:cBhvr>
                                        <p:cTn id="86" dur="40" fill="hold"/>
                                        <p:tgtEl>
                                          <p:spTgt spid="76"/>
                                        </p:tgtEl>
                                        <p:attrNameLst>
                                          <p:attrName>ppt_x</p:attrName>
                                        </p:attrNameLst>
                                      </p:cBhvr>
                                      <p:tavLst>
                                        <p:tav tm="0">
                                          <p:val>
                                            <p:strVal val="#ppt_x"/>
                                          </p:val>
                                        </p:tav>
                                        <p:tav tm="100000">
                                          <p:val>
                                            <p:strVal val="#ppt_x"/>
                                          </p:val>
                                        </p:tav>
                                      </p:tavLst>
                                    </p:anim>
                                    <p:anim calcmode="lin" valueType="num">
                                      <p:cBhvr>
                                        <p:cTn id="87" dur="40" fill="hold"/>
                                        <p:tgtEl>
                                          <p:spTgt spid="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p:bldP spid="63" grpId="0"/>
      <p:bldP spid="69" grpId="0"/>
      <p:bldP spid="74" grpId="0"/>
      <p:bldP spid="75" grpId="0" animBg="1"/>
      <p:bldP spid="7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7"/>
          <p:cNvSpPr>
            <a:spLocks noEditPoints="1"/>
          </p:cNvSpPr>
          <p:nvPr/>
        </p:nvSpPr>
        <p:spPr bwMode="auto">
          <a:xfrm>
            <a:off x="527313" y="673379"/>
            <a:ext cx="5525363" cy="5521302"/>
          </a:xfrm>
          <a:custGeom>
            <a:avLst/>
            <a:gdLst>
              <a:gd name="T0" fmla="*/ 643 w 769"/>
              <a:gd name="T1" fmla="*/ 96 h 768"/>
              <a:gd name="T2" fmla="*/ 486 w 769"/>
              <a:gd name="T3" fmla="*/ 14 h 768"/>
              <a:gd name="T4" fmla="*/ 378 w 769"/>
              <a:gd name="T5" fmla="*/ 6 h 768"/>
              <a:gd name="T6" fmla="*/ 252 w 769"/>
              <a:gd name="T7" fmla="*/ 23 h 768"/>
              <a:gd name="T8" fmla="*/ 39 w 769"/>
              <a:gd name="T9" fmla="*/ 222 h 768"/>
              <a:gd name="T10" fmla="*/ 33 w 769"/>
              <a:gd name="T11" fmla="*/ 539 h 768"/>
              <a:gd name="T12" fmla="*/ 246 w 769"/>
              <a:gd name="T13" fmla="*/ 748 h 768"/>
              <a:gd name="T14" fmla="*/ 335 w 769"/>
              <a:gd name="T15" fmla="*/ 759 h 768"/>
              <a:gd name="T16" fmla="*/ 486 w 769"/>
              <a:gd name="T17" fmla="*/ 753 h 768"/>
              <a:gd name="T18" fmla="*/ 643 w 769"/>
              <a:gd name="T19" fmla="*/ 672 h 768"/>
              <a:gd name="T20" fmla="*/ 769 w 769"/>
              <a:gd name="T21" fmla="*/ 384 h 768"/>
              <a:gd name="T22" fmla="*/ 676 w 769"/>
              <a:gd name="T23" fmla="*/ 220 h 768"/>
              <a:gd name="T24" fmla="*/ 447 w 769"/>
              <a:gd name="T25" fmla="*/ 757 h 768"/>
              <a:gd name="T26" fmla="*/ 496 w 769"/>
              <a:gd name="T27" fmla="*/ 748 h 768"/>
              <a:gd name="T28" fmla="*/ 541 w 769"/>
              <a:gd name="T29" fmla="*/ 566 h 768"/>
              <a:gd name="T30" fmla="*/ 271 w 769"/>
              <a:gd name="T31" fmla="*/ 680 h 768"/>
              <a:gd name="T32" fmla="*/ 384 w 769"/>
              <a:gd name="T33" fmla="*/ 683 h 768"/>
              <a:gd name="T34" fmla="*/ 227 w 769"/>
              <a:gd name="T35" fmla="*/ 567 h 768"/>
              <a:gd name="T36" fmla="*/ 184 w 769"/>
              <a:gd name="T37" fmla="*/ 88 h 768"/>
              <a:gd name="T38" fmla="*/ 106 w 769"/>
              <a:gd name="T39" fmla="*/ 210 h 768"/>
              <a:gd name="T40" fmla="*/ 228 w 769"/>
              <a:gd name="T41" fmla="*/ 201 h 768"/>
              <a:gd name="T42" fmla="*/ 499 w 769"/>
              <a:gd name="T43" fmla="*/ 87 h 768"/>
              <a:gd name="T44" fmla="*/ 394 w 769"/>
              <a:gd name="T45" fmla="*/ 76 h 768"/>
              <a:gd name="T46" fmla="*/ 501 w 769"/>
              <a:gd name="T47" fmla="*/ 86 h 768"/>
              <a:gd name="T48" fmla="*/ 561 w 769"/>
              <a:gd name="T49" fmla="*/ 372 h 768"/>
              <a:gd name="T50" fmla="*/ 546 w 769"/>
              <a:gd name="T51" fmla="*/ 542 h 768"/>
              <a:gd name="T52" fmla="*/ 560 w 769"/>
              <a:gd name="T53" fmla="*/ 396 h 768"/>
              <a:gd name="T54" fmla="*/ 209 w 769"/>
              <a:gd name="T55" fmla="*/ 396 h 768"/>
              <a:gd name="T56" fmla="*/ 333 w 769"/>
              <a:gd name="T57" fmla="*/ 210 h 768"/>
              <a:gd name="T58" fmla="*/ 397 w 769"/>
              <a:gd name="T59" fmla="*/ 208 h 768"/>
              <a:gd name="T60" fmla="*/ 385 w 769"/>
              <a:gd name="T61" fmla="*/ 367 h 768"/>
              <a:gd name="T62" fmla="*/ 208 w 769"/>
              <a:gd name="T63" fmla="*/ 371 h 768"/>
              <a:gd name="T64" fmla="*/ 207 w 769"/>
              <a:gd name="T65" fmla="*/ 396 h 768"/>
              <a:gd name="T66" fmla="*/ 83 w 769"/>
              <a:gd name="T67" fmla="*/ 384 h 768"/>
              <a:gd name="T68" fmla="*/ 559 w 769"/>
              <a:gd name="T69" fmla="*/ 555 h 768"/>
              <a:gd name="T70" fmla="*/ 575 w 769"/>
              <a:gd name="T71" fmla="*/ 553 h 768"/>
              <a:gd name="T72" fmla="*/ 669 w 769"/>
              <a:gd name="T73" fmla="*/ 541 h 768"/>
              <a:gd name="T74" fmla="*/ 633 w 769"/>
              <a:gd name="T75" fmla="*/ 155 h 768"/>
              <a:gd name="T76" fmla="*/ 517 w 769"/>
              <a:gd name="T77" fmla="*/ 25 h 768"/>
              <a:gd name="T78" fmla="*/ 496 w 769"/>
              <a:gd name="T79" fmla="*/ 18 h 768"/>
              <a:gd name="T80" fmla="*/ 576 w 769"/>
              <a:gd name="T81" fmla="*/ 86 h 768"/>
              <a:gd name="T82" fmla="*/ 440 w 769"/>
              <a:gd name="T83" fmla="*/ 15 h 768"/>
              <a:gd name="T84" fmla="*/ 434 w 769"/>
              <a:gd name="T85" fmla="*/ 9 h 768"/>
              <a:gd name="T86" fmla="*/ 378 w 769"/>
              <a:gd name="T87" fmla="*/ 7 h 768"/>
              <a:gd name="T88" fmla="*/ 182 w 769"/>
              <a:gd name="T89" fmla="*/ 84 h 768"/>
              <a:gd name="T90" fmla="*/ 252 w 769"/>
              <a:gd name="T91" fmla="*/ 24 h 768"/>
              <a:gd name="T92" fmla="*/ 242 w 769"/>
              <a:gd name="T93" fmla="*/ 29 h 768"/>
              <a:gd name="T94" fmla="*/ 102 w 769"/>
              <a:gd name="T95" fmla="*/ 209 h 768"/>
              <a:gd name="T96" fmla="*/ 45 w 769"/>
              <a:gd name="T97" fmla="*/ 227 h 768"/>
              <a:gd name="T98" fmla="*/ 39 w 769"/>
              <a:gd name="T99" fmla="*/ 234 h 768"/>
              <a:gd name="T100" fmla="*/ 90 w 769"/>
              <a:gd name="T101" fmla="*/ 547 h 768"/>
              <a:gd name="T102" fmla="*/ 93 w 769"/>
              <a:gd name="T103" fmla="*/ 548 h 768"/>
              <a:gd name="T104" fmla="*/ 126 w 769"/>
              <a:gd name="T105" fmla="*/ 660 h 768"/>
              <a:gd name="T106" fmla="*/ 148 w 769"/>
              <a:gd name="T107" fmla="*/ 672 h 768"/>
              <a:gd name="T108" fmla="*/ 284 w 769"/>
              <a:gd name="T109" fmla="*/ 752 h 768"/>
              <a:gd name="T110" fmla="*/ 271 w 769"/>
              <a:gd name="T111" fmla="*/ 697 h 768"/>
              <a:gd name="T112" fmla="*/ 277 w 769"/>
              <a:gd name="T113" fmla="*/ 695 h 768"/>
              <a:gd name="T114" fmla="*/ 385 w 769"/>
              <a:gd name="T115" fmla="*/ 700 h 768"/>
              <a:gd name="T116" fmla="*/ 527 w 769"/>
              <a:gd name="T117" fmla="*/ 739 h 768"/>
              <a:gd name="T118" fmla="*/ 602 w 769"/>
              <a:gd name="T119" fmla="*/ 677 h 768"/>
              <a:gd name="T120" fmla="*/ 602 w 769"/>
              <a:gd name="T121" fmla="*/ 676 h 768"/>
              <a:gd name="T122" fmla="*/ 645 w 769"/>
              <a:gd name="T123" fmla="*/ 661 h 768"/>
              <a:gd name="T124" fmla="*/ 695 w 769"/>
              <a:gd name="T125" fmla="*/ 393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9" h="768">
                <a:moveTo>
                  <a:pt x="763" y="378"/>
                </a:moveTo>
                <a:cubicBezTo>
                  <a:pt x="762" y="378"/>
                  <a:pt x="762" y="378"/>
                  <a:pt x="762" y="378"/>
                </a:cubicBezTo>
                <a:cubicBezTo>
                  <a:pt x="732" y="234"/>
                  <a:pt x="732" y="234"/>
                  <a:pt x="732" y="234"/>
                </a:cubicBezTo>
                <a:cubicBezTo>
                  <a:pt x="734" y="234"/>
                  <a:pt x="736" y="231"/>
                  <a:pt x="736" y="228"/>
                </a:cubicBezTo>
                <a:cubicBezTo>
                  <a:pt x="736" y="225"/>
                  <a:pt x="734" y="222"/>
                  <a:pt x="730" y="222"/>
                </a:cubicBezTo>
                <a:cubicBezTo>
                  <a:pt x="729" y="222"/>
                  <a:pt x="728" y="223"/>
                  <a:pt x="727" y="223"/>
                </a:cubicBezTo>
                <a:cubicBezTo>
                  <a:pt x="646" y="106"/>
                  <a:pt x="646" y="106"/>
                  <a:pt x="646" y="106"/>
                </a:cubicBezTo>
                <a:cubicBezTo>
                  <a:pt x="648" y="105"/>
                  <a:pt x="649" y="103"/>
                  <a:pt x="649" y="101"/>
                </a:cubicBezTo>
                <a:cubicBezTo>
                  <a:pt x="649" y="98"/>
                  <a:pt x="646" y="96"/>
                  <a:pt x="643" y="96"/>
                </a:cubicBezTo>
                <a:cubicBezTo>
                  <a:pt x="641" y="96"/>
                  <a:pt x="639" y="97"/>
                  <a:pt x="638" y="98"/>
                </a:cubicBezTo>
                <a:cubicBezTo>
                  <a:pt x="528" y="28"/>
                  <a:pt x="528" y="28"/>
                  <a:pt x="528" y="28"/>
                </a:cubicBezTo>
                <a:cubicBezTo>
                  <a:pt x="528" y="27"/>
                  <a:pt x="529" y="26"/>
                  <a:pt x="529" y="25"/>
                </a:cubicBezTo>
                <a:cubicBezTo>
                  <a:pt x="529" y="22"/>
                  <a:pt x="526" y="19"/>
                  <a:pt x="523" y="19"/>
                </a:cubicBezTo>
                <a:cubicBezTo>
                  <a:pt x="520" y="19"/>
                  <a:pt x="518" y="21"/>
                  <a:pt x="517" y="23"/>
                </a:cubicBezTo>
                <a:cubicBezTo>
                  <a:pt x="497" y="17"/>
                  <a:pt x="497" y="17"/>
                  <a:pt x="497" y="17"/>
                </a:cubicBezTo>
                <a:cubicBezTo>
                  <a:pt x="497" y="16"/>
                  <a:pt x="497" y="15"/>
                  <a:pt x="497" y="15"/>
                </a:cubicBezTo>
                <a:cubicBezTo>
                  <a:pt x="497" y="12"/>
                  <a:pt x="495" y="9"/>
                  <a:pt x="492" y="9"/>
                </a:cubicBezTo>
                <a:cubicBezTo>
                  <a:pt x="489" y="9"/>
                  <a:pt x="486" y="11"/>
                  <a:pt x="486" y="14"/>
                </a:cubicBezTo>
                <a:cubicBezTo>
                  <a:pt x="446" y="10"/>
                  <a:pt x="446" y="10"/>
                  <a:pt x="446" y="10"/>
                </a:cubicBezTo>
                <a:cubicBezTo>
                  <a:pt x="446" y="9"/>
                  <a:pt x="446" y="9"/>
                  <a:pt x="446" y="9"/>
                </a:cubicBezTo>
                <a:cubicBezTo>
                  <a:pt x="446" y="6"/>
                  <a:pt x="443" y="3"/>
                  <a:pt x="440" y="3"/>
                </a:cubicBezTo>
                <a:cubicBezTo>
                  <a:pt x="437" y="3"/>
                  <a:pt x="434" y="5"/>
                  <a:pt x="434" y="9"/>
                </a:cubicBezTo>
                <a:cubicBezTo>
                  <a:pt x="390" y="6"/>
                  <a:pt x="390" y="6"/>
                  <a:pt x="390" y="6"/>
                </a:cubicBezTo>
                <a:cubicBezTo>
                  <a:pt x="390" y="6"/>
                  <a:pt x="390" y="6"/>
                  <a:pt x="390" y="6"/>
                </a:cubicBezTo>
                <a:cubicBezTo>
                  <a:pt x="390" y="2"/>
                  <a:pt x="387" y="0"/>
                  <a:pt x="384" y="0"/>
                </a:cubicBezTo>
                <a:cubicBezTo>
                  <a:pt x="381" y="0"/>
                  <a:pt x="378" y="2"/>
                  <a:pt x="378" y="6"/>
                </a:cubicBezTo>
                <a:cubicBezTo>
                  <a:pt x="378" y="6"/>
                  <a:pt x="378" y="6"/>
                  <a:pt x="378" y="6"/>
                </a:cubicBezTo>
                <a:cubicBezTo>
                  <a:pt x="335" y="9"/>
                  <a:pt x="335" y="9"/>
                  <a:pt x="335" y="9"/>
                </a:cubicBezTo>
                <a:cubicBezTo>
                  <a:pt x="334" y="6"/>
                  <a:pt x="332" y="3"/>
                  <a:pt x="329" y="3"/>
                </a:cubicBezTo>
                <a:cubicBezTo>
                  <a:pt x="325" y="3"/>
                  <a:pt x="323" y="6"/>
                  <a:pt x="323" y="9"/>
                </a:cubicBezTo>
                <a:cubicBezTo>
                  <a:pt x="323" y="9"/>
                  <a:pt x="323" y="9"/>
                  <a:pt x="323" y="10"/>
                </a:cubicBezTo>
                <a:cubicBezTo>
                  <a:pt x="283" y="14"/>
                  <a:pt x="283" y="14"/>
                  <a:pt x="283" y="14"/>
                </a:cubicBezTo>
                <a:cubicBezTo>
                  <a:pt x="283" y="11"/>
                  <a:pt x="281" y="9"/>
                  <a:pt x="278" y="9"/>
                </a:cubicBezTo>
                <a:cubicBezTo>
                  <a:pt x="274" y="9"/>
                  <a:pt x="272" y="12"/>
                  <a:pt x="272" y="15"/>
                </a:cubicBezTo>
                <a:cubicBezTo>
                  <a:pt x="272" y="15"/>
                  <a:pt x="272" y="16"/>
                  <a:pt x="272" y="17"/>
                </a:cubicBezTo>
                <a:cubicBezTo>
                  <a:pt x="252" y="23"/>
                  <a:pt x="252" y="23"/>
                  <a:pt x="252" y="23"/>
                </a:cubicBezTo>
                <a:cubicBezTo>
                  <a:pt x="251" y="21"/>
                  <a:pt x="249" y="19"/>
                  <a:pt x="246" y="19"/>
                </a:cubicBezTo>
                <a:cubicBezTo>
                  <a:pt x="243" y="19"/>
                  <a:pt x="241" y="22"/>
                  <a:pt x="241" y="25"/>
                </a:cubicBezTo>
                <a:cubicBezTo>
                  <a:pt x="241" y="26"/>
                  <a:pt x="241" y="27"/>
                  <a:pt x="241" y="28"/>
                </a:cubicBezTo>
                <a:cubicBezTo>
                  <a:pt x="131" y="98"/>
                  <a:pt x="131" y="98"/>
                  <a:pt x="131" y="98"/>
                </a:cubicBezTo>
                <a:cubicBezTo>
                  <a:pt x="130" y="97"/>
                  <a:pt x="128" y="96"/>
                  <a:pt x="126" y="96"/>
                </a:cubicBezTo>
                <a:cubicBezTo>
                  <a:pt x="123" y="96"/>
                  <a:pt x="120" y="98"/>
                  <a:pt x="120" y="101"/>
                </a:cubicBezTo>
                <a:cubicBezTo>
                  <a:pt x="120" y="103"/>
                  <a:pt x="121" y="105"/>
                  <a:pt x="123" y="106"/>
                </a:cubicBezTo>
                <a:cubicBezTo>
                  <a:pt x="42" y="223"/>
                  <a:pt x="42" y="223"/>
                  <a:pt x="42" y="223"/>
                </a:cubicBezTo>
                <a:cubicBezTo>
                  <a:pt x="41" y="222"/>
                  <a:pt x="40" y="222"/>
                  <a:pt x="39" y="222"/>
                </a:cubicBezTo>
                <a:cubicBezTo>
                  <a:pt x="36" y="222"/>
                  <a:pt x="33" y="224"/>
                  <a:pt x="33" y="228"/>
                </a:cubicBezTo>
                <a:cubicBezTo>
                  <a:pt x="33" y="231"/>
                  <a:pt x="35" y="233"/>
                  <a:pt x="38" y="233"/>
                </a:cubicBezTo>
                <a:cubicBezTo>
                  <a:pt x="7" y="378"/>
                  <a:pt x="7" y="378"/>
                  <a:pt x="7" y="378"/>
                </a:cubicBezTo>
                <a:cubicBezTo>
                  <a:pt x="7" y="378"/>
                  <a:pt x="7" y="378"/>
                  <a:pt x="6" y="378"/>
                </a:cubicBezTo>
                <a:cubicBezTo>
                  <a:pt x="3" y="378"/>
                  <a:pt x="0" y="381"/>
                  <a:pt x="0" y="384"/>
                </a:cubicBezTo>
                <a:cubicBezTo>
                  <a:pt x="0" y="387"/>
                  <a:pt x="3" y="390"/>
                  <a:pt x="6" y="390"/>
                </a:cubicBezTo>
                <a:cubicBezTo>
                  <a:pt x="7" y="390"/>
                  <a:pt x="7" y="390"/>
                  <a:pt x="8" y="390"/>
                </a:cubicBezTo>
                <a:cubicBezTo>
                  <a:pt x="38" y="534"/>
                  <a:pt x="38" y="534"/>
                  <a:pt x="38" y="534"/>
                </a:cubicBezTo>
                <a:cubicBezTo>
                  <a:pt x="35" y="534"/>
                  <a:pt x="33" y="537"/>
                  <a:pt x="33" y="539"/>
                </a:cubicBezTo>
                <a:cubicBezTo>
                  <a:pt x="33" y="543"/>
                  <a:pt x="36" y="545"/>
                  <a:pt x="39" y="545"/>
                </a:cubicBezTo>
                <a:cubicBezTo>
                  <a:pt x="40" y="545"/>
                  <a:pt x="41" y="545"/>
                  <a:pt x="42" y="544"/>
                </a:cubicBezTo>
                <a:cubicBezTo>
                  <a:pt x="123" y="661"/>
                  <a:pt x="123" y="661"/>
                  <a:pt x="123" y="661"/>
                </a:cubicBezTo>
                <a:cubicBezTo>
                  <a:pt x="122" y="662"/>
                  <a:pt x="121" y="664"/>
                  <a:pt x="121" y="666"/>
                </a:cubicBezTo>
                <a:cubicBezTo>
                  <a:pt x="121" y="669"/>
                  <a:pt x="123" y="672"/>
                  <a:pt x="126" y="672"/>
                </a:cubicBezTo>
                <a:cubicBezTo>
                  <a:pt x="129" y="672"/>
                  <a:pt x="130" y="671"/>
                  <a:pt x="131" y="669"/>
                </a:cubicBezTo>
                <a:cubicBezTo>
                  <a:pt x="241" y="739"/>
                  <a:pt x="241" y="739"/>
                  <a:pt x="241" y="739"/>
                </a:cubicBezTo>
                <a:cubicBezTo>
                  <a:pt x="241" y="740"/>
                  <a:pt x="240" y="741"/>
                  <a:pt x="240" y="742"/>
                </a:cubicBezTo>
                <a:cubicBezTo>
                  <a:pt x="240" y="746"/>
                  <a:pt x="243" y="748"/>
                  <a:pt x="246" y="748"/>
                </a:cubicBezTo>
                <a:cubicBezTo>
                  <a:pt x="249" y="748"/>
                  <a:pt x="251" y="746"/>
                  <a:pt x="252" y="744"/>
                </a:cubicBezTo>
                <a:cubicBezTo>
                  <a:pt x="272" y="751"/>
                  <a:pt x="272" y="751"/>
                  <a:pt x="272" y="751"/>
                </a:cubicBezTo>
                <a:cubicBezTo>
                  <a:pt x="272" y="751"/>
                  <a:pt x="272" y="751"/>
                  <a:pt x="272" y="752"/>
                </a:cubicBezTo>
                <a:cubicBezTo>
                  <a:pt x="272" y="755"/>
                  <a:pt x="275" y="757"/>
                  <a:pt x="278" y="757"/>
                </a:cubicBezTo>
                <a:cubicBezTo>
                  <a:pt x="281" y="757"/>
                  <a:pt x="283" y="756"/>
                  <a:pt x="283" y="753"/>
                </a:cubicBezTo>
                <a:cubicBezTo>
                  <a:pt x="323" y="758"/>
                  <a:pt x="323" y="758"/>
                  <a:pt x="323" y="758"/>
                </a:cubicBezTo>
                <a:cubicBezTo>
                  <a:pt x="323" y="758"/>
                  <a:pt x="323" y="758"/>
                  <a:pt x="323" y="758"/>
                </a:cubicBezTo>
                <a:cubicBezTo>
                  <a:pt x="323" y="762"/>
                  <a:pt x="326" y="764"/>
                  <a:pt x="329" y="764"/>
                </a:cubicBezTo>
                <a:cubicBezTo>
                  <a:pt x="332" y="764"/>
                  <a:pt x="335" y="762"/>
                  <a:pt x="335" y="759"/>
                </a:cubicBezTo>
                <a:cubicBezTo>
                  <a:pt x="379" y="761"/>
                  <a:pt x="379" y="761"/>
                  <a:pt x="379" y="761"/>
                </a:cubicBezTo>
                <a:cubicBezTo>
                  <a:pt x="379" y="761"/>
                  <a:pt x="379" y="762"/>
                  <a:pt x="379" y="762"/>
                </a:cubicBezTo>
                <a:cubicBezTo>
                  <a:pt x="379" y="765"/>
                  <a:pt x="381" y="768"/>
                  <a:pt x="385" y="768"/>
                </a:cubicBezTo>
                <a:cubicBezTo>
                  <a:pt x="388" y="768"/>
                  <a:pt x="390" y="765"/>
                  <a:pt x="390" y="762"/>
                </a:cubicBezTo>
                <a:cubicBezTo>
                  <a:pt x="390" y="762"/>
                  <a:pt x="390" y="761"/>
                  <a:pt x="390" y="761"/>
                </a:cubicBezTo>
                <a:cubicBezTo>
                  <a:pt x="435" y="759"/>
                  <a:pt x="435" y="759"/>
                  <a:pt x="435" y="759"/>
                </a:cubicBezTo>
                <a:cubicBezTo>
                  <a:pt x="436" y="761"/>
                  <a:pt x="438" y="763"/>
                  <a:pt x="441" y="763"/>
                </a:cubicBezTo>
                <a:cubicBezTo>
                  <a:pt x="444" y="763"/>
                  <a:pt x="447" y="761"/>
                  <a:pt x="447" y="758"/>
                </a:cubicBezTo>
                <a:cubicBezTo>
                  <a:pt x="486" y="753"/>
                  <a:pt x="486" y="753"/>
                  <a:pt x="486" y="753"/>
                </a:cubicBezTo>
                <a:cubicBezTo>
                  <a:pt x="486" y="756"/>
                  <a:pt x="489" y="758"/>
                  <a:pt x="492" y="758"/>
                </a:cubicBezTo>
                <a:cubicBezTo>
                  <a:pt x="495" y="758"/>
                  <a:pt x="497" y="756"/>
                  <a:pt x="497" y="752"/>
                </a:cubicBezTo>
                <a:cubicBezTo>
                  <a:pt x="497" y="752"/>
                  <a:pt x="497" y="751"/>
                  <a:pt x="497" y="751"/>
                </a:cubicBezTo>
                <a:cubicBezTo>
                  <a:pt x="517" y="744"/>
                  <a:pt x="517" y="744"/>
                  <a:pt x="517" y="744"/>
                </a:cubicBezTo>
                <a:cubicBezTo>
                  <a:pt x="518" y="747"/>
                  <a:pt x="520" y="748"/>
                  <a:pt x="523" y="748"/>
                </a:cubicBezTo>
                <a:cubicBezTo>
                  <a:pt x="526" y="748"/>
                  <a:pt x="529" y="746"/>
                  <a:pt x="529" y="742"/>
                </a:cubicBezTo>
                <a:cubicBezTo>
                  <a:pt x="529" y="741"/>
                  <a:pt x="528" y="740"/>
                  <a:pt x="528" y="739"/>
                </a:cubicBezTo>
                <a:cubicBezTo>
                  <a:pt x="638" y="669"/>
                  <a:pt x="638" y="669"/>
                  <a:pt x="638" y="669"/>
                </a:cubicBezTo>
                <a:cubicBezTo>
                  <a:pt x="639" y="671"/>
                  <a:pt x="641" y="672"/>
                  <a:pt x="643" y="672"/>
                </a:cubicBezTo>
                <a:cubicBezTo>
                  <a:pt x="646" y="672"/>
                  <a:pt x="649" y="669"/>
                  <a:pt x="649" y="666"/>
                </a:cubicBezTo>
                <a:cubicBezTo>
                  <a:pt x="649" y="664"/>
                  <a:pt x="648" y="662"/>
                  <a:pt x="646" y="661"/>
                </a:cubicBezTo>
                <a:cubicBezTo>
                  <a:pt x="726" y="545"/>
                  <a:pt x="726" y="545"/>
                  <a:pt x="726" y="545"/>
                </a:cubicBezTo>
                <a:cubicBezTo>
                  <a:pt x="727" y="546"/>
                  <a:pt x="728" y="546"/>
                  <a:pt x="729" y="546"/>
                </a:cubicBezTo>
                <a:cubicBezTo>
                  <a:pt x="732" y="546"/>
                  <a:pt x="735" y="543"/>
                  <a:pt x="735" y="540"/>
                </a:cubicBezTo>
                <a:cubicBezTo>
                  <a:pt x="735" y="537"/>
                  <a:pt x="733" y="535"/>
                  <a:pt x="731" y="535"/>
                </a:cubicBezTo>
                <a:cubicBezTo>
                  <a:pt x="762" y="390"/>
                  <a:pt x="762" y="390"/>
                  <a:pt x="762" y="390"/>
                </a:cubicBezTo>
                <a:cubicBezTo>
                  <a:pt x="762" y="390"/>
                  <a:pt x="762" y="390"/>
                  <a:pt x="763" y="390"/>
                </a:cubicBezTo>
                <a:cubicBezTo>
                  <a:pt x="766" y="390"/>
                  <a:pt x="769" y="387"/>
                  <a:pt x="769" y="384"/>
                </a:cubicBezTo>
                <a:cubicBezTo>
                  <a:pt x="769" y="381"/>
                  <a:pt x="766" y="378"/>
                  <a:pt x="763" y="378"/>
                </a:cubicBezTo>
                <a:close/>
                <a:moveTo>
                  <a:pt x="761" y="378"/>
                </a:moveTo>
                <a:cubicBezTo>
                  <a:pt x="759" y="379"/>
                  <a:pt x="757" y="381"/>
                  <a:pt x="757" y="383"/>
                </a:cubicBezTo>
                <a:cubicBezTo>
                  <a:pt x="703" y="383"/>
                  <a:pt x="703" y="383"/>
                  <a:pt x="703" y="383"/>
                </a:cubicBezTo>
                <a:cubicBezTo>
                  <a:pt x="703" y="379"/>
                  <a:pt x="699" y="375"/>
                  <a:pt x="695" y="375"/>
                </a:cubicBezTo>
                <a:cubicBezTo>
                  <a:pt x="695" y="375"/>
                  <a:pt x="694" y="376"/>
                  <a:pt x="694" y="376"/>
                </a:cubicBezTo>
                <a:cubicBezTo>
                  <a:pt x="690" y="349"/>
                  <a:pt x="690" y="349"/>
                  <a:pt x="690" y="349"/>
                </a:cubicBezTo>
                <a:cubicBezTo>
                  <a:pt x="670" y="226"/>
                  <a:pt x="670" y="226"/>
                  <a:pt x="670" y="226"/>
                </a:cubicBezTo>
                <a:cubicBezTo>
                  <a:pt x="673" y="226"/>
                  <a:pt x="676" y="223"/>
                  <a:pt x="676" y="220"/>
                </a:cubicBezTo>
                <a:cubicBezTo>
                  <a:pt x="680" y="220"/>
                  <a:pt x="680" y="220"/>
                  <a:pt x="680" y="220"/>
                </a:cubicBezTo>
                <a:cubicBezTo>
                  <a:pt x="725" y="227"/>
                  <a:pt x="725" y="227"/>
                  <a:pt x="725" y="227"/>
                </a:cubicBezTo>
                <a:cubicBezTo>
                  <a:pt x="724" y="228"/>
                  <a:pt x="724" y="228"/>
                  <a:pt x="724" y="228"/>
                </a:cubicBezTo>
                <a:cubicBezTo>
                  <a:pt x="724" y="232"/>
                  <a:pt x="727" y="234"/>
                  <a:pt x="730" y="234"/>
                </a:cubicBezTo>
                <a:cubicBezTo>
                  <a:pt x="730" y="234"/>
                  <a:pt x="731" y="234"/>
                  <a:pt x="731" y="234"/>
                </a:cubicBezTo>
                <a:lnTo>
                  <a:pt x="761" y="378"/>
                </a:lnTo>
                <a:close/>
                <a:moveTo>
                  <a:pt x="492" y="747"/>
                </a:moveTo>
                <a:cubicBezTo>
                  <a:pt x="488" y="747"/>
                  <a:pt x="486" y="749"/>
                  <a:pt x="486" y="752"/>
                </a:cubicBezTo>
                <a:cubicBezTo>
                  <a:pt x="447" y="757"/>
                  <a:pt x="447" y="757"/>
                  <a:pt x="447" y="757"/>
                </a:cubicBezTo>
                <a:cubicBezTo>
                  <a:pt x="446" y="755"/>
                  <a:pt x="446" y="754"/>
                  <a:pt x="445" y="753"/>
                </a:cubicBezTo>
                <a:cubicBezTo>
                  <a:pt x="494" y="695"/>
                  <a:pt x="494" y="695"/>
                  <a:pt x="494" y="695"/>
                </a:cubicBezTo>
                <a:cubicBezTo>
                  <a:pt x="495" y="696"/>
                  <a:pt x="497" y="696"/>
                  <a:pt x="499" y="696"/>
                </a:cubicBezTo>
                <a:cubicBezTo>
                  <a:pt x="504" y="696"/>
                  <a:pt x="507" y="693"/>
                  <a:pt x="507" y="688"/>
                </a:cubicBezTo>
                <a:cubicBezTo>
                  <a:pt x="507" y="688"/>
                  <a:pt x="507" y="688"/>
                  <a:pt x="507" y="688"/>
                </a:cubicBezTo>
                <a:cubicBezTo>
                  <a:pt x="584" y="680"/>
                  <a:pt x="584" y="680"/>
                  <a:pt x="584" y="680"/>
                </a:cubicBezTo>
                <a:cubicBezTo>
                  <a:pt x="586" y="680"/>
                  <a:pt x="586" y="680"/>
                  <a:pt x="586" y="680"/>
                </a:cubicBezTo>
                <a:cubicBezTo>
                  <a:pt x="586" y="681"/>
                  <a:pt x="586" y="682"/>
                  <a:pt x="587" y="683"/>
                </a:cubicBezTo>
                <a:cubicBezTo>
                  <a:pt x="496" y="748"/>
                  <a:pt x="496" y="748"/>
                  <a:pt x="496" y="748"/>
                </a:cubicBezTo>
                <a:cubicBezTo>
                  <a:pt x="495" y="747"/>
                  <a:pt x="493" y="747"/>
                  <a:pt x="492" y="747"/>
                </a:cubicBezTo>
                <a:close/>
                <a:moveTo>
                  <a:pt x="393" y="691"/>
                </a:moveTo>
                <a:cubicBezTo>
                  <a:pt x="393" y="687"/>
                  <a:pt x="389" y="683"/>
                  <a:pt x="385" y="683"/>
                </a:cubicBezTo>
                <a:cubicBezTo>
                  <a:pt x="385" y="572"/>
                  <a:pt x="385" y="572"/>
                  <a:pt x="385" y="572"/>
                </a:cubicBezTo>
                <a:cubicBezTo>
                  <a:pt x="392" y="572"/>
                  <a:pt x="397" y="567"/>
                  <a:pt x="397" y="560"/>
                </a:cubicBezTo>
                <a:cubicBezTo>
                  <a:pt x="397" y="560"/>
                  <a:pt x="397" y="560"/>
                  <a:pt x="397" y="560"/>
                </a:cubicBezTo>
                <a:cubicBezTo>
                  <a:pt x="493" y="557"/>
                  <a:pt x="493" y="557"/>
                  <a:pt x="493" y="557"/>
                </a:cubicBezTo>
                <a:cubicBezTo>
                  <a:pt x="534" y="556"/>
                  <a:pt x="534" y="556"/>
                  <a:pt x="534" y="556"/>
                </a:cubicBezTo>
                <a:cubicBezTo>
                  <a:pt x="534" y="561"/>
                  <a:pt x="537" y="565"/>
                  <a:pt x="541" y="566"/>
                </a:cubicBezTo>
                <a:cubicBezTo>
                  <a:pt x="501" y="680"/>
                  <a:pt x="501" y="680"/>
                  <a:pt x="501" y="680"/>
                </a:cubicBezTo>
                <a:cubicBezTo>
                  <a:pt x="500" y="679"/>
                  <a:pt x="500" y="679"/>
                  <a:pt x="499" y="679"/>
                </a:cubicBezTo>
                <a:cubicBezTo>
                  <a:pt x="494" y="679"/>
                  <a:pt x="490" y="683"/>
                  <a:pt x="490" y="688"/>
                </a:cubicBezTo>
                <a:cubicBezTo>
                  <a:pt x="490" y="688"/>
                  <a:pt x="490" y="688"/>
                  <a:pt x="490" y="688"/>
                </a:cubicBezTo>
                <a:cubicBezTo>
                  <a:pt x="486" y="688"/>
                  <a:pt x="486" y="688"/>
                  <a:pt x="486" y="688"/>
                </a:cubicBezTo>
                <a:lnTo>
                  <a:pt x="393" y="691"/>
                </a:lnTo>
                <a:close/>
                <a:moveTo>
                  <a:pt x="376" y="691"/>
                </a:moveTo>
                <a:cubicBezTo>
                  <a:pt x="279" y="688"/>
                  <a:pt x="279" y="688"/>
                  <a:pt x="279" y="688"/>
                </a:cubicBezTo>
                <a:cubicBezTo>
                  <a:pt x="279" y="684"/>
                  <a:pt x="275" y="680"/>
                  <a:pt x="271" y="680"/>
                </a:cubicBezTo>
                <a:cubicBezTo>
                  <a:pt x="270" y="680"/>
                  <a:pt x="269" y="680"/>
                  <a:pt x="269" y="681"/>
                </a:cubicBezTo>
                <a:cubicBezTo>
                  <a:pt x="255" y="642"/>
                  <a:pt x="255" y="642"/>
                  <a:pt x="255" y="642"/>
                </a:cubicBezTo>
                <a:cubicBezTo>
                  <a:pt x="228" y="567"/>
                  <a:pt x="228" y="567"/>
                  <a:pt x="228" y="567"/>
                </a:cubicBezTo>
                <a:cubicBezTo>
                  <a:pt x="232" y="565"/>
                  <a:pt x="236" y="561"/>
                  <a:pt x="236" y="556"/>
                </a:cubicBezTo>
                <a:cubicBezTo>
                  <a:pt x="296" y="558"/>
                  <a:pt x="296" y="558"/>
                  <a:pt x="296" y="558"/>
                </a:cubicBezTo>
                <a:cubicBezTo>
                  <a:pt x="372" y="560"/>
                  <a:pt x="372" y="560"/>
                  <a:pt x="372" y="560"/>
                </a:cubicBezTo>
                <a:cubicBezTo>
                  <a:pt x="372" y="560"/>
                  <a:pt x="372" y="560"/>
                  <a:pt x="372" y="560"/>
                </a:cubicBezTo>
                <a:cubicBezTo>
                  <a:pt x="372" y="567"/>
                  <a:pt x="377" y="572"/>
                  <a:pt x="384" y="572"/>
                </a:cubicBezTo>
                <a:cubicBezTo>
                  <a:pt x="384" y="683"/>
                  <a:pt x="384" y="683"/>
                  <a:pt x="384" y="683"/>
                </a:cubicBezTo>
                <a:cubicBezTo>
                  <a:pt x="380" y="683"/>
                  <a:pt x="376" y="686"/>
                  <a:pt x="376" y="691"/>
                </a:cubicBezTo>
                <a:close/>
                <a:moveTo>
                  <a:pt x="175" y="671"/>
                </a:moveTo>
                <a:cubicBezTo>
                  <a:pt x="174" y="671"/>
                  <a:pt x="173" y="671"/>
                  <a:pt x="172" y="672"/>
                </a:cubicBezTo>
                <a:cubicBezTo>
                  <a:pt x="106" y="556"/>
                  <a:pt x="106" y="556"/>
                  <a:pt x="106" y="556"/>
                </a:cubicBezTo>
                <a:cubicBezTo>
                  <a:pt x="108" y="555"/>
                  <a:pt x="110" y="553"/>
                  <a:pt x="110" y="550"/>
                </a:cubicBezTo>
                <a:cubicBezTo>
                  <a:pt x="160" y="553"/>
                  <a:pt x="160" y="553"/>
                  <a:pt x="160" y="553"/>
                </a:cubicBezTo>
                <a:cubicBezTo>
                  <a:pt x="211" y="555"/>
                  <a:pt x="211" y="555"/>
                  <a:pt x="211" y="555"/>
                </a:cubicBezTo>
                <a:cubicBezTo>
                  <a:pt x="211" y="562"/>
                  <a:pt x="217" y="567"/>
                  <a:pt x="224" y="567"/>
                </a:cubicBezTo>
                <a:cubicBezTo>
                  <a:pt x="225" y="567"/>
                  <a:pt x="226" y="567"/>
                  <a:pt x="227" y="567"/>
                </a:cubicBezTo>
                <a:cubicBezTo>
                  <a:pt x="268" y="681"/>
                  <a:pt x="268" y="681"/>
                  <a:pt x="268" y="681"/>
                </a:cubicBezTo>
                <a:cubicBezTo>
                  <a:pt x="265" y="682"/>
                  <a:pt x="263" y="684"/>
                  <a:pt x="262" y="687"/>
                </a:cubicBezTo>
                <a:cubicBezTo>
                  <a:pt x="193" y="680"/>
                  <a:pt x="193" y="680"/>
                  <a:pt x="193" y="680"/>
                </a:cubicBezTo>
                <a:cubicBezTo>
                  <a:pt x="184" y="679"/>
                  <a:pt x="184" y="679"/>
                  <a:pt x="184" y="679"/>
                </a:cubicBezTo>
                <a:cubicBezTo>
                  <a:pt x="184" y="679"/>
                  <a:pt x="184" y="679"/>
                  <a:pt x="184" y="679"/>
                </a:cubicBezTo>
                <a:cubicBezTo>
                  <a:pt x="184" y="675"/>
                  <a:pt x="180" y="671"/>
                  <a:pt x="175" y="671"/>
                </a:cubicBezTo>
                <a:close/>
                <a:moveTo>
                  <a:pt x="176" y="97"/>
                </a:moveTo>
                <a:cubicBezTo>
                  <a:pt x="180" y="97"/>
                  <a:pt x="184" y="93"/>
                  <a:pt x="184" y="89"/>
                </a:cubicBezTo>
                <a:cubicBezTo>
                  <a:pt x="184" y="88"/>
                  <a:pt x="184" y="88"/>
                  <a:pt x="184" y="88"/>
                </a:cubicBezTo>
                <a:cubicBezTo>
                  <a:pt x="262" y="80"/>
                  <a:pt x="262" y="80"/>
                  <a:pt x="262" y="80"/>
                </a:cubicBezTo>
                <a:cubicBezTo>
                  <a:pt x="262" y="83"/>
                  <a:pt x="264" y="86"/>
                  <a:pt x="267" y="87"/>
                </a:cubicBezTo>
                <a:cubicBezTo>
                  <a:pt x="229" y="194"/>
                  <a:pt x="229" y="194"/>
                  <a:pt x="229" y="194"/>
                </a:cubicBezTo>
                <a:cubicBezTo>
                  <a:pt x="227" y="201"/>
                  <a:pt x="227" y="201"/>
                  <a:pt x="227" y="201"/>
                </a:cubicBezTo>
                <a:cubicBezTo>
                  <a:pt x="226" y="200"/>
                  <a:pt x="224" y="200"/>
                  <a:pt x="223" y="200"/>
                </a:cubicBezTo>
                <a:cubicBezTo>
                  <a:pt x="216" y="200"/>
                  <a:pt x="210" y="205"/>
                  <a:pt x="210" y="212"/>
                </a:cubicBezTo>
                <a:cubicBezTo>
                  <a:pt x="160" y="215"/>
                  <a:pt x="160" y="215"/>
                  <a:pt x="160" y="215"/>
                </a:cubicBezTo>
                <a:cubicBezTo>
                  <a:pt x="110" y="217"/>
                  <a:pt x="110" y="217"/>
                  <a:pt x="110" y="217"/>
                </a:cubicBezTo>
                <a:cubicBezTo>
                  <a:pt x="110" y="214"/>
                  <a:pt x="109" y="211"/>
                  <a:pt x="106" y="210"/>
                </a:cubicBezTo>
                <a:cubicBezTo>
                  <a:pt x="171" y="96"/>
                  <a:pt x="171" y="96"/>
                  <a:pt x="171" y="96"/>
                </a:cubicBezTo>
                <a:cubicBezTo>
                  <a:pt x="173" y="97"/>
                  <a:pt x="174" y="97"/>
                  <a:pt x="176" y="97"/>
                </a:cubicBezTo>
                <a:close/>
                <a:moveTo>
                  <a:pt x="376" y="76"/>
                </a:moveTo>
                <a:cubicBezTo>
                  <a:pt x="377" y="80"/>
                  <a:pt x="380" y="84"/>
                  <a:pt x="384" y="84"/>
                </a:cubicBezTo>
                <a:cubicBezTo>
                  <a:pt x="384" y="196"/>
                  <a:pt x="384" y="196"/>
                  <a:pt x="384" y="196"/>
                </a:cubicBezTo>
                <a:cubicBezTo>
                  <a:pt x="377" y="196"/>
                  <a:pt x="372" y="201"/>
                  <a:pt x="372" y="208"/>
                </a:cubicBezTo>
                <a:cubicBezTo>
                  <a:pt x="276" y="210"/>
                  <a:pt x="276" y="210"/>
                  <a:pt x="276" y="210"/>
                </a:cubicBezTo>
                <a:cubicBezTo>
                  <a:pt x="235" y="211"/>
                  <a:pt x="235" y="211"/>
                  <a:pt x="235" y="211"/>
                </a:cubicBezTo>
                <a:cubicBezTo>
                  <a:pt x="235" y="207"/>
                  <a:pt x="232" y="203"/>
                  <a:pt x="228" y="201"/>
                </a:cubicBezTo>
                <a:cubicBezTo>
                  <a:pt x="268" y="88"/>
                  <a:pt x="268" y="88"/>
                  <a:pt x="268" y="88"/>
                </a:cubicBezTo>
                <a:cubicBezTo>
                  <a:pt x="269" y="88"/>
                  <a:pt x="270" y="88"/>
                  <a:pt x="270" y="88"/>
                </a:cubicBezTo>
                <a:cubicBezTo>
                  <a:pt x="275" y="88"/>
                  <a:pt x="279" y="84"/>
                  <a:pt x="279" y="79"/>
                </a:cubicBezTo>
                <a:cubicBezTo>
                  <a:pt x="279" y="79"/>
                  <a:pt x="279" y="79"/>
                  <a:pt x="279" y="79"/>
                </a:cubicBezTo>
                <a:cubicBezTo>
                  <a:pt x="283" y="79"/>
                  <a:pt x="283" y="79"/>
                  <a:pt x="283" y="79"/>
                </a:cubicBezTo>
                <a:lnTo>
                  <a:pt x="376" y="76"/>
                </a:lnTo>
                <a:close/>
                <a:moveTo>
                  <a:pt x="394" y="76"/>
                </a:moveTo>
                <a:cubicBezTo>
                  <a:pt x="490" y="79"/>
                  <a:pt x="490" y="79"/>
                  <a:pt x="490" y="79"/>
                </a:cubicBezTo>
                <a:cubicBezTo>
                  <a:pt x="490" y="83"/>
                  <a:pt x="494" y="87"/>
                  <a:pt x="499" y="87"/>
                </a:cubicBezTo>
                <a:cubicBezTo>
                  <a:pt x="499" y="87"/>
                  <a:pt x="500" y="87"/>
                  <a:pt x="501" y="87"/>
                </a:cubicBezTo>
                <a:cubicBezTo>
                  <a:pt x="514" y="125"/>
                  <a:pt x="514" y="125"/>
                  <a:pt x="514" y="125"/>
                </a:cubicBezTo>
                <a:cubicBezTo>
                  <a:pt x="541" y="201"/>
                  <a:pt x="541" y="201"/>
                  <a:pt x="541" y="201"/>
                </a:cubicBezTo>
                <a:cubicBezTo>
                  <a:pt x="537" y="202"/>
                  <a:pt x="533" y="206"/>
                  <a:pt x="533" y="211"/>
                </a:cubicBezTo>
                <a:cubicBezTo>
                  <a:pt x="473" y="210"/>
                  <a:pt x="473" y="210"/>
                  <a:pt x="473" y="210"/>
                </a:cubicBezTo>
                <a:cubicBezTo>
                  <a:pt x="397" y="208"/>
                  <a:pt x="397" y="208"/>
                  <a:pt x="397" y="208"/>
                </a:cubicBezTo>
                <a:cubicBezTo>
                  <a:pt x="396" y="201"/>
                  <a:pt x="391" y="196"/>
                  <a:pt x="385" y="196"/>
                </a:cubicBezTo>
                <a:cubicBezTo>
                  <a:pt x="385" y="84"/>
                  <a:pt x="385" y="84"/>
                  <a:pt x="385" y="84"/>
                </a:cubicBezTo>
                <a:cubicBezTo>
                  <a:pt x="390" y="84"/>
                  <a:pt x="393" y="81"/>
                  <a:pt x="394" y="76"/>
                </a:cubicBezTo>
                <a:close/>
                <a:moveTo>
                  <a:pt x="594" y="97"/>
                </a:moveTo>
                <a:cubicBezTo>
                  <a:pt x="595" y="97"/>
                  <a:pt x="597" y="97"/>
                  <a:pt x="598" y="96"/>
                </a:cubicBezTo>
                <a:cubicBezTo>
                  <a:pt x="664" y="211"/>
                  <a:pt x="664" y="211"/>
                  <a:pt x="664" y="211"/>
                </a:cubicBezTo>
                <a:cubicBezTo>
                  <a:pt x="661" y="212"/>
                  <a:pt x="660" y="214"/>
                  <a:pt x="659" y="217"/>
                </a:cubicBezTo>
                <a:cubicBezTo>
                  <a:pt x="609" y="215"/>
                  <a:pt x="609" y="215"/>
                  <a:pt x="609" y="215"/>
                </a:cubicBezTo>
                <a:cubicBezTo>
                  <a:pt x="558" y="212"/>
                  <a:pt x="558" y="212"/>
                  <a:pt x="558" y="212"/>
                </a:cubicBezTo>
                <a:cubicBezTo>
                  <a:pt x="558" y="205"/>
                  <a:pt x="552" y="200"/>
                  <a:pt x="545" y="200"/>
                </a:cubicBezTo>
                <a:cubicBezTo>
                  <a:pt x="544" y="200"/>
                  <a:pt x="543" y="200"/>
                  <a:pt x="542" y="200"/>
                </a:cubicBezTo>
                <a:cubicBezTo>
                  <a:pt x="501" y="86"/>
                  <a:pt x="501" y="86"/>
                  <a:pt x="501" y="86"/>
                </a:cubicBezTo>
                <a:cubicBezTo>
                  <a:pt x="504" y="85"/>
                  <a:pt x="506" y="83"/>
                  <a:pt x="507" y="80"/>
                </a:cubicBezTo>
                <a:cubicBezTo>
                  <a:pt x="575" y="87"/>
                  <a:pt x="575" y="87"/>
                  <a:pt x="575" y="87"/>
                </a:cubicBezTo>
                <a:cubicBezTo>
                  <a:pt x="585" y="88"/>
                  <a:pt x="585" y="88"/>
                  <a:pt x="585" y="88"/>
                </a:cubicBezTo>
                <a:cubicBezTo>
                  <a:pt x="585" y="88"/>
                  <a:pt x="585" y="88"/>
                  <a:pt x="585" y="89"/>
                </a:cubicBezTo>
                <a:cubicBezTo>
                  <a:pt x="585" y="93"/>
                  <a:pt x="589" y="97"/>
                  <a:pt x="594" y="97"/>
                </a:cubicBezTo>
                <a:close/>
                <a:moveTo>
                  <a:pt x="686" y="383"/>
                </a:moveTo>
                <a:cubicBezTo>
                  <a:pt x="575" y="383"/>
                  <a:pt x="575" y="383"/>
                  <a:pt x="575" y="383"/>
                </a:cubicBezTo>
                <a:cubicBezTo>
                  <a:pt x="574" y="377"/>
                  <a:pt x="569" y="371"/>
                  <a:pt x="562" y="371"/>
                </a:cubicBezTo>
                <a:cubicBezTo>
                  <a:pt x="562" y="371"/>
                  <a:pt x="562" y="372"/>
                  <a:pt x="561" y="372"/>
                </a:cubicBezTo>
                <a:cubicBezTo>
                  <a:pt x="547" y="225"/>
                  <a:pt x="547" y="225"/>
                  <a:pt x="547" y="225"/>
                </a:cubicBezTo>
                <a:cubicBezTo>
                  <a:pt x="553" y="224"/>
                  <a:pt x="558" y="219"/>
                  <a:pt x="558" y="213"/>
                </a:cubicBezTo>
                <a:cubicBezTo>
                  <a:pt x="659" y="218"/>
                  <a:pt x="659" y="218"/>
                  <a:pt x="659" y="218"/>
                </a:cubicBezTo>
                <a:cubicBezTo>
                  <a:pt x="659" y="218"/>
                  <a:pt x="659" y="218"/>
                  <a:pt x="659" y="218"/>
                </a:cubicBezTo>
                <a:cubicBezTo>
                  <a:pt x="659" y="223"/>
                  <a:pt x="663" y="227"/>
                  <a:pt x="668" y="227"/>
                </a:cubicBezTo>
                <a:cubicBezTo>
                  <a:pt x="668" y="227"/>
                  <a:pt x="669" y="227"/>
                  <a:pt x="669" y="227"/>
                </a:cubicBezTo>
                <a:cubicBezTo>
                  <a:pt x="693" y="376"/>
                  <a:pt x="693" y="376"/>
                  <a:pt x="693" y="376"/>
                </a:cubicBezTo>
                <a:cubicBezTo>
                  <a:pt x="690" y="376"/>
                  <a:pt x="687" y="379"/>
                  <a:pt x="686" y="383"/>
                </a:cubicBezTo>
                <a:close/>
                <a:moveTo>
                  <a:pt x="546" y="542"/>
                </a:moveTo>
                <a:cubicBezTo>
                  <a:pt x="539" y="542"/>
                  <a:pt x="534" y="548"/>
                  <a:pt x="534" y="555"/>
                </a:cubicBezTo>
                <a:cubicBezTo>
                  <a:pt x="534" y="555"/>
                  <a:pt x="534" y="555"/>
                  <a:pt x="534" y="555"/>
                </a:cubicBezTo>
                <a:cubicBezTo>
                  <a:pt x="436" y="558"/>
                  <a:pt x="436" y="558"/>
                  <a:pt x="436" y="558"/>
                </a:cubicBezTo>
                <a:cubicBezTo>
                  <a:pt x="397" y="559"/>
                  <a:pt x="397" y="559"/>
                  <a:pt x="397" y="559"/>
                </a:cubicBezTo>
                <a:cubicBezTo>
                  <a:pt x="396" y="553"/>
                  <a:pt x="391" y="548"/>
                  <a:pt x="385" y="547"/>
                </a:cubicBezTo>
                <a:cubicBezTo>
                  <a:pt x="385" y="401"/>
                  <a:pt x="385" y="401"/>
                  <a:pt x="385" y="401"/>
                </a:cubicBezTo>
                <a:cubicBezTo>
                  <a:pt x="395" y="401"/>
                  <a:pt x="402" y="394"/>
                  <a:pt x="402" y="384"/>
                </a:cubicBezTo>
                <a:cubicBezTo>
                  <a:pt x="550" y="384"/>
                  <a:pt x="550" y="384"/>
                  <a:pt x="550" y="384"/>
                </a:cubicBezTo>
                <a:cubicBezTo>
                  <a:pt x="550" y="390"/>
                  <a:pt x="554" y="395"/>
                  <a:pt x="560" y="396"/>
                </a:cubicBezTo>
                <a:cubicBezTo>
                  <a:pt x="547" y="542"/>
                  <a:pt x="547" y="542"/>
                  <a:pt x="547" y="542"/>
                </a:cubicBezTo>
                <a:cubicBezTo>
                  <a:pt x="546" y="542"/>
                  <a:pt x="546" y="542"/>
                  <a:pt x="546" y="542"/>
                </a:cubicBezTo>
                <a:close/>
                <a:moveTo>
                  <a:pt x="372" y="559"/>
                </a:moveTo>
                <a:cubicBezTo>
                  <a:pt x="240" y="555"/>
                  <a:pt x="240" y="555"/>
                  <a:pt x="240" y="555"/>
                </a:cubicBezTo>
                <a:cubicBezTo>
                  <a:pt x="236" y="555"/>
                  <a:pt x="236" y="555"/>
                  <a:pt x="236" y="555"/>
                </a:cubicBezTo>
                <a:cubicBezTo>
                  <a:pt x="236" y="555"/>
                  <a:pt x="236" y="555"/>
                  <a:pt x="236" y="555"/>
                </a:cubicBezTo>
                <a:cubicBezTo>
                  <a:pt x="236" y="548"/>
                  <a:pt x="231" y="542"/>
                  <a:pt x="224" y="542"/>
                </a:cubicBezTo>
                <a:cubicBezTo>
                  <a:pt x="223" y="542"/>
                  <a:pt x="223" y="542"/>
                  <a:pt x="223" y="542"/>
                </a:cubicBezTo>
                <a:cubicBezTo>
                  <a:pt x="209" y="396"/>
                  <a:pt x="209" y="396"/>
                  <a:pt x="209" y="396"/>
                </a:cubicBezTo>
                <a:cubicBezTo>
                  <a:pt x="215" y="395"/>
                  <a:pt x="219" y="390"/>
                  <a:pt x="219" y="384"/>
                </a:cubicBezTo>
                <a:cubicBezTo>
                  <a:pt x="368" y="384"/>
                  <a:pt x="368" y="384"/>
                  <a:pt x="368" y="384"/>
                </a:cubicBezTo>
                <a:cubicBezTo>
                  <a:pt x="368" y="393"/>
                  <a:pt x="375" y="401"/>
                  <a:pt x="384" y="401"/>
                </a:cubicBezTo>
                <a:cubicBezTo>
                  <a:pt x="384" y="547"/>
                  <a:pt x="384" y="547"/>
                  <a:pt x="384" y="547"/>
                </a:cubicBezTo>
                <a:cubicBezTo>
                  <a:pt x="378" y="547"/>
                  <a:pt x="372" y="552"/>
                  <a:pt x="372" y="559"/>
                </a:cubicBezTo>
                <a:close/>
                <a:moveTo>
                  <a:pt x="223" y="225"/>
                </a:moveTo>
                <a:cubicBezTo>
                  <a:pt x="230" y="225"/>
                  <a:pt x="235" y="219"/>
                  <a:pt x="235" y="212"/>
                </a:cubicBezTo>
                <a:cubicBezTo>
                  <a:pt x="235" y="212"/>
                  <a:pt x="235" y="212"/>
                  <a:pt x="235" y="212"/>
                </a:cubicBezTo>
                <a:cubicBezTo>
                  <a:pt x="333" y="210"/>
                  <a:pt x="333" y="210"/>
                  <a:pt x="333" y="210"/>
                </a:cubicBezTo>
                <a:cubicBezTo>
                  <a:pt x="372" y="209"/>
                  <a:pt x="372" y="209"/>
                  <a:pt x="372" y="209"/>
                </a:cubicBezTo>
                <a:cubicBezTo>
                  <a:pt x="372" y="215"/>
                  <a:pt x="377" y="221"/>
                  <a:pt x="384" y="221"/>
                </a:cubicBezTo>
                <a:cubicBezTo>
                  <a:pt x="384" y="367"/>
                  <a:pt x="384" y="367"/>
                  <a:pt x="384" y="367"/>
                </a:cubicBezTo>
                <a:cubicBezTo>
                  <a:pt x="375" y="367"/>
                  <a:pt x="368" y="374"/>
                  <a:pt x="368" y="383"/>
                </a:cubicBezTo>
                <a:cubicBezTo>
                  <a:pt x="219" y="383"/>
                  <a:pt x="219" y="383"/>
                  <a:pt x="219" y="383"/>
                </a:cubicBezTo>
                <a:cubicBezTo>
                  <a:pt x="219" y="377"/>
                  <a:pt x="215" y="372"/>
                  <a:pt x="209" y="371"/>
                </a:cubicBezTo>
                <a:cubicBezTo>
                  <a:pt x="223" y="225"/>
                  <a:pt x="223" y="225"/>
                  <a:pt x="223" y="225"/>
                </a:cubicBezTo>
                <a:cubicBezTo>
                  <a:pt x="223" y="225"/>
                  <a:pt x="223" y="225"/>
                  <a:pt x="223" y="225"/>
                </a:cubicBezTo>
                <a:close/>
                <a:moveTo>
                  <a:pt x="397" y="208"/>
                </a:moveTo>
                <a:cubicBezTo>
                  <a:pt x="529" y="212"/>
                  <a:pt x="529" y="212"/>
                  <a:pt x="529" y="212"/>
                </a:cubicBezTo>
                <a:cubicBezTo>
                  <a:pt x="533" y="212"/>
                  <a:pt x="533" y="212"/>
                  <a:pt x="533" y="212"/>
                </a:cubicBezTo>
                <a:cubicBezTo>
                  <a:pt x="533" y="212"/>
                  <a:pt x="533" y="212"/>
                  <a:pt x="533" y="212"/>
                </a:cubicBezTo>
                <a:cubicBezTo>
                  <a:pt x="533" y="219"/>
                  <a:pt x="538" y="225"/>
                  <a:pt x="545" y="225"/>
                </a:cubicBezTo>
                <a:cubicBezTo>
                  <a:pt x="546" y="225"/>
                  <a:pt x="546" y="225"/>
                  <a:pt x="547" y="225"/>
                </a:cubicBezTo>
                <a:cubicBezTo>
                  <a:pt x="560" y="372"/>
                  <a:pt x="560" y="372"/>
                  <a:pt x="560" y="372"/>
                </a:cubicBezTo>
                <a:cubicBezTo>
                  <a:pt x="555" y="373"/>
                  <a:pt x="550" y="377"/>
                  <a:pt x="550" y="383"/>
                </a:cubicBezTo>
                <a:cubicBezTo>
                  <a:pt x="402" y="383"/>
                  <a:pt x="402" y="383"/>
                  <a:pt x="402" y="383"/>
                </a:cubicBezTo>
                <a:cubicBezTo>
                  <a:pt x="402" y="374"/>
                  <a:pt x="394" y="367"/>
                  <a:pt x="385" y="367"/>
                </a:cubicBezTo>
                <a:cubicBezTo>
                  <a:pt x="385" y="221"/>
                  <a:pt x="385" y="221"/>
                  <a:pt x="385" y="221"/>
                </a:cubicBezTo>
                <a:cubicBezTo>
                  <a:pt x="391" y="220"/>
                  <a:pt x="397" y="215"/>
                  <a:pt x="397" y="208"/>
                </a:cubicBezTo>
                <a:close/>
                <a:moveTo>
                  <a:pt x="102" y="226"/>
                </a:moveTo>
                <a:cubicBezTo>
                  <a:pt x="106" y="226"/>
                  <a:pt x="110" y="222"/>
                  <a:pt x="110" y="218"/>
                </a:cubicBezTo>
                <a:cubicBezTo>
                  <a:pt x="194" y="214"/>
                  <a:pt x="194" y="214"/>
                  <a:pt x="194" y="214"/>
                </a:cubicBezTo>
                <a:cubicBezTo>
                  <a:pt x="210" y="213"/>
                  <a:pt x="210" y="213"/>
                  <a:pt x="210" y="213"/>
                </a:cubicBezTo>
                <a:cubicBezTo>
                  <a:pt x="211" y="219"/>
                  <a:pt x="216" y="224"/>
                  <a:pt x="222" y="225"/>
                </a:cubicBezTo>
                <a:cubicBezTo>
                  <a:pt x="218" y="267"/>
                  <a:pt x="218" y="267"/>
                  <a:pt x="218" y="267"/>
                </a:cubicBezTo>
                <a:cubicBezTo>
                  <a:pt x="208" y="371"/>
                  <a:pt x="208" y="371"/>
                  <a:pt x="208" y="371"/>
                </a:cubicBezTo>
                <a:cubicBezTo>
                  <a:pt x="208" y="371"/>
                  <a:pt x="207" y="371"/>
                  <a:pt x="207" y="371"/>
                </a:cubicBezTo>
                <a:cubicBezTo>
                  <a:pt x="200" y="371"/>
                  <a:pt x="194" y="376"/>
                  <a:pt x="194" y="383"/>
                </a:cubicBezTo>
                <a:cubicBezTo>
                  <a:pt x="83" y="383"/>
                  <a:pt x="83" y="383"/>
                  <a:pt x="83" y="383"/>
                </a:cubicBezTo>
                <a:cubicBezTo>
                  <a:pt x="83" y="379"/>
                  <a:pt x="80" y="375"/>
                  <a:pt x="76" y="375"/>
                </a:cubicBezTo>
                <a:cubicBezTo>
                  <a:pt x="100" y="226"/>
                  <a:pt x="100" y="226"/>
                  <a:pt x="100" y="226"/>
                </a:cubicBezTo>
                <a:cubicBezTo>
                  <a:pt x="101" y="226"/>
                  <a:pt x="101" y="226"/>
                  <a:pt x="102" y="226"/>
                </a:cubicBezTo>
                <a:close/>
                <a:moveTo>
                  <a:pt x="83" y="384"/>
                </a:moveTo>
                <a:cubicBezTo>
                  <a:pt x="194" y="384"/>
                  <a:pt x="194" y="384"/>
                  <a:pt x="194" y="384"/>
                </a:cubicBezTo>
                <a:cubicBezTo>
                  <a:pt x="195" y="391"/>
                  <a:pt x="200" y="396"/>
                  <a:pt x="207" y="396"/>
                </a:cubicBezTo>
                <a:cubicBezTo>
                  <a:pt x="207" y="396"/>
                  <a:pt x="208" y="396"/>
                  <a:pt x="208" y="396"/>
                </a:cubicBezTo>
                <a:cubicBezTo>
                  <a:pt x="222" y="542"/>
                  <a:pt x="222" y="542"/>
                  <a:pt x="222" y="542"/>
                </a:cubicBezTo>
                <a:cubicBezTo>
                  <a:pt x="216" y="543"/>
                  <a:pt x="212" y="548"/>
                  <a:pt x="211" y="554"/>
                </a:cubicBezTo>
                <a:cubicBezTo>
                  <a:pt x="110" y="549"/>
                  <a:pt x="110" y="549"/>
                  <a:pt x="110" y="549"/>
                </a:cubicBezTo>
                <a:cubicBezTo>
                  <a:pt x="110" y="549"/>
                  <a:pt x="110" y="549"/>
                  <a:pt x="110" y="549"/>
                </a:cubicBezTo>
                <a:cubicBezTo>
                  <a:pt x="110" y="544"/>
                  <a:pt x="106" y="540"/>
                  <a:pt x="102" y="540"/>
                </a:cubicBezTo>
                <a:cubicBezTo>
                  <a:pt x="101" y="540"/>
                  <a:pt x="101" y="540"/>
                  <a:pt x="100" y="541"/>
                </a:cubicBezTo>
                <a:cubicBezTo>
                  <a:pt x="76" y="392"/>
                  <a:pt x="76" y="392"/>
                  <a:pt x="76" y="392"/>
                </a:cubicBezTo>
                <a:cubicBezTo>
                  <a:pt x="80" y="391"/>
                  <a:pt x="83" y="388"/>
                  <a:pt x="83" y="384"/>
                </a:cubicBezTo>
                <a:close/>
                <a:moveTo>
                  <a:pt x="594" y="671"/>
                </a:moveTo>
                <a:cubicBezTo>
                  <a:pt x="589" y="671"/>
                  <a:pt x="586" y="675"/>
                  <a:pt x="586" y="679"/>
                </a:cubicBezTo>
                <a:cubicBezTo>
                  <a:pt x="586" y="679"/>
                  <a:pt x="586" y="679"/>
                  <a:pt x="586" y="679"/>
                </a:cubicBezTo>
                <a:cubicBezTo>
                  <a:pt x="507" y="687"/>
                  <a:pt x="507" y="687"/>
                  <a:pt x="507" y="687"/>
                </a:cubicBezTo>
                <a:cubicBezTo>
                  <a:pt x="507" y="684"/>
                  <a:pt x="505" y="681"/>
                  <a:pt x="502" y="680"/>
                </a:cubicBezTo>
                <a:cubicBezTo>
                  <a:pt x="540" y="574"/>
                  <a:pt x="540" y="574"/>
                  <a:pt x="540" y="574"/>
                </a:cubicBezTo>
                <a:cubicBezTo>
                  <a:pt x="542" y="567"/>
                  <a:pt x="542" y="567"/>
                  <a:pt x="542" y="567"/>
                </a:cubicBezTo>
                <a:cubicBezTo>
                  <a:pt x="543" y="567"/>
                  <a:pt x="545" y="567"/>
                  <a:pt x="546" y="567"/>
                </a:cubicBezTo>
                <a:cubicBezTo>
                  <a:pt x="553" y="567"/>
                  <a:pt x="559" y="562"/>
                  <a:pt x="559" y="555"/>
                </a:cubicBezTo>
                <a:cubicBezTo>
                  <a:pt x="609" y="553"/>
                  <a:pt x="609" y="553"/>
                  <a:pt x="609" y="553"/>
                </a:cubicBezTo>
                <a:cubicBezTo>
                  <a:pt x="659" y="550"/>
                  <a:pt x="659" y="550"/>
                  <a:pt x="659" y="550"/>
                </a:cubicBezTo>
                <a:cubicBezTo>
                  <a:pt x="660" y="553"/>
                  <a:pt x="661" y="555"/>
                  <a:pt x="664" y="556"/>
                </a:cubicBezTo>
                <a:cubicBezTo>
                  <a:pt x="598" y="671"/>
                  <a:pt x="598" y="671"/>
                  <a:pt x="598" y="671"/>
                </a:cubicBezTo>
                <a:cubicBezTo>
                  <a:pt x="597" y="671"/>
                  <a:pt x="595" y="671"/>
                  <a:pt x="594" y="671"/>
                </a:cubicBezTo>
                <a:close/>
                <a:moveTo>
                  <a:pt x="668" y="540"/>
                </a:moveTo>
                <a:cubicBezTo>
                  <a:pt x="663" y="540"/>
                  <a:pt x="659" y="544"/>
                  <a:pt x="659" y="549"/>
                </a:cubicBezTo>
                <a:cubicBezTo>
                  <a:pt x="659" y="549"/>
                  <a:pt x="659" y="549"/>
                  <a:pt x="659" y="549"/>
                </a:cubicBezTo>
                <a:cubicBezTo>
                  <a:pt x="575" y="553"/>
                  <a:pt x="575" y="553"/>
                  <a:pt x="575" y="553"/>
                </a:cubicBezTo>
                <a:cubicBezTo>
                  <a:pt x="559" y="554"/>
                  <a:pt x="559" y="554"/>
                  <a:pt x="559" y="554"/>
                </a:cubicBezTo>
                <a:cubicBezTo>
                  <a:pt x="558" y="548"/>
                  <a:pt x="554" y="543"/>
                  <a:pt x="547" y="542"/>
                </a:cubicBezTo>
                <a:cubicBezTo>
                  <a:pt x="551" y="500"/>
                  <a:pt x="551" y="500"/>
                  <a:pt x="551" y="500"/>
                </a:cubicBezTo>
                <a:cubicBezTo>
                  <a:pt x="561" y="396"/>
                  <a:pt x="561" y="396"/>
                  <a:pt x="561" y="396"/>
                </a:cubicBezTo>
                <a:cubicBezTo>
                  <a:pt x="562" y="396"/>
                  <a:pt x="562" y="397"/>
                  <a:pt x="562" y="397"/>
                </a:cubicBezTo>
                <a:cubicBezTo>
                  <a:pt x="569" y="397"/>
                  <a:pt x="575" y="391"/>
                  <a:pt x="575" y="384"/>
                </a:cubicBezTo>
                <a:cubicBezTo>
                  <a:pt x="686" y="384"/>
                  <a:pt x="686" y="384"/>
                  <a:pt x="686" y="384"/>
                </a:cubicBezTo>
                <a:cubicBezTo>
                  <a:pt x="686" y="388"/>
                  <a:pt x="689" y="392"/>
                  <a:pt x="693" y="392"/>
                </a:cubicBezTo>
                <a:cubicBezTo>
                  <a:pt x="669" y="541"/>
                  <a:pt x="669" y="541"/>
                  <a:pt x="669" y="541"/>
                </a:cubicBezTo>
                <a:cubicBezTo>
                  <a:pt x="669" y="540"/>
                  <a:pt x="668" y="540"/>
                  <a:pt x="668" y="540"/>
                </a:cubicBezTo>
                <a:close/>
                <a:moveTo>
                  <a:pt x="727" y="224"/>
                </a:moveTo>
                <a:cubicBezTo>
                  <a:pt x="726" y="225"/>
                  <a:pt x="725" y="226"/>
                  <a:pt x="725" y="227"/>
                </a:cubicBezTo>
                <a:cubicBezTo>
                  <a:pt x="690" y="221"/>
                  <a:pt x="690" y="221"/>
                  <a:pt x="690" y="221"/>
                </a:cubicBezTo>
                <a:cubicBezTo>
                  <a:pt x="676" y="219"/>
                  <a:pt x="676" y="219"/>
                  <a:pt x="676" y="219"/>
                </a:cubicBezTo>
                <a:cubicBezTo>
                  <a:pt x="676" y="219"/>
                  <a:pt x="676" y="218"/>
                  <a:pt x="676" y="218"/>
                </a:cubicBezTo>
                <a:cubicBezTo>
                  <a:pt x="676" y="213"/>
                  <a:pt x="672" y="210"/>
                  <a:pt x="668" y="210"/>
                </a:cubicBezTo>
                <a:cubicBezTo>
                  <a:pt x="666" y="210"/>
                  <a:pt x="665" y="210"/>
                  <a:pt x="664" y="210"/>
                </a:cubicBezTo>
                <a:cubicBezTo>
                  <a:pt x="633" y="155"/>
                  <a:pt x="633" y="155"/>
                  <a:pt x="633" y="155"/>
                </a:cubicBezTo>
                <a:cubicBezTo>
                  <a:pt x="599" y="96"/>
                  <a:pt x="599" y="96"/>
                  <a:pt x="599" y="96"/>
                </a:cubicBezTo>
                <a:cubicBezTo>
                  <a:pt x="600" y="95"/>
                  <a:pt x="601" y="93"/>
                  <a:pt x="602" y="91"/>
                </a:cubicBezTo>
                <a:cubicBezTo>
                  <a:pt x="637" y="101"/>
                  <a:pt x="637" y="101"/>
                  <a:pt x="637" y="101"/>
                </a:cubicBezTo>
                <a:cubicBezTo>
                  <a:pt x="637" y="101"/>
                  <a:pt x="637" y="101"/>
                  <a:pt x="637" y="101"/>
                </a:cubicBezTo>
                <a:cubicBezTo>
                  <a:pt x="637" y="105"/>
                  <a:pt x="640" y="107"/>
                  <a:pt x="643" y="107"/>
                </a:cubicBezTo>
                <a:cubicBezTo>
                  <a:pt x="644" y="107"/>
                  <a:pt x="645" y="107"/>
                  <a:pt x="645" y="107"/>
                </a:cubicBezTo>
                <a:lnTo>
                  <a:pt x="727" y="224"/>
                </a:lnTo>
                <a:close/>
                <a:moveTo>
                  <a:pt x="517" y="24"/>
                </a:moveTo>
                <a:cubicBezTo>
                  <a:pt x="517" y="24"/>
                  <a:pt x="517" y="25"/>
                  <a:pt x="517" y="25"/>
                </a:cubicBezTo>
                <a:cubicBezTo>
                  <a:pt x="517" y="28"/>
                  <a:pt x="520" y="31"/>
                  <a:pt x="523" y="31"/>
                </a:cubicBezTo>
                <a:cubicBezTo>
                  <a:pt x="525" y="31"/>
                  <a:pt x="526" y="30"/>
                  <a:pt x="527" y="29"/>
                </a:cubicBezTo>
                <a:cubicBezTo>
                  <a:pt x="638" y="99"/>
                  <a:pt x="638" y="99"/>
                  <a:pt x="638" y="99"/>
                </a:cubicBezTo>
                <a:cubicBezTo>
                  <a:pt x="637" y="99"/>
                  <a:pt x="637" y="100"/>
                  <a:pt x="637" y="100"/>
                </a:cubicBezTo>
                <a:cubicBezTo>
                  <a:pt x="602" y="90"/>
                  <a:pt x="602" y="90"/>
                  <a:pt x="602" y="90"/>
                </a:cubicBezTo>
                <a:cubicBezTo>
                  <a:pt x="602" y="90"/>
                  <a:pt x="602" y="89"/>
                  <a:pt x="602" y="89"/>
                </a:cubicBezTo>
                <a:cubicBezTo>
                  <a:pt x="602" y="84"/>
                  <a:pt x="598" y="80"/>
                  <a:pt x="594" y="80"/>
                </a:cubicBezTo>
                <a:cubicBezTo>
                  <a:pt x="591" y="80"/>
                  <a:pt x="589" y="81"/>
                  <a:pt x="587" y="83"/>
                </a:cubicBezTo>
                <a:cubicBezTo>
                  <a:pt x="496" y="18"/>
                  <a:pt x="496" y="18"/>
                  <a:pt x="496" y="18"/>
                </a:cubicBezTo>
                <a:cubicBezTo>
                  <a:pt x="497" y="18"/>
                  <a:pt x="497" y="18"/>
                  <a:pt x="497" y="17"/>
                </a:cubicBezTo>
                <a:lnTo>
                  <a:pt x="517" y="24"/>
                </a:lnTo>
                <a:close/>
                <a:moveTo>
                  <a:pt x="486" y="15"/>
                </a:moveTo>
                <a:cubicBezTo>
                  <a:pt x="486" y="18"/>
                  <a:pt x="488" y="21"/>
                  <a:pt x="492" y="21"/>
                </a:cubicBezTo>
                <a:cubicBezTo>
                  <a:pt x="493" y="21"/>
                  <a:pt x="495" y="20"/>
                  <a:pt x="496" y="19"/>
                </a:cubicBezTo>
                <a:cubicBezTo>
                  <a:pt x="536" y="47"/>
                  <a:pt x="536" y="47"/>
                  <a:pt x="536" y="47"/>
                </a:cubicBezTo>
                <a:cubicBezTo>
                  <a:pt x="587" y="84"/>
                  <a:pt x="587" y="84"/>
                  <a:pt x="587" y="84"/>
                </a:cubicBezTo>
                <a:cubicBezTo>
                  <a:pt x="586" y="85"/>
                  <a:pt x="586" y="86"/>
                  <a:pt x="585" y="87"/>
                </a:cubicBezTo>
                <a:cubicBezTo>
                  <a:pt x="576" y="86"/>
                  <a:pt x="576" y="86"/>
                  <a:pt x="576" y="86"/>
                </a:cubicBezTo>
                <a:cubicBezTo>
                  <a:pt x="507" y="79"/>
                  <a:pt x="507" y="79"/>
                  <a:pt x="507" y="79"/>
                </a:cubicBezTo>
                <a:cubicBezTo>
                  <a:pt x="507" y="79"/>
                  <a:pt x="507" y="79"/>
                  <a:pt x="507" y="78"/>
                </a:cubicBezTo>
                <a:cubicBezTo>
                  <a:pt x="507" y="74"/>
                  <a:pt x="503" y="70"/>
                  <a:pt x="499" y="70"/>
                </a:cubicBezTo>
                <a:cubicBezTo>
                  <a:pt x="496" y="70"/>
                  <a:pt x="495" y="71"/>
                  <a:pt x="493" y="72"/>
                </a:cubicBezTo>
                <a:cubicBezTo>
                  <a:pt x="444" y="13"/>
                  <a:pt x="444" y="13"/>
                  <a:pt x="444" y="13"/>
                </a:cubicBezTo>
                <a:cubicBezTo>
                  <a:pt x="445" y="13"/>
                  <a:pt x="445" y="12"/>
                  <a:pt x="446" y="10"/>
                </a:cubicBezTo>
                <a:lnTo>
                  <a:pt x="486" y="15"/>
                </a:lnTo>
                <a:close/>
                <a:moveTo>
                  <a:pt x="434" y="9"/>
                </a:moveTo>
                <a:cubicBezTo>
                  <a:pt x="434" y="12"/>
                  <a:pt x="437" y="15"/>
                  <a:pt x="440" y="15"/>
                </a:cubicBezTo>
                <a:cubicBezTo>
                  <a:pt x="441" y="15"/>
                  <a:pt x="442" y="14"/>
                  <a:pt x="443" y="14"/>
                </a:cubicBezTo>
                <a:cubicBezTo>
                  <a:pt x="472" y="48"/>
                  <a:pt x="472" y="48"/>
                  <a:pt x="472" y="48"/>
                </a:cubicBezTo>
                <a:cubicBezTo>
                  <a:pt x="492" y="73"/>
                  <a:pt x="492" y="73"/>
                  <a:pt x="492" y="73"/>
                </a:cubicBezTo>
                <a:cubicBezTo>
                  <a:pt x="491" y="74"/>
                  <a:pt x="490" y="76"/>
                  <a:pt x="490" y="78"/>
                </a:cubicBezTo>
                <a:cubicBezTo>
                  <a:pt x="393" y="75"/>
                  <a:pt x="393" y="75"/>
                  <a:pt x="393" y="75"/>
                </a:cubicBezTo>
                <a:cubicBezTo>
                  <a:pt x="393" y="71"/>
                  <a:pt x="390" y="67"/>
                  <a:pt x="385" y="67"/>
                </a:cubicBezTo>
                <a:cubicBezTo>
                  <a:pt x="385" y="11"/>
                  <a:pt x="385" y="11"/>
                  <a:pt x="385" y="11"/>
                </a:cubicBezTo>
                <a:cubicBezTo>
                  <a:pt x="387" y="11"/>
                  <a:pt x="389" y="9"/>
                  <a:pt x="390" y="7"/>
                </a:cubicBezTo>
                <a:lnTo>
                  <a:pt x="434" y="9"/>
                </a:lnTo>
                <a:close/>
                <a:moveTo>
                  <a:pt x="384" y="11"/>
                </a:moveTo>
                <a:cubicBezTo>
                  <a:pt x="384" y="67"/>
                  <a:pt x="384" y="67"/>
                  <a:pt x="384" y="67"/>
                </a:cubicBezTo>
                <a:cubicBezTo>
                  <a:pt x="380" y="68"/>
                  <a:pt x="377" y="71"/>
                  <a:pt x="377" y="75"/>
                </a:cubicBezTo>
                <a:cubicBezTo>
                  <a:pt x="279" y="78"/>
                  <a:pt x="279" y="78"/>
                  <a:pt x="279" y="78"/>
                </a:cubicBezTo>
                <a:cubicBezTo>
                  <a:pt x="278" y="76"/>
                  <a:pt x="278" y="74"/>
                  <a:pt x="276" y="73"/>
                </a:cubicBezTo>
                <a:cubicBezTo>
                  <a:pt x="326" y="14"/>
                  <a:pt x="326" y="14"/>
                  <a:pt x="326" y="14"/>
                </a:cubicBezTo>
                <a:cubicBezTo>
                  <a:pt x="327" y="15"/>
                  <a:pt x="328" y="15"/>
                  <a:pt x="329" y="15"/>
                </a:cubicBezTo>
                <a:cubicBezTo>
                  <a:pt x="332" y="15"/>
                  <a:pt x="334" y="12"/>
                  <a:pt x="335" y="9"/>
                </a:cubicBezTo>
                <a:cubicBezTo>
                  <a:pt x="378" y="7"/>
                  <a:pt x="378" y="7"/>
                  <a:pt x="378" y="7"/>
                </a:cubicBezTo>
                <a:cubicBezTo>
                  <a:pt x="379" y="9"/>
                  <a:pt x="381" y="11"/>
                  <a:pt x="384" y="11"/>
                </a:cubicBezTo>
                <a:close/>
                <a:moveTo>
                  <a:pt x="325" y="14"/>
                </a:moveTo>
                <a:cubicBezTo>
                  <a:pt x="276" y="73"/>
                  <a:pt x="276" y="73"/>
                  <a:pt x="276" y="73"/>
                </a:cubicBezTo>
                <a:cubicBezTo>
                  <a:pt x="274" y="71"/>
                  <a:pt x="272" y="71"/>
                  <a:pt x="270" y="71"/>
                </a:cubicBezTo>
                <a:cubicBezTo>
                  <a:pt x="266" y="71"/>
                  <a:pt x="262" y="75"/>
                  <a:pt x="262" y="79"/>
                </a:cubicBezTo>
                <a:cubicBezTo>
                  <a:pt x="262" y="79"/>
                  <a:pt x="262" y="79"/>
                  <a:pt x="262" y="79"/>
                </a:cubicBezTo>
                <a:cubicBezTo>
                  <a:pt x="186" y="87"/>
                  <a:pt x="186" y="87"/>
                  <a:pt x="186" y="87"/>
                </a:cubicBezTo>
                <a:cubicBezTo>
                  <a:pt x="184" y="87"/>
                  <a:pt x="184" y="87"/>
                  <a:pt x="184" y="87"/>
                </a:cubicBezTo>
                <a:cubicBezTo>
                  <a:pt x="184" y="86"/>
                  <a:pt x="183" y="85"/>
                  <a:pt x="182" y="84"/>
                </a:cubicBezTo>
                <a:cubicBezTo>
                  <a:pt x="273" y="19"/>
                  <a:pt x="273" y="19"/>
                  <a:pt x="273" y="19"/>
                </a:cubicBezTo>
                <a:cubicBezTo>
                  <a:pt x="274" y="20"/>
                  <a:pt x="276" y="21"/>
                  <a:pt x="278" y="21"/>
                </a:cubicBezTo>
                <a:cubicBezTo>
                  <a:pt x="281" y="21"/>
                  <a:pt x="283" y="18"/>
                  <a:pt x="283" y="15"/>
                </a:cubicBezTo>
                <a:cubicBezTo>
                  <a:pt x="323" y="10"/>
                  <a:pt x="323" y="10"/>
                  <a:pt x="323" y="10"/>
                </a:cubicBezTo>
                <a:cubicBezTo>
                  <a:pt x="323" y="12"/>
                  <a:pt x="324" y="13"/>
                  <a:pt x="325" y="14"/>
                </a:cubicBezTo>
                <a:close/>
                <a:moveTo>
                  <a:pt x="242" y="29"/>
                </a:moveTo>
                <a:cubicBezTo>
                  <a:pt x="243" y="30"/>
                  <a:pt x="245" y="31"/>
                  <a:pt x="246" y="31"/>
                </a:cubicBezTo>
                <a:cubicBezTo>
                  <a:pt x="250" y="31"/>
                  <a:pt x="252" y="28"/>
                  <a:pt x="252" y="25"/>
                </a:cubicBezTo>
                <a:cubicBezTo>
                  <a:pt x="252" y="24"/>
                  <a:pt x="252" y="24"/>
                  <a:pt x="252" y="24"/>
                </a:cubicBezTo>
                <a:cubicBezTo>
                  <a:pt x="272" y="17"/>
                  <a:pt x="272" y="17"/>
                  <a:pt x="272" y="17"/>
                </a:cubicBezTo>
                <a:cubicBezTo>
                  <a:pt x="272" y="18"/>
                  <a:pt x="273" y="18"/>
                  <a:pt x="273" y="18"/>
                </a:cubicBezTo>
                <a:cubicBezTo>
                  <a:pt x="182" y="83"/>
                  <a:pt x="182" y="83"/>
                  <a:pt x="182" y="83"/>
                </a:cubicBezTo>
                <a:cubicBezTo>
                  <a:pt x="180" y="81"/>
                  <a:pt x="178" y="80"/>
                  <a:pt x="176" y="80"/>
                </a:cubicBezTo>
                <a:cubicBezTo>
                  <a:pt x="171" y="80"/>
                  <a:pt x="167" y="84"/>
                  <a:pt x="167" y="89"/>
                </a:cubicBezTo>
                <a:cubicBezTo>
                  <a:pt x="167" y="89"/>
                  <a:pt x="167" y="90"/>
                  <a:pt x="167" y="90"/>
                </a:cubicBezTo>
                <a:cubicBezTo>
                  <a:pt x="132" y="100"/>
                  <a:pt x="132" y="100"/>
                  <a:pt x="132" y="100"/>
                </a:cubicBezTo>
                <a:cubicBezTo>
                  <a:pt x="132" y="100"/>
                  <a:pt x="132" y="99"/>
                  <a:pt x="132" y="99"/>
                </a:cubicBezTo>
                <a:lnTo>
                  <a:pt x="242" y="29"/>
                </a:lnTo>
                <a:close/>
                <a:moveTo>
                  <a:pt x="124" y="107"/>
                </a:moveTo>
                <a:cubicBezTo>
                  <a:pt x="124" y="107"/>
                  <a:pt x="125" y="107"/>
                  <a:pt x="126" y="107"/>
                </a:cubicBezTo>
                <a:cubicBezTo>
                  <a:pt x="130" y="107"/>
                  <a:pt x="132" y="105"/>
                  <a:pt x="132" y="101"/>
                </a:cubicBezTo>
                <a:cubicBezTo>
                  <a:pt x="132" y="101"/>
                  <a:pt x="132" y="101"/>
                  <a:pt x="132" y="101"/>
                </a:cubicBezTo>
                <a:cubicBezTo>
                  <a:pt x="167" y="91"/>
                  <a:pt x="167" y="91"/>
                  <a:pt x="167" y="91"/>
                </a:cubicBezTo>
                <a:cubicBezTo>
                  <a:pt x="168" y="93"/>
                  <a:pt x="169" y="95"/>
                  <a:pt x="171" y="96"/>
                </a:cubicBezTo>
                <a:cubicBezTo>
                  <a:pt x="154" y="125"/>
                  <a:pt x="154" y="125"/>
                  <a:pt x="154" y="125"/>
                </a:cubicBezTo>
                <a:cubicBezTo>
                  <a:pt x="105" y="210"/>
                  <a:pt x="105" y="210"/>
                  <a:pt x="105" y="210"/>
                </a:cubicBezTo>
                <a:cubicBezTo>
                  <a:pt x="104" y="209"/>
                  <a:pt x="103" y="209"/>
                  <a:pt x="102" y="209"/>
                </a:cubicBezTo>
                <a:cubicBezTo>
                  <a:pt x="97" y="209"/>
                  <a:pt x="93" y="213"/>
                  <a:pt x="93" y="217"/>
                </a:cubicBezTo>
                <a:cubicBezTo>
                  <a:pt x="93" y="218"/>
                  <a:pt x="93" y="218"/>
                  <a:pt x="93" y="219"/>
                </a:cubicBezTo>
                <a:cubicBezTo>
                  <a:pt x="45" y="227"/>
                  <a:pt x="45" y="227"/>
                  <a:pt x="45" y="227"/>
                </a:cubicBezTo>
                <a:cubicBezTo>
                  <a:pt x="45" y="225"/>
                  <a:pt x="44" y="224"/>
                  <a:pt x="43" y="223"/>
                </a:cubicBezTo>
                <a:lnTo>
                  <a:pt x="124" y="107"/>
                </a:lnTo>
                <a:close/>
                <a:moveTo>
                  <a:pt x="39" y="234"/>
                </a:moveTo>
                <a:cubicBezTo>
                  <a:pt x="39" y="234"/>
                  <a:pt x="39" y="234"/>
                  <a:pt x="39" y="234"/>
                </a:cubicBezTo>
                <a:cubicBezTo>
                  <a:pt x="42" y="234"/>
                  <a:pt x="45" y="231"/>
                  <a:pt x="45" y="228"/>
                </a:cubicBezTo>
                <a:cubicBezTo>
                  <a:pt x="45" y="228"/>
                  <a:pt x="45" y="227"/>
                  <a:pt x="45" y="227"/>
                </a:cubicBezTo>
                <a:cubicBezTo>
                  <a:pt x="94" y="219"/>
                  <a:pt x="94" y="219"/>
                  <a:pt x="94" y="219"/>
                </a:cubicBezTo>
                <a:cubicBezTo>
                  <a:pt x="94" y="222"/>
                  <a:pt x="97" y="225"/>
                  <a:pt x="99" y="226"/>
                </a:cubicBezTo>
                <a:cubicBezTo>
                  <a:pt x="88" y="295"/>
                  <a:pt x="88" y="295"/>
                  <a:pt x="88" y="295"/>
                </a:cubicBezTo>
                <a:cubicBezTo>
                  <a:pt x="75" y="375"/>
                  <a:pt x="75" y="375"/>
                  <a:pt x="75" y="375"/>
                </a:cubicBezTo>
                <a:cubicBezTo>
                  <a:pt x="75" y="375"/>
                  <a:pt x="75" y="375"/>
                  <a:pt x="74" y="375"/>
                </a:cubicBezTo>
                <a:cubicBezTo>
                  <a:pt x="70" y="375"/>
                  <a:pt x="66" y="378"/>
                  <a:pt x="66" y="383"/>
                </a:cubicBezTo>
                <a:cubicBezTo>
                  <a:pt x="12" y="383"/>
                  <a:pt x="12" y="383"/>
                  <a:pt x="12" y="383"/>
                </a:cubicBezTo>
                <a:cubicBezTo>
                  <a:pt x="12" y="381"/>
                  <a:pt x="10" y="379"/>
                  <a:pt x="8" y="378"/>
                </a:cubicBezTo>
                <a:lnTo>
                  <a:pt x="39" y="234"/>
                </a:lnTo>
                <a:close/>
                <a:moveTo>
                  <a:pt x="8" y="390"/>
                </a:moveTo>
                <a:cubicBezTo>
                  <a:pt x="11" y="389"/>
                  <a:pt x="12" y="387"/>
                  <a:pt x="12" y="384"/>
                </a:cubicBezTo>
                <a:cubicBezTo>
                  <a:pt x="66" y="384"/>
                  <a:pt x="66" y="384"/>
                  <a:pt x="66" y="384"/>
                </a:cubicBezTo>
                <a:cubicBezTo>
                  <a:pt x="66" y="388"/>
                  <a:pt x="70" y="392"/>
                  <a:pt x="74" y="392"/>
                </a:cubicBezTo>
                <a:cubicBezTo>
                  <a:pt x="75" y="392"/>
                  <a:pt x="75" y="392"/>
                  <a:pt x="75" y="392"/>
                </a:cubicBezTo>
                <a:cubicBezTo>
                  <a:pt x="79" y="419"/>
                  <a:pt x="79" y="419"/>
                  <a:pt x="79" y="419"/>
                </a:cubicBezTo>
                <a:cubicBezTo>
                  <a:pt x="99" y="541"/>
                  <a:pt x="99" y="541"/>
                  <a:pt x="99" y="541"/>
                </a:cubicBezTo>
                <a:cubicBezTo>
                  <a:pt x="96" y="542"/>
                  <a:pt x="94" y="544"/>
                  <a:pt x="93" y="548"/>
                </a:cubicBezTo>
                <a:cubicBezTo>
                  <a:pt x="90" y="547"/>
                  <a:pt x="90" y="547"/>
                  <a:pt x="90" y="547"/>
                </a:cubicBezTo>
                <a:cubicBezTo>
                  <a:pt x="45" y="540"/>
                  <a:pt x="45" y="540"/>
                  <a:pt x="45" y="540"/>
                </a:cubicBezTo>
                <a:cubicBezTo>
                  <a:pt x="45" y="540"/>
                  <a:pt x="45" y="540"/>
                  <a:pt x="45" y="539"/>
                </a:cubicBezTo>
                <a:cubicBezTo>
                  <a:pt x="45" y="536"/>
                  <a:pt x="42" y="534"/>
                  <a:pt x="39" y="534"/>
                </a:cubicBezTo>
                <a:cubicBezTo>
                  <a:pt x="39" y="534"/>
                  <a:pt x="39" y="534"/>
                  <a:pt x="39" y="534"/>
                </a:cubicBezTo>
                <a:lnTo>
                  <a:pt x="8" y="390"/>
                </a:lnTo>
                <a:close/>
                <a:moveTo>
                  <a:pt x="43" y="544"/>
                </a:moveTo>
                <a:cubicBezTo>
                  <a:pt x="44" y="543"/>
                  <a:pt x="45" y="542"/>
                  <a:pt x="45" y="541"/>
                </a:cubicBezTo>
                <a:cubicBezTo>
                  <a:pt x="79" y="546"/>
                  <a:pt x="79" y="546"/>
                  <a:pt x="79" y="546"/>
                </a:cubicBezTo>
                <a:cubicBezTo>
                  <a:pt x="93" y="548"/>
                  <a:pt x="93" y="548"/>
                  <a:pt x="93" y="548"/>
                </a:cubicBezTo>
                <a:cubicBezTo>
                  <a:pt x="93" y="549"/>
                  <a:pt x="93" y="549"/>
                  <a:pt x="93" y="549"/>
                </a:cubicBezTo>
                <a:cubicBezTo>
                  <a:pt x="93" y="554"/>
                  <a:pt x="97" y="558"/>
                  <a:pt x="102" y="558"/>
                </a:cubicBezTo>
                <a:cubicBezTo>
                  <a:pt x="103" y="558"/>
                  <a:pt x="104" y="557"/>
                  <a:pt x="105" y="557"/>
                </a:cubicBezTo>
                <a:cubicBezTo>
                  <a:pt x="137" y="612"/>
                  <a:pt x="137" y="612"/>
                  <a:pt x="137" y="612"/>
                </a:cubicBezTo>
                <a:cubicBezTo>
                  <a:pt x="171" y="672"/>
                  <a:pt x="171" y="672"/>
                  <a:pt x="171" y="672"/>
                </a:cubicBezTo>
                <a:cubicBezTo>
                  <a:pt x="169" y="673"/>
                  <a:pt x="168" y="674"/>
                  <a:pt x="167" y="676"/>
                </a:cubicBezTo>
                <a:cubicBezTo>
                  <a:pt x="132" y="667"/>
                  <a:pt x="132" y="667"/>
                  <a:pt x="132" y="667"/>
                </a:cubicBezTo>
                <a:cubicBezTo>
                  <a:pt x="132" y="666"/>
                  <a:pt x="132" y="666"/>
                  <a:pt x="132" y="666"/>
                </a:cubicBezTo>
                <a:cubicBezTo>
                  <a:pt x="132" y="663"/>
                  <a:pt x="130" y="660"/>
                  <a:pt x="126" y="660"/>
                </a:cubicBezTo>
                <a:cubicBezTo>
                  <a:pt x="125" y="660"/>
                  <a:pt x="125" y="660"/>
                  <a:pt x="124" y="661"/>
                </a:cubicBezTo>
                <a:lnTo>
                  <a:pt x="43" y="544"/>
                </a:lnTo>
                <a:close/>
                <a:moveTo>
                  <a:pt x="252" y="743"/>
                </a:moveTo>
                <a:cubicBezTo>
                  <a:pt x="252" y="743"/>
                  <a:pt x="252" y="743"/>
                  <a:pt x="252" y="742"/>
                </a:cubicBezTo>
                <a:cubicBezTo>
                  <a:pt x="252" y="739"/>
                  <a:pt x="250" y="736"/>
                  <a:pt x="246" y="736"/>
                </a:cubicBezTo>
                <a:cubicBezTo>
                  <a:pt x="245" y="736"/>
                  <a:pt x="243" y="737"/>
                  <a:pt x="242" y="738"/>
                </a:cubicBezTo>
                <a:cubicBezTo>
                  <a:pt x="132" y="668"/>
                  <a:pt x="132" y="668"/>
                  <a:pt x="132" y="668"/>
                </a:cubicBezTo>
                <a:cubicBezTo>
                  <a:pt x="132" y="668"/>
                  <a:pt x="132" y="668"/>
                  <a:pt x="132" y="667"/>
                </a:cubicBezTo>
                <a:cubicBezTo>
                  <a:pt x="148" y="672"/>
                  <a:pt x="148" y="672"/>
                  <a:pt x="148" y="672"/>
                </a:cubicBezTo>
                <a:cubicBezTo>
                  <a:pt x="167" y="677"/>
                  <a:pt x="167" y="677"/>
                  <a:pt x="167" y="677"/>
                </a:cubicBezTo>
                <a:cubicBezTo>
                  <a:pt x="167" y="678"/>
                  <a:pt x="167" y="678"/>
                  <a:pt x="167" y="679"/>
                </a:cubicBezTo>
                <a:cubicBezTo>
                  <a:pt x="167" y="684"/>
                  <a:pt x="170" y="688"/>
                  <a:pt x="175" y="688"/>
                </a:cubicBezTo>
                <a:cubicBezTo>
                  <a:pt x="178" y="688"/>
                  <a:pt x="180" y="686"/>
                  <a:pt x="182" y="684"/>
                </a:cubicBezTo>
                <a:cubicBezTo>
                  <a:pt x="273" y="749"/>
                  <a:pt x="273" y="749"/>
                  <a:pt x="273" y="749"/>
                </a:cubicBezTo>
                <a:cubicBezTo>
                  <a:pt x="272" y="749"/>
                  <a:pt x="272" y="750"/>
                  <a:pt x="272" y="750"/>
                </a:cubicBezTo>
                <a:lnTo>
                  <a:pt x="252" y="743"/>
                </a:lnTo>
                <a:close/>
                <a:moveTo>
                  <a:pt x="284" y="752"/>
                </a:moveTo>
                <a:cubicBezTo>
                  <a:pt x="284" y="752"/>
                  <a:pt x="284" y="752"/>
                  <a:pt x="284" y="752"/>
                </a:cubicBezTo>
                <a:cubicBezTo>
                  <a:pt x="284" y="748"/>
                  <a:pt x="281" y="746"/>
                  <a:pt x="278" y="746"/>
                </a:cubicBezTo>
                <a:cubicBezTo>
                  <a:pt x="276" y="746"/>
                  <a:pt x="274" y="747"/>
                  <a:pt x="273" y="748"/>
                </a:cubicBezTo>
                <a:cubicBezTo>
                  <a:pt x="233" y="719"/>
                  <a:pt x="233" y="719"/>
                  <a:pt x="233" y="719"/>
                </a:cubicBezTo>
                <a:cubicBezTo>
                  <a:pt x="182" y="684"/>
                  <a:pt x="182" y="684"/>
                  <a:pt x="182" y="684"/>
                </a:cubicBezTo>
                <a:cubicBezTo>
                  <a:pt x="183" y="683"/>
                  <a:pt x="183" y="681"/>
                  <a:pt x="184" y="680"/>
                </a:cubicBezTo>
                <a:cubicBezTo>
                  <a:pt x="192" y="681"/>
                  <a:pt x="192" y="681"/>
                  <a:pt x="192" y="681"/>
                </a:cubicBezTo>
                <a:cubicBezTo>
                  <a:pt x="262" y="688"/>
                  <a:pt x="262" y="688"/>
                  <a:pt x="262" y="688"/>
                </a:cubicBezTo>
                <a:cubicBezTo>
                  <a:pt x="262" y="688"/>
                  <a:pt x="262" y="688"/>
                  <a:pt x="262" y="689"/>
                </a:cubicBezTo>
                <a:cubicBezTo>
                  <a:pt x="262" y="694"/>
                  <a:pt x="266" y="697"/>
                  <a:pt x="271" y="697"/>
                </a:cubicBezTo>
                <a:cubicBezTo>
                  <a:pt x="273" y="697"/>
                  <a:pt x="275" y="697"/>
                  <a:pt x="276" y="695"/>
                </a:cubicBezTo>
                <a:cubicBezTo>
                  <a:pt x="325" y="754"/>
                  <a:pt x="325" y="754"/>
                  <a:pt x="325" y="754"/>
                </a:cubicBezTo>
                <a:cubicBezTo>
                  <a:pt x="325" y="755"/>
                  <a:pt x="324" y="756"/>
                  <a:pt x="324" y="757"/>
                </a:cubicBezTo>
                <a:lnTo>
                  <a:pt x="284" y="752"/>
                </a:lnTo>
                <a:close/>
                <a:moveTo>
                  <a:pt x="335" y="758"/>
                </a:moveTo>
                <a:cubicBezTo>
                  <a:pt x="335" y="755"/>
                  <a:pt x="332" y="752"/>
                  <a:pt x="329" y="752"/>
                </a:cubicBezTo>
                <a:cubicBezTo>
                  <a:pt x="328" y="752"/>
                  <a:pt x="327" y="753"/>
                  <a:pt x="326" y="753"/>
                </a:cubicBezTo>
                <a:cubicBezTo>
                  <a:pt x="297" y="719"/>
                  <a:pt x="297" y="719"/>
                  <a:pt x="297" y="719"/>
                </a:cubicBezTo>
                <a:cubicBezTo>
                  <a:pt x="277" y="695"/>
                  <a:pt x="277" y="695"/>
                  <a:pt x="277" y="695"/>
                </a:cubicBezTo>
                <a:cubicBezTo>
                  <a:pt x="278" y="693"/>
                  <a:pt x="279" y="691"/>
                  <a:pt x="279" y="689"/>
                </a:cubicBezTo>
                <a:cubicBezTo>
                  <a:pt x="376" y="692"/>
                  <a:pt x="376" y="692"/>
                  <a:pt x="376" y="692"/>
                </a:cubicBezTo>
                <a:cubicBezTo>
                  <a:pt x="376" y="696"/>
                  <a:pt x="380" y="700"/>
                  <a:pt x="384" y="700"/>
                </a:cubicBezTo>
                <a:cubicBezTo>
                  <a:pt x="384" y="756"/>
                  <a:pt x="384" y="756"/>
                  <a:pt x="384" y="756"/>
                </a:cubicBezTo>
                <a:cubicBezTo>
                  <a:pt x="382" y="756"/>
                  <a:pt x="379" y="758"/>
                  <a:pt x="379" y="760"/>
                </a:cubicBezTo>
                <a:lnTo>
                  <a:pt x="335" y="758"/>
                </a:lnTo>
                <a:close/>
                <a:moveTo>
                  <a:pt x="390" y="760"/>
                </a:moveTo>
                <a:cubicBezTo>
                  <a:pt x="390" y="758"/>
                  <a:pt x="388" y="756"/>
                  <a:pt x="385" y="756"/>
                </a:cubicBezTo>
                <a:cubicBezTo>
                  <a:pt x="385" y="700"/>
                  <a:pt x="385" y="700"/>
                  <a:pt x="385" y="700"/>
                </a:cubicBezTo>
                <a:cubicBezTo>
                  <a:pt x="389" y="699"/>
                  <a:pt x="392" y="696"/>
                  <a:pt x="393" y="692"/>
                </a:cubicBezTo>
                <a:cubicBezTo>
                  <a:pt x="490" y="689"/>
                  <a:pt x="490" y="689"/>
                  <a:pt x="490" y="689"/>
                </a:cubicBezTo>
                <a:cubicBezTo>
                  <a:pt x="491" y="691"/>
                  <a:pt x="492" y="693"/>
                  <a:pt x="493" y="694"/>
                </a:cubicBezTo>
                <a:cubicBezTo>
                  <a:pt x="444" y="752"/>
                  <a:pt x="444" y="752"/>
                  <a:pt x="444" y="752"/>
                </a:cubicBezTo>
                <a:cubicBezTo>
                  <a:pt x="443" y="752"/>
                  <a:pt x="442" y="751"/>
                  <a:pt x="441" y="751"/>
                </a:cubicBezTo>
                <a:cubicBezTo>
                  <a:pt x="437" y="751"/>
                  <a:pt x="435" y="754"/>
                  <a:pt x="435" y="757"/>
                </a:cubicBezTo>
                <a:cubicBezTo>
                  <a:pt x="435" y="757"/>
                  <a:pt x="435" y="758"/>
                  <a:pt x="435" y="758"/>
                </a:cubicBezTo>
                <a:lnTo>
                  <a:pt x="390" y="760"/>
                </a:lnTo>
                <a:close/>
                <a:moveTo>
                  <a:pt x="527" y="739"/>
                </a:moveTo>
                <a:cubicBezTo>
                  <a:pt x="526" y="737"/>
                  <a:pt x="525" y="736"/>
                  <a:pt x="523" y="736"/>
                </a:cubicBezTo>
                <a:cubicBezTo>
                  <a:pt x="520" y="736"/>
                  <a:pt x="517" y="739"/>
                  <a:pt x="517" y="742"/>
                </a:cubicBezTo>
                <a:cubicBezTo>
                  <a:pt x="517" y="743"/>
                  <a:pt x="517" y="743"/>
                  <a:pt x="517" y="743"/>
                </a:cubicBezTo>
                <a:cubicBezTo>
                  <a:pt x="497" y="750"/>
                  <a:pt x="497" y="750"/>
                  <a:pt x="497" y="750"/>
                </a:cubicBezTo>
                <a:cubicBezTo>
                  <a:pt x="497" y="750"/>
                  <a:pt x="497" y="749"/>
                  <a:pt x="496" y="749"/>
                </a:cubicBezTo>
                <a:cubicBezTo>
                  <a:pt x="587" y="684"/>
                  <a:pt x="587" y="684"/>
                  <a:pt x="587" y="684"/>
                </a:cubicBezTo>
                <a:cubicBezTo>
                  <a:pt x="589" y="686"/>
                  <a:pt x="591" y="688"/>
                  <a:pt x="594" y="688"/>
                </a:cubicBezTo>
                <a:cubicBezTo>
                  <a:pt x="599" y="688"/>
                  <a:pt x="603" y="684"/>
                  <a:pt x="603" y="679"/>
                </a:cubicBezTo>
                <a:cubicBezTo>
                  <a:pt x="603" y="678"/>
                  <a:pt x="603" y="678"/>
                  <a:pt x="602" y="677"/>
                </a:cubicBezTo>
                <a:cubicBezTo>
                  <a:pt x="637" y="667"/>
                  <a:pt x="637" y="667"/>
                  <a:pt x="637" y="667"/>
                </a:cubicBezTo>
                <a:cubicBezTo>
                  <a:pt x="637" y="668"/>
                  <a:pt x="637" y="668"/>
                  <a:pt x="637" y="668"/>
                </a:cubicBezTo>
                <a:lnTo>
                  <a:pt x="527" y="739"/>
                </a:lnTo>
                <a:close/>
                <a:moveTo>
                  <a:pt x="645" y="661"/>
                </a:moveTo>
                <a:cubicBezTo>
                  <a:pt x="645" y="660"/>
                  <a:pt x="644" y="660"/>
                  <a:pt x="643" y="660"/>
                </a:cubicBezTo>
                <a:cubicBezTo>
                  <a:pt x="639" y="660"/>
                  <a:pt x="637" y="663"/>
                  <a:pt x="637" y="666"/>
                </a:cubicBezTo>
                <a:cubicBezTo>
                  <a:pt x="637" y="666"/>
                  <a:pt x="637" y="666"/>
                  <a:pt x="637" y="667"/>
                </a:cubicBezTo>
                <a:cubicBezTo>
                  <a:pt x="626" y="670"/>
                  <a:pt x="626" y="670"/>
                  <a:pt x="626" y="670"/>
                </a:cubicBezTo>
                <a:cubicBezTo>
                  <a:pt x="602" y="676"/>
                  <a:pt x="602" y="676"/>
                  <a:pt x="602" y="676"/>
                </a:cubicBezTo>
                <a:cubicBezTo>
                  <a:pt x="601" y="674"/>
                  <a:pt x="600" y="673"/>
                  <a:pt x="598" y="672"/>
                </a:cubicBezTo>
                <a:cubicBezTo>
                  <a:pt x="615" y="642"/>
                  <a:pt x="615" y="642"/>
                  <a:pt x="615" y="642"/>
                </a:cubicBezTo>
                <a:cubicBezTo>
                  <a:pt x="664" y="557"/>
                  <a:pt x="664" y="557"/>
                  <a:pt x="664" y="557"/>
                </a:cubicBezTo>
                <a:cubicBezTo>
                  <a:pt x="665" y="557"/>
                  <a:pt x="666" y="558"/>
                  <a:pt x="668" y="558"/>
                </a:cubicBezTo>
                <a:cubicBezTo>
                  <a:pt x="672" y="558"/>
                  <a:pt x="676" y="554"/>
                  <a:pt x="676" y="549"/>
                </a:cubicBezTo>
                <a:cubicBezTo>
                  <a:pt x="676" y="549"/>
                  <a:pt x="676" y="549"/>
                  <a:pt x="676" y="548"/>
                </a:cubicBezTo>
                <a:cubicBezTo>
                  <a:pt x="723" y="541"/>
                  <a:pt x="723" y="541"/>
                  <a:pt x="723" y="541"/>
                </a:cubicBezTo>
                <a:cubicBezTo>
                  <a:pt x="723" y="542"/>
                  <a:pt x="724" y="544"/>
                  <a:pt x="726" y="545"/>
                </a:cubicBezTo>
                <a:lnTo>
                  <a:pt x="645" y="661"/>
                </a:lnTo>
                <a:close/>
                <a:moveTo>
                  <a:pt x="730" y="534"/>
                </a:moveTo>
                <a:cubicBezTo>
                  <a:pt x="730" y="534"/>
                  <a:pt x="729" y="534"/>
                  <a:pt x="729" y="534"/>
                </a:cubicBezTo>
                <a:cubicBezTo>
                  <a:pt x="726" y="534"/>
                  <a:pt x="723" y="537"/>
                  <a:pt x="723" y="540"/>
                </a:cubicBezTo>
                <a:cubicBezTo>
                  <a:pt x="723" y="540"/>
                  <a:pt x="723" y="540"/>
                  <a:pt x="723" y="540"/>
                </a:cubicBezTo>
                <a:cubicBezTo>
                  <a:pt x="676" y="548"/>
                  <a:pt x="676" y="548"/>
                  <a:pt x="676" y="548"/>
                </a:cubicBezTo>
                <a:cubicBezTo>
                  <a:pt x="676" y="544"/>
                  <a:pt x="673" y="542"/>
                  <a:pt x="670" y="541"/>
                </a:cubicBezTo>
                <a:cubicBezTo>
                  <a:pt x="681" y="472"/>
                  <a:pt x="681" y="472"/>
                  <a:pt x="681" y="472"/>
                </a:cubicBezTo>
                <a:cubicBezTo>
                  <a:pt x="694" y="393"/>
                  <a:pt x="694" y="393"/>
                  <a:pt x="694" y="393"/>
                </a:cubicBezTo>
                <a:cubicBezTo>
                  <a:pt x="694" y="393"/>
                  <a:pt x="694" y="393"/>
                  <a:pt x="695" y="393"/>
                </a:cubicBezTo>
                <a:cubicBezTo>
                  <a:pt x="699" y="393"/>
                  <a:pt x="703" y="389"/>
                  <a:pt x="703" y="384"/>
                </a:cubicBezTo>
                <a:cubicBezTo>
                  <a:pt x="757" y="384"/>
                  <a:pt x="757" y="384"/>
                  <a:pt x="757" y="384"/>
                </a:cubicBezTo>
                <a:cubicBezTo>
                  <a:pt x="757" y="387"/>
                  <a:pt x="759" y="389"/>
                  <a:pt x="761" y="390"/>
                </a:cubicBezTo>
                <a:lnTo>
                  <a:pt x="730" y="534"/>
                </a:lnTo>
                <a:close/>
              </a:path>
            </a:pathLst>
          </a:custGeom>
          <a:gradFill>
            <a:gsLst>
              <a:gs pos="100000">
                <a:srgbClr val="153B6A"/>
              </a:gs>
              <a:gs pos="0">
                <a:srgbClr val="17D5F7"/>
              </a:gs>
            </a:gsLst>
            <a:path path="shape">
              <a:fillToRect l="50000" t="50000" r="50000" b="50000"/>
            </a:path>
          </a:gradFill>
          <a:ln>
            <a:noFill/>
          </a:ln>
        </p:spPr>
        <p:txBody>
          <a:bodyPr vert="horz" wrap="square" lIns="121917" tIns="60958" rIns="121917" bIns="60958" numCol="1" anchor="t" anchorCtr="0" compatLnSpc="1"/>
          <a:lstStyle/>
          <a:p>
            <a:endParaRPr lang="zh-CN" altLang="en-US"/>
          </a:p>
        </p:txBody>
      </p:sp>
      <p:sp>
        <p:nvSpPr>
          <p:cNvPr id="3" name="文本框 6"/>
          <p:cNvSpPr txBox="1">
            <a:spLocks noChangeArrowheads="1"/>
          </p:cNvSpPr>
          <p:nvPr/>
        </p:nvSpPr>
        <p:spPr bwMode="auto">
          <a:xfrm>
            <a:off x="1633067" y="1365176"/>
            <a:ext cx="3870605" cy="4201146"/>
          </a:xfrm>
          <a:prstGeom prst="rect">
            <a:avLst/>
          </a:prstGeom>
          <a:noFill/>
        </p:spPr>
        <p:txBody>
          <a:bodyPr wrap="none" lIns="121917" tIns="60958" rIns="121917" bIns="60958">
            <a:spAutoFit/>
          </a:bodyPr>
          <a:lstStyle>
            <a:defPPr>
              <a:defRPr lang="zh-CN"/>
            </a:defPPr>
            <a:lvl1pPr>
              <a:defRPr sz="16600">
                <a:ln w="38100">
                  <a:noFill/>
                </a:ln>
                <a:solidFill>
                  <a:schemeClr val="bg1"/>
                </a:solidFill>
                <a:latin typeface="Impact" panose="020B0806030902050204" pitchFamily="34" charset="0"/>
                <a:ea typeface="微软雅黑" panose="020B0503020204020204" pitchFamily="34" charset="-122"/>
              </a:defRPr>
            </a:lvl1pPr>
          </a:lstStyle>
          <a:p>
            <a:r>
              <a:rPr lang="en-US" altLang="zh-CN" sz="26500" dirty="0" smtClean="0"/>
              <a:t>04</a:t>
            </a:r>
            <a:endParaRPr lang="zh-CN" altLang="en-US" sz="26500" dirty="0"/>
          </a:p>
        </p:txBody>
      </p:sp>
      <p:sp>
        <p:nvSpPr>
          <p:cNvPr id="5" name="文本框 8"/>
          <p:cNvSpPr txBox="1">
            <a:spLocks noChangeArrowheads="1"/>
          </p:cNvSpPr>
          <p:nvPr/>
        </p:nvSpPr>
        <p:spPr bwMode="auto">
          <a:xfrm>
            <a:off x="6386094" y="2750931"/>
            <a:ext cx="5786193" cy="677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zh-CN" altLang="en-US" sz="3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学生在线服务系统操作说明</a:t>
            </a:r>
            <a:endParaRPr lang="zh-CN" altLang="zh-CN" sz="3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6" name="组合 5"/>
          <p:cNvGrpSpPr/>
          <p:nvPr/>
        </p:nvGrpSpPr>
        <p:grpSpPr>
          <a:xfrm>
            <a:off x="6462402" y="1505673"/>
            <a:ext cx="1183063" cy="1094569"/>
            <a:chOff x="4427538" y="566738"/>
            <a:chExt cx="887413" cy="820737"/>
          </a:xfrm>
        </p:grpSpPr>
        <p:sp>
          <p:nvSpPr>
            <p:cNvPr id="7" name="Freeform 8"/>
            <p:cNvSpPr>
              <a:spLocks noEditPoints="1"/>
            </p:cNvSpPr>
            <p:nvPr/>
          </p:nvSpPr>
          <p:spPr bwMode="auto">
            <a:xfrm>
              <a:off x="4429126" y="566738"/>
              <a:ext cx="885825" cy="815975"/>
            </a:xfrm>
            <a:custGeom>
              <a:avLst/>
              <a:gdLst>
                <a:gd name="T0" fmla="*/ 132 w 558"/>
                <a:gd name="T1" fmla="*/ 514 h 514"/>
                <a:gd name="T2" fmla="*/ 556 w 558"/>
                <a:gd name="T3" fmla="*/ 317 h 514"/>
                <a:gd name="T4" fmla="*/ 558 w 558"/>
                <a:gd name="T5" fmla="*/ 316 h 514"/>
                <a:gd name="T6" fmla="*/ 0 w 558"/>
                <a:gd name="T7" fmla="*/ 0 h 514"/>
                <a:gd name="T8" fmla="*/ 132 w 558"/>
                <a:gd name="T9" fmla="*/ 514 h 514"/>
                <a:gd name="T10" fmla="*/ 134 w 558"/>
                <a:gd name="T11" fmla="*/ 511 h 514"/>
                <a:gd name="T12" fmla="*/ 3 w 558"/>
                <a:gd name="T13" fmla="*/ 4 h 514"/>
                <a:gd name="T14" fmla="*/ 553 w 558"/>
                <a:gd name="T15" fmla="*/ 316 h 514"/>
                <a:gd name="T16" fmla="*/ 134 w 558"/>
                <a:gd name="T17" fmla="*/ 511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8" h="514">
                  <a:moveTo>
                    <a:pt x="132" y="514"/>
                  </a:moveTo>
                  <a:lnTo>
                    <a:pt x="556" y="317"/>
                  </a:lnTo>
                  <a:lnTo>
                    <a:pt x="558" y="316"/>
                  </a:lnTo>
                  <a:lnTo>
                    <a:pt x="0" y="0"/>
                  </a:lnTo>
                  <a:lnTo>
                    <a:pt x="132" y="514"/>
                  </a:lnTo>
                  <a:close/>
                  <a:moveTo>
                    <a:pt x="134" y="511"/>
                  </a:moveTo>
                  <a:lnTo>
                    <a:pt x="3" y="4"/>
                  </a:lnTo>
                  <a:lnTo>
                    <a:pt x="553" y="316"/>
                  </a:lnTo>
                  <a:lnTo>
                    <a:pt x="134" y="511"/>
                  </a:ln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p>
          </p:txBody>
        </p:sp>
        <p:sp>
          <p:nvSpPr>
            <p:cNvPr id="8" name="Freeform 9"/>
            <p:cNvSpPr>
              <a:spLocks noEditPoints="1"/>
            </p:cNvSpPr>
            <p:nvPr/>
          </p:nvSpPr>
          <p:spPr bwMode="auto">
            <a:xfrm>
              <a:off x="4629151" y="1066800"/>
              <a:ext cx="682625" cy="320675"/>
            </a:xfrm>
            <a:custGeom>
              <a:avLst/>
              <a:gdLst>
                <a:gd name="T0" fmla="*/ 111 w 430"/>
                <a:gd name="T1" fmla="*/ 110 h 202"/>
                <a:gd name="T2" fmla="*/ 111 w 430"/>
                <a:gd name="T3" fmla="*/ 110 h 202"/>
                <a:gd name="T4" fmla="*/ 0 w 430"/>
                <a:gd name="T5" fmla="*/ 202 h 202"/>
                <a:gd name="T6" fmla="*/ 430 w 430"/>
                <a:gd name="T7" fmla="*/ 2 h 202"/>
                <a:gd name="T8" fmla="*/ 429 w 430"/>
                <a:gd name="T9" fmla="*/ 0 h 202"/>
                <a:gd name="T10" fmla="*/ 111 w 430"/>
                <a:gd name="T11" fmla="*/ 110 h 202"/>
                <a:gd name="T12" fmla="*/ 14 w 430"/>
                <a:gd name="T13" fmla="*/ 193 h 202"/>
                <a:gd name="T14" fmla="*/ 112 w 430"/>
                <a:gd name="T15" fmla="*/ 112 h 202"/>
                <a:gd name="T16" fmla="*/ 409 w 430"/>
                <a:gd name="T17" fmla="*/ 9 h 202"/>
                <a:gd name="T18" fmla="*/ 14 w 430"/>
                <a:gd name="T19" fmla="*/ 193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0" h="202">
                  <a:moveTo>
                    <a:pt x="111" y="110"/>
                  </a:moveTo>
                  <a:lnTo>
                    <a:pt x="111" y="110"/>
                  </a:lnTo>
                  <a:lnTo>
                    <a:pt x="0" y="202"/>
                  </a:lnTo>
                  <a:lnTo>
                    <a:pt x="430" y="2"/>
                  </a:lnTo>
                  <a:lnTo>
                    <a:pt x="429" y="0"/>
                  </a:lnTo>
                  <a:lnTo>
                    <a:pt x="111" y="110"/>
                  </a:lnTo>
                  <a:close/>
                  <a:moveTo>
                    <a:pt x="14" y="193"/>
                  </a:moveTo>
                  <a:lnTo>
                    <a:pt x="112" y="112"/>
                  </a:lnTo>
                  <a:lnTo>
                    <a:pt x="409" y="9"/>
                  </a:lnTo>
                  <a:lnTo>
                    <a:pt x="14" y="193"/>
                  </a:ln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p>
          </p:txBody>
        </p:sp>
        <p:sp>
          <p:nvSpPr>
            <p:cNvPr id="9" name="Freeform 10"/>
            <p:cNvSpPr>
              <a:spLocks noEditPoints="1"/>
            </p:cNvSpPr>
            <p:nvPr/>
          </p:nvSpPr>
          <p:spPr bwMode="auto">
            <a:xfrm>
              <a:off x="4427538" y="566738"/>
              <a:ext cx="887413" cy="677863"/>
            </a:xfrm>
            <a:custGeom>
              <a:avLst/>
              <a:gdLst>
                <a:gd name="T0" fmla="*/ 237 w 559"/>
                <a:gd name="T1" fmla="*/ 427 h 427"/>
                <a:gd name="T2" fmla="*/ 238 w 559"/>
                <a:gd name="T3" fmla="*/ 427 h 427"/>
                <a:gd name="T4" fmla="*/ 559 w 559"/>
                <a:gd name="T5" fmla="*/ 317 h 427"/>
                <a:gd name="T6" fmla="*/ 0 w 559"/>
                <a:gd name="T7" fmla="*/ 0 h 427"/>
                <a:gd name="T8" fmla="*/ 237 w 559"/>
                <a:gd name="T9" fmla="*/ 427 h 427"/>
                <a:gd name="T10" fmla="*/ 239 w 559"/>
                <a:gd name="T11" fmla="*/ 425 h 427"/>
                <a:gd name="T12" fmla="*/ 5 w 559"/>
                <a:gd name="T13" fmla="*/ 5 h 427"/>
                <a:gd name="T14" fmla="*/ 554 w 559"/>
                <a:gd name="T15" fmla="*/ 316 h 427"/>
                <a:gd name="T16" fmla="*/ 239 w 559"/>
                <a:gd name="T17" fmla="*/ 425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9" h="427">
                  <a:moveTo>
                    <a:pt x="237" y="427"/>
                  </a:moveTo>
                  <a:lnTo>
                    <a:pt x="238" y="427"/>
                  </a:lnTo>
                  <a:lnTo>
                    <a:pt x="559" y="317"/>
                  </a:lnTo>
                  <a:lnTo>
                    <a:pt x="0" y="0"/>
                  </a:lnTo>
                  <a:lnTo>
                    <a:pt x="237" y="427"/>
                  </a:lnTo>
                  <a:close/>
                  <a:moveTo>
                    <a:pt x="239" y="425"/>
                  </a:moveTo>
                  <a:lnTo>
                    <a:pt x="5" y="5"/>
                  </a:lnTo>
                  <a:lnTo>
                    <a:pt x="554" y="316"/>
                  </a:lnTo>
                  <a:lnTo>
                    <a:pt x="239" y="425"/>
                  </a:ln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p>
          </p:txBody>
        </p:sp>
      </p:grpSp>
      <p:grpSp>
        <p:nvGrpSpPr>
          <p:cNvPr id="10" name="组合 9"/>
          <p:cNvGrpSpPr/>
          <p:nvPr/>
        </p:nvGrpSpPr>
        <p:grpSpPr>
          <a:xfrm>
            <a:off x="6495205" y="4757294"/>
            <a:ext cx="1007402" cy="702897"/>
            <a:chOff x="4672013" y="2482850"/>
            <a:chExt cx="755650" cy="527051"/>
          </a:xfrm>
        </p:grpSpPr>
        <p:sp>
          <p:nvSpPr>
            <p:cNvPr id="11" name="Freeform 17"/>
            <p:cNvSpPr>
              <a:spLocks noEditPoints="1"/>
            </p:cNvSpPr>
            <p:nvPr/>
          </p:nvSpPr>
          <p:spPr bwMode="auto">
            <a:xfrm>
              <a:off x="4672013" y="2484438"/>
              <a:ext cx="493713" cy="525463"/>
            </a:xfrm>
            <a:custGeom>
              <a:avLst/>
              <a:gdLst>
                <a:gd name="T0" fmla="*/ 0 w 311"/>
                <a:gd name="T1" fmla="*/ 331 h 331"/>
                <a:gd name="T2" fmla="*/ 311 w 311"/>
                <a:gd name="T3" fmla="*/ 95 h 331"/>
                <a:gd name="T4" fmla="*/ 183 w 311"/>
                <a:gd name="T5" fmla="*/ 0 h 331"/>
                <a:gd name="T6" fmla="*/ 0 w 311"/>
                <a:gd name="T7" fmla="*/ 331 h 331"/>
                <a:gd name="T8" fmla="*/ 308 w 311"/>
                <a:gd name="T9" fmla="*/ 95 h 331"/>
                <a:gd name="T10" fmla="*/ 7 w 311"/>
                <a:gd name="T11" fmla="*/ 323 h 331"/>
                <a:gd name="T12" fmla="*/ 183 w 311"/>
                <a:gd name="T13" fmla="*/ 3 h 331"/>
                <a:gd name="T14" fmla="*/ 308 w 311"/>
                <a:gd name="T15" fmla="*/ 95 h 3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1" h="331">
                  <a:moveTo>
                    <a:pt x="0" y="331"/>
                  </a:moveTo>
                  <a:lnTo>
                    <a:pt x="311" y="95"/>
                  </a:lnTo>
                  <a:lnTo>
                    <a:pt x="183" y="0"/>
                  </a:lnTo>
                  <a:lnTo>
                    <a:pt x="0" y="331"/>
                  </a:lnTo>
                  <a:close/>
                  <a:moveTo>
                    <a:pt x="308" y="95"/>
                  </a:moveTo>
                  <a:lnTo>
                    <a:pt x="7" y="323"/>
                  </a:lnTo>
                  <a:lnTo>
                    <a:pt x="183" y="3"/>
                  </a:lnTo>
                  <a:lnTo>
                    <a:pt x="308" y="95"/>
                  </a:ln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p>
          </p:txBody>
        </p:sp>
        <p:sp>
          <p:nvSpPr>
            <p:cNvPr id="12" name="Freeform 18"/>
            <p:cNvSpPr>
              <a:spLocks noEditPoints="1"/>
            </p:cNvSpPr>
            <p:nvPr/>
          </p:nvSpPr>
          <p:spPr bwMode="auto">
            <a:xfrm>
              <a:off x="4954588" y="2482850"/>
              <a:ext cx="473075" cy="153988"/>
            </a:xfrm>
            <a:custGeom>
              <a:avLst/>
              <a:gdLst>
                <a:gd name="T0" fmla="*/ 131 w 298"/>
                <a:gd name="T1" fmla="*/ 97 h 97"/>
                <a:gd name="T2" fmla="*/ 131 w 298"/>
                <a:gd name="T3" fmla="*/ 97 h 97"/>
                <a:gd name="T4" fmla="*/ 298 w 298"/>
                <a:gd name="T5" fmla="*/ 85 h 97"/>
                <a:gd name="T6" fmla="*/ 0 w 298"/>
                <a:gd name="T7" fmla="*/ 0 h 97"/>
                <a:gd name="T8" fmla="*/ 131 w 298"/>
                <a:gd name="T9" fmla="*/ 97 h 97"/>
                <a:gd name="T10" fmla="*/ 132 w 298"/>
                <a:gd name="T11" fmla="*/ 95 h 97"/>
                <a:gd name="T12" fmla="*/ 11 w 298"/>
                <a:gd name="T13" fmla="*/ 5 h 97"/>
                <a:gd name="T14" fmla="*/ 286 w 298"/>
                <a:gd name="T15" fmla="*/ 84 h 97"/>
                <a:gd name="T16" fmla="*/ 132 w 298"/>
                <a:gd name="T17" fmla="*/ 95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8" h="97">
                  <a:moveTo>
                    <a:pt x="131" y="97"/>
                  </a:moveTo>
                  <a:lnTo>
                    <a:pt x="131" y="97"/>
                  </a:lnTo>
                  <a:lnTo>
                    <a:pt x="298" y="85"/>
                  </a:lnTo>
                  <a:lnTo>
                    <a:pt x="0" y="0"/>
                  </a:lnTo>
                  <a:lnTo>
                    <a:pt x="131" y="97"/>
                  </a:lnTo>
                  <a:close/>
                  <a:moveTo>
                    <a:pt x="132" y="95"/>
                  </a:moveTo>
                  <a:lnTo>
                    <a:pt x="11" y="5"/>
                  </a:lnTo>
                  <a:lnTo>
                    <a:pt x="286" y="84"/>
                  </a:lnTo>
                  <a:lnTo>
                    <a:pt x="132" y="95"/>
                  </a:ln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p>
          </p:txBody>
        </p:sp>
        <p:sp>
          <p:nvSpPr>
            <p:cNvPr id="13" name="Freeform 19"/>
            <p:cNvSpPr>
              <a:spLocks noEditPoints="1"/>
            </p:cNvSpPr>
            <p:nvPr/>
          </p:nvSpPr>
          <p:spPr bwMode="auto">
            <a:xfrm>
              <a:off x="4676776" y="2614613"/>
              <a:ext cx="749300" cy="390525"/>
            </a:xfrm>
            <a:custGeom>
              <a:avLst/>
              <a:gdLst>
                <a:gd name="T0" fmla="*/ 306 w 472"/>
                <a:gd name="T1" fmla="*/ 12 h 246"/>
                <a:gd name="T2" fmla="*/ 0 w 472"/>
                <a:gd name="T3" fmla="*/ 244 h 246"/>
                <a:gd name="T4" fmla="*/ 1 w 472"/>
                <a:gd name="T5" fmla="*/ 246 h 246"/>
                <a:gd name="T6" fmla="*/ 472 w 472"/>
                <a:gd name="T7" fmla="*/ 0 h 246"/>
                <a:gd name="T8" fmla="*/ 307 w 472"/>
                <a:gd name="T9" fmla="*/ 12 h 246"/>
                <a:gd name="T10" fmla="*/ 306 w 472"/>
                <a:gd name="T11" fmla="*/ 12 h 246"/>
                <a:gd name="T12" fmla="*/ 462 w 472"/>
                <a:gd name="T13" fmla="*/ 3 h 246"/>
                <a:gd name="T14" fmla="*/ 12 w 472"/>
                <a:gd name="T15" fmla="*/ 238 h 246"/>
                <a:gd name="T16" fmla="*/ 307 w 472"/>
                <a:gd name="T17" fmla="*/ 14 h 246"/>
                <a:gd name="T18" fmla="*/ 462 w 472"/>
                <a:gd name="T19" fmla="*/ 3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 h="246">
                  <a:moveTo>
                    <a:pt x="306" y="12"/>
                  </a:moveTo>
                  <a:lnTo>
                    <a:pt x="0" y="244"/>
                  </a:lnTo>
                  <a:lnTo>
                    <a:pt x="1" y="246"/>
                  </a:lnTo>
                  <a:lnTo>
                    <a:pt x="472" y="0"/>
                  </a:lnTo>
                  <a:lnTo>
                    <a:pt x="307" y="12"/>
                  </a:lnTo>
                  <a:lnTo>
                    <a:pt x="306" y="12"/>
                  </a:lnTo>
                  <a:close/>
                  <a:moveTo>
                    <a:pt x="462" y="3"/>
                  </a:moveTo>
                  <a:lnTo>
                    <a:pt x="12" y="238"/>
                  </a:lnTo>
                  <a:lnTo>
                    <a:pt x="307" y="14"/>
                  </a:lnTo>
                  <a:lnTo>
                    <a:pt x="462" y="3"/>
                  </a:ln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p>
          </p:txBody>
        </p:sp>
      </p:grpSp>
      <p:grpSp>
        <p:nvGrpSpPr>
          <p:cNvPr id="14" name="组合 13"/>
          <p:cNvGrpSpPr/>
          <p:nvPr/>
        </p:nvGrpSpPr>
        <p:grpSpPr>
          <a:xfrm rot="3681175">
            <a:off x="9263793" y="5007890"/>
            <a:ext cx="1087434" cy="959340"/>
            <a:chOff x="5651501" y="654050"/>
            <a:chExt cx="1182688" cy="512763"/>
          </a:xfrm>
        </p:grpSpPr>
        <p:sp>
          <p:nvSpPr>
            <p:cNvPr id="15" name="Freeform 14"/>
            <p:cNvSpPr>
              <a:spLocks noEditPoints="1"/>
            </p:cNvSpPr>
            <p:nvPr/>
          </p:nvSpPr>
          <p:spPr bwMode="auto">
            <a:xfrm>
              <a:off x="5659438" y="655638"/>
              <a:ext cx="1173163" cy="511175"/>
            </a:xfrm>
            <a:custGeom>
              <a:avLst/>
              <a:gdLst>
                <a:gd name="T0" fmla="*/ 0 w 739"/>
                <a:gd name="T1" fmla="*/ 211 h 322"/>
                <a:gd name="T2" fmla="*/ 549 w 739"/>
                <a:gd name="T3" fmla="*/ 322 h 322"/>
                <a:gd name="T4" fmla="*/ 738 w 739"/>
                <a:gd name="T5" fmla="*/ 2 h 322"/>
                <a:gd name="T6" fmla="*/ 739 w 739"/>
                <a:gd name="T7" fmla="*/ 0 h 322"/>
                <a:gd name="T8" fmla="*/ 4 w 739"/>
                <a:gd name="T9" fmla="*/ 209 h 322"/>
                <a:gd name="T10" fmla="*/ 0 w 739"/>
                <a:gd name="T11" fmla="*/ 211 h 322"/>
                <a:gd name="T12" fmla="*/ 734 w 739"/>
                <a:gd name="T13" fmla="*/ 3 h 322"/>
                <a:gd name="T14" fmla="*/ 548 w 739"/>
                <a:gd name="T15" fmla="*/ 319 h 322"/>
                <a:gd name="T16" fmla="*/ 9 w 739"/>
                <a:gd name="T17" fmla="*/ 210 h 322"/>
                <a:gd name="T18" fmla="*/ 734 w 739"/>
                <a:gd name="T19" fmla="*/ 3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9" h="322">
                  <a:moveTo>
                    <a:pt x="0" y="211"/>
                  </a:moveTo>
                  <a:lnTo>
                    <a:pt x="549" y="322"/>
                  </a:lnTo>
                  <a:lnTo>
                    <a:pt x="738" y="2"/>
                  </a:lnTo>
                  <a:lnTo>
                    <a:pt x="739" y="0"/>
                  </a:lnTo>
                  <a:lnTo>
                    <a:pt x="4" y="209"/>
                  </a:lnTo>
                  <a:lnTo>
                    <a:pt x="0" y="211"/>
                  </a:lnTo>
                  <a:close/>
                  <a:moveTo>
                    <a:pt x="734" y="3"/>
                  </a:moveTo>
                  <a:lnTo>
                    <a:pt x="548" y="319"/>
                  </a:lnTo>
                  <a:lnTo>
                    <a:pt x="9" y="210"/>
                  </a:lnTo>
                  <a:lnTo>
                    <a:pt x="734" y="3"/>
                  </a:ln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p>
          </p:txBody>
        </p:sp>
        <p:sp>
          <p:nvSpPr>
            <p:cNvPr id="16" name="Freeform 15"/>
            <p:cNvSpPr>
              <a:spLocks noEditPoints="1"/>
            </p:cNvSpPr>
            <p:nvPr/>
          </p:nvSpPr>
          <p:spPr bwMode="auto">
            <a:xfrm>
              <a:off x="5651501" y="657225"/>
              <a:ext cx="1177925" cy="334963"/>
            </a:xfrm>
            <a:custGeom>
              <a:avLst/>
              <a:gdLst>
                <a:gd name="T0" fmla="*/ 0 w 742"/>
                <a:gd name="T1" fmla="*/ 211 h 211"/>
                <a:gd name="T2" fmla="*/ 311 w 742"/>
                <a:gd name="T3" fmla="*/ 197 h 211"/>
                <a:gd name="T4" fmla="*/ 311 w 742"/>
                <a:gd name="T5" fmla="*/ 197 h 211"/>
                <a:gd name="T6" fmla="*/ 742 w 742"/>
                <a:gd name="T7" fmla="*/ 2 h 211"/>
                <a:gd name="T8" fmla="*/ 742 w 742"/>
                <a:gd name="T9" fmla="*/ 0 h 211"/>
                <a:gd name="T10" fmla="*/ 0 w 742"/>
                <a:gd name="T11" fmla="*/ 211 h 211"/>
                <a:gd name="T12" fmla="*/ 311 w 742"/>
                <a:gd name="T13" fmla="*/ 195 h 211"/>
                <a:gd name="T14" fmla="*/ 19 w 742"/>
                <a:gd name="T15" fmla="*/ 208 h 211"/>
                <a:gd name="T16" fmla="*/ 728 w 742"/>
                <a:gd name="T17" fmla="*/ 6 h 211"/>
                <a:gd name="T18" fmla="*/ 311 w 742"/>
                <a:gd name="T19" fmla="*/ 195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2" h="211">
                  <a:moveTo>
                    <a:pt x="0" y="211"/>
                  </a:moveTo>
                  <a:lnTo>
                    <a:pt x="311" y="197"/>
                  </a:lnTo>
                  <a:lnTo>
                    <a:pt x="311" y="197"/>
                  </a:lnTo>
                  <a:lnTo>
                    <a:pt x="742" y="2"/>
                  </a:lnTo>
                  <a:lnTo>
                    <a:pt x="742" y="0"/>
                  </a:lnTo>
                  <a:lnTo>
                    <a:pt x="0" y="211"/>
                  </a:lnTo>
                  <a:close/>
                  <a:moveTo>
                    <a:pt x="311" y="195"/>
                  </a:moveTo>
                  <a:lnTo>
                    <a:pt x="19" y="208"/>
                  </a:lnTo>
                  <a:lnTo>
                    <a:pt x="728" y="6"/>
                  </a:lnTo>
                  <a:lnTo>
                    <a:pt x="311" y="195"/>
                  </a:ln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p>
          </p:txBody>
        </p:sp>
        <p:sp>
          <p:nvSpPr>
            <p:cNvPr id="17" name="Freeform 16"/>
            <p:cNvSpPr>
              <a:spLocks noEditPoints="1"/>
            </p:cNvSpPr>
            <p:nvPr/>
          </p:nvSpPr>
          <p:spPr bwMode="auto">
            <a:xfrm>
              <a:off x="6140451" y="654050"/>
              <a:ext cx="693738" cy="512763"/>
            </a:xfrm>
            <a:custGeom>
              <a:avLst/>
              <a:gdLst>
                <a:gd name="T0" fmla="*/ 0 w 437"/>
                <a:gd name="T1" fmla="*/ 198 h 323"/>
                <a:gd name="T2" fmla="*/ 246 w 437"/>
                <a:gd name="T3" fmla="*/ 323 h 323"/>
                <a:gd name="T4" fmla="*/ 437 w 437"/>
                <a:gd name="T5" fmla="*/ 0 h 323"/>
                <a:gd name="T6" fmla="*/ 2 w 437"/>
                <a:gd name="T7" fmla="*/ 197 h 323"/>
                <a:gd name="T8" fmla="*/ 0 w 437"/>
                <a:gd name="T9" fmla="*/ 198 h 323"/>
                <a:gd name="T10" fmla="*/ 431 w 437"/>
                <a:gd name="T11" fmla="*/ 5 h 323"/>
                <a:gd name="T12" fmla="*/ 245 w 437"/>
                <a:gd name="T13" fmla="*/ 320 h 323"/>
                <a:gd name="T14" fmla="*/ 5 w 437"/>
                <a:gd name="T15" fmla="*/ 198 h 323"/>
                <a:gd name="T16" fmla="*/ 431 w 437"/>
                <a:gd name="T17" fmla="*/ 5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7" h="323">
                  <a:moveTo>
                    <a:pt x="0" y="198"/>
                  </a:moveTo>
                  <a:lnTo>
                    <a:pt x="246" y="323"/>
                  </a:lnTo>
                  <a:lnTo>
                    <a:pt x="437" y="0"/>
                  </a:lnTo>
                  <a:lnTo>
                    <a:pt x="2" y="197"/>
                  </a:lnTo>
                  <a:lnTo>
                    <a:pt x="0" y="198"/>
                  </a:lnTo>
                  <a:close/>
                  <a:moveTo>
                    <a:pt x="431" y="5"/>
                  </a:moveTo>
                  <a:lnTo>
                    <a:pt x="245" y="320"/>
                  </a:lnTo>
                  <a:lnTo>
                    <a:pt x="5" y="198"/>
                  </a:lnTo>
                  <a:lnTo>
                    <a:pt x="431" y="5"/>
                  </a:ln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p>
          </p:txBody>
        </p:sp>
      </p:grpSp>
      <p:pic>
        <p:nvPicPr>
          <p:cNvPr id="18" name="Picture 3" descr="D:\360data\重要数据\桌面\未标题-1.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316214" y="2555791"/>
            <a:ext cx="3301025" cy="443674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D:\360data\重要数据\桌面\未标题2-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032" y="2517692"/>
            <a:ext cx="3407167" cy="44792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63" presetClass="path" presetSubtype="0" fill="hold" nodeType="withEffect">
                                  <p:stCondLst>
                                    <p:cond delay="500"/>
                                  </p:stCondLst>
                                  <p:childTnLst>
                                    <p:animMotion origin="layout" path="M 0 0 L 0.25 0 E" pathEditMode="relative" ptsTypes="">
                                      <p:cBhvr>
                                        <p:cTn id="14" dur="500" fill="hold"/>
                                        <p:tgtEl>
                                          <p:spTgt spid="18"/>
                                        </p:tgtEl>
                                        <p:attrNameLst>
                                          <p:attrName>ppt_x</p:attrName>
                                          <p:attrName>ppt_y</p:attrName>
                                        </p:attrNameLst>
                                      </p:cBhvr>
                                    </p:animMotion>
                                  </p:childTnLst>
                                </p:cTn>
                              </p:par>
                              <p:par>
                                <p:cTn id="15" presetID="35" presetClass="path" presetSubtype="0" fill="hold" nodeType="withEffect">
                                  <p:stCondLst>
                                    <p:cond delay="500"/>
                                  </p:stCondLst>
                                  <p:childTnLst>
                                    <p:animMotion origin="layout" path="M 0 0 L -0.25 0 E" pathEditMode="relative" ptsTypes="">
                                      <p:cBhvr>
                                        <p:cTn id="16" dur="500" fill="hold"/>
                                        <p:tgtEl>
                                          <p:spTgt spid="19"/>
                                        </p:tgtEl>
                                        <p:attrNameLst>
                                          <p:attrName>ppt_x</p:attrName>
                                          <p:attrName>ppt_y</p:attrName>
                                        </p:attrNameLst>
                                      </p:cBhvr>
                                    </p:animMotion>
                                  </p:childTnLst>
                                </p:cTn>
                              </p:par>
                              <p:par>
                                <p:cTn id="17" presetID="10" presetClass="exit" presetSubtype="0" fill="hold" nodeType="withEffect">
                                  <p:stCondLst>
                                    <p:cond delay="700"/>
                                  </p:stCondLst>
                                  <p:childTnLst>
                                    <p:animEffect transition="out" filter="fade">
                                      <p:cBhvr>
                                        <p:cTn id="18" dur="300"/>
                                        <p:tgtEl>
                                          <p:spTgt spid="19"/>
                                        </p:tgtEl>
                                      </p:cBhvr>
                                    </p:animEffect>
                                    <p:set>
                                      <p:cBhvr>
                                        <p:cTn id="19" dur="1" fill="hold">
                                          <p:stCondLst>
                                            <p:cond delay="299"/>
                                          </p:stCondLst>
                                        </p:cTn>
                                        <p:tgtEl>
                                          <p:spTgt spid="19"/>
                                        </p:tgtEl>
                                        <p:attrNameLst>
                                          <p:attrName>style.visibility</p:attrName>
                                        </p:attrNameLst>
                                      </p:cBhvr>
                                      <p:to>
                                        <p:strVal val="hidden"/>
                                      </p:to>
                                    </p:set>
                                  </p:childTnLst>
                                </p:cTn>
                              </p:par>
                              <p:par>
                                <p:cTn id="20" presetID="10" presetClass="exit" presetSubtype="0" fill="hold" nodeType="withEffect">
                                  <p:stCondLst>
                                    <p:cond delay="700"/>
                                  </p:stCondLst>
                                  <p:childTnLst>
                                    <p:animEffect transition="out" filter="fade">
                                      <p:cBhvr>
                                        <p:cTn id="21" dur="300"/>
                                        <p:tgtEl>
                                          <p:spTgt spid="18"/>
                                        </p:tgtEl>
                                      </p:cBhvr>
                                    </p:animEffect>
                                    <p:set>
                                      <p:cBhvr>
                                        <p:cTn id="22" dur="1" fill="hold">
                                          <p:stCondLst>
                                            <p:cond delay="299"/>
                                          </p:stCondLst>
                                        </p:cTn>
                                        <p:tgtEl>
                                          <p:spTgt spid="18"/>
                                        </p:tgtEl>
                                        <p:attrNameLst>
                                          <p:attrName>style.visibility</p:attrName>
                                        </p:attrNameLst>
                                      </p:cBhvr>
                                      <p:to>
                                        <p:strVal val="hidden"/>
                                      </p:to>
                                    </p:set>
                                  </p:childTnLst>
                                </p:cTn>
                              </p:par>
                              <p:par>
                                <p:cTn id="23" presetID="53" presetClass="entr" presetSubtype="16"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500" fill="hold"/>
                                        <p:tgtEl>
                                          <p:spTgt spid="2"/>
                                        </p:tgtEl>
                                        <p:attrNameLst>
                                          <p:attrName>ppt_w</p:attrName>
                                        </p:attrNameLst>
                                      </p:cBhvr>
                                      <p:tavLst>
                                        <p:tav tm="0">
                                          <p:val>
                                            <p:fltVal val="0"/>
                                          </p:val>
                                        </p:tav>
                                        <p:tav tm="100000">
                                          <p:val>
                                            <p:strVal val="#ppt_w"/>
                                          </p:val>
                                        </p:tav>
                                      </p:tavLst>
                                    </p:anim>
                                    <p:anim calcmode="lin" valueType="num">
                                      <p:cBhvr>
                                        <p:cTn id="26" dur="1500" fill="hold"/>
                                        <p:tgtEl>
                                          <p:spTgt spid="2"/>
                                        </p:tgtEl>
                                        <p:attrNameLst>
                                          <p:attrName>ppt_h</p:attrName>
                                        </p:attrNameLst>
                                      </p:cBhvr>
                                      <p:tavLst>
                                        <p:tav tm="0">
                                          <p:val>
                                            <p:fltVal val="0"/>
                                          </p:val>
                                        </p:tav>
                                        <p:tav tm="100000">
                                          <p:val>
                                            <p:strVal val="#ppt_h"/>
                                          </p:val>
                                        </p:tav>
                                      </p:tavLst>
                                    </p:anim>
                                    <p:animEffect transition="in" filter="fade">
                                      <p:cBhvr>
                                        <p:cTn id="27" dur="1500"/>
                                        <p:tgtEl>
                                          <p:spTgt spid="2"/>
                                        </p:tgtEl>
                                      </p:cBhvr>
                                    </p:animEffect>
                                  </p:childTnLst>
                                </p:cTn>
                              </p:par>
                              <p:par>
                                <p:cTn id="28" presetID="17" presetClass="entr" presetSubtype="10" fill="hold" grpId="0" nodeType="withEffect">
                                  <p:stCondLst>
                                    <p:cond delay="1000"/>
                                  </p:stCondLst>
                                  <p:childTnLst>
                                    <p:set>
                                      <p:cBhvr>
                                        <p:cTn id="29" dur="1" fill="hold">
                                          <p:stCondLst>
                                            <p:cond delay="0"/>
                                          </p:stCondLst>
                                        </p:cTn>
                                        <p:tgtEl>
                                          <p:spTgt spid="3"/>
                                        </p:tgtEl>
                                        <p:attrNameLst>
                                          <p:attrName>style.visibility</p:attrName>
                                        </p:attrNameLst>
                                      </p:cBhvr>
                                      <p:to>
                                        <p:strVal val="visible"/>
                                      </p:to>
                                    </p:set>
                                    <p:anim calcmode="lin" valueType="num">
                                      <p:cBhvr>
                                        <p:cTn id="30" dur="1000" fill="hold"/>
                                        <p:tgtEl>
                                          <p:spTgt spid="3"/>
                                        </p:tgtEl>
                                        <p:attrNameLst>
                                          <p:attrName>ppt_w</p:attrName>
                                        </p:attrNameLst>
                                      </p:cBhvr>
                                      <p:tavLst>
                                        <p:tav tm="0">
                                          <p:val>
                                            <p:fltVal val="0"/>
                                          </p:val>
                                        </p:tav>
                                        <p:tav tm="100000">
                                          <p:val>
                                            <p:strVal val="#ppt_w"/>
                                          </p:val>
                                        </p:tav>
                                      </p:tavLst>
                                    </p:anim>
                                    <p:anim calcmode="lin" valueType="num">
                                      <p:cBhvr>
                                        <p:cTn id="31" dur="1000" fill="hold"/>
                                        <p:tgtEl>
                                          <p:spTgt spid="3"/>
                                        </p:tgtEl>
                                        <p:attrNameLst>
                                          <p:attrName>ppt_h</p:attrName>
                                        </p:attrNameLst>
                                      </p:cBhvr>
                                      <p:tavLst>
                                        <p:tav tm="0">
                                          <p:val>
                                            <p:strVal val="#ppt_h"/>
                                          </p:val>
                                        </p:tav>
                                        <p:tav tm="100000">
                                          <p:val>
                                            <p:strVal val="#ppt_h"/>
                                          </p:val>
                                        </p:tav>
                                      </p:tavLst>
                                    </p:anim>
                                  </p:childTnLst>
                                </p:cTn>
                              </p:par>
                              <p:par>
                                <p:cTn id="32" presetID="2" presetClass="entr" presetSubtype="2" fill="hold" grpId="0" nodeType="withEffect">
                                  <p:stCondLst>
                                    <p:cond delay="160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750" fill="hold"/>
                                        <p:tgtEl>
                                          <p:spTgt spid="5"/>
                                        </p:tgtEl>
                                        <p:attrNameLst>
                                          <p:attrName>ppt_x</p:attrName>
                                        </p:attrNameLst>
                                      </p:cBhvr>
                                      <p:tavLst>
                                        <p:tav tm="0">
                                          <p:val>
                                            <p:strVal val="1+#ppt_w/2"/>
                                          </p:val>
                                        </p:tav>
                                        <p:tav tm="100000">
                                          <p:val>
                                            <p:strVal val="#ppt_x"/>
                                          </p:val>
                                        </p:tav>
                                      </p:tavLst>
                                    </p:anim>
                                    <p:anim calcmode="lin" valueType="num">
                                      <p:cBhvr additive="base">
                                        <p:cTn id="35" dur="750" fill="hold"/>
                                        <p:tgtEl>
                                          <p:spTgt spid="5"/>
                                        </p:tgtEl>
                                        <p:attrNameLst>
                                          <p:attrName>ppt_y</p:attrName>
                                        </p:attrNameLst>
                                      </p:cBhvr>
                                      <p:tavLst>
                                        <p:tav tm="0">
                                          <p:val>
                                            <p:strVal val="#ppt_y"/>
                                          </p:val>
                                        </p:tav>
                                        <p:tav tm="100000">
                                          <p:val>
                                            <p:strVal val="#ppt_y"/>
                                          </p:val>
                                        </p:tav>
                                      </p:tavLst>
                                    </p:anim>
                                  </p:childTnLst>
                                </p:cTn>
                              </p:par>
                              <p:par>
                                <p:cTn id="36" presetID="53" presetClass="entr" presetSubtype="16" fill="hold" nodeType="withEffect">
                                  <p:stCondLst>
                                    <p:cond delay="700"/>
                                  </p:stCondLst>
                                  <p:childTnLst>
                                    <p:set>
                                      <p:cBhvr>
                                        <p:cTn id="37" dur="1" fill="hold">
                                          <p:stCondLst>
                                            <p:cond delay="0"/>
                                          </p:stCondLst>
                                        </p:cTn>
                                        <p:tgtEl>
                                          <p:spTgt spid="6"/>
                                        </p:tgtEl>
                                        <p:attrNameLst>
                                          <p:attrName>style.visibility</p:attrName>
                                        </p:attrNameLst>
                                      </p:cBhvr>
                                      <p:to>
                                        <p:strVal val="visible"/>
                                      </p:to>
                                    </p:set>
                                    <p:anim calcmode="lin" valueType="num">
                                      <p:cBhvr>
                                        <p:cTn id="38" dur="1250" fill="hold"/>
                                        <p:tgtEl>
                                          <p:spTgt spid="6"/>
                                        </p:tgtEl>
                                        <p:attrNameLst>
                                          <p:attrName>ppt_w</p:attrName>
                                        </p:attrNameLst>
                                      </p:cBhvr>
                                      <p:tavLst>
                                        <p:tav tm="0">
                                          <p:val>
                                            <p:fltVal val="0"/>
                                          </p:val>
                                        </p:tav>
                                        <p:tav tm="100000">
                                          <p:val>
                                            <p:strVal val="#ppt_w"/>
                                          </p:val>
                                        </p:tav>
                                      </p:tavLst>
                                    </p:anim>
                                    <p:anim calcmode="lin" valueType="num">
                                      <p:cBhvr>
                                        <p:cTn id="39" dur="1250" fill="hold"/>
                                        <p:tgtEl>
                                          <p:spTgt spid="6"/>
                                        </p:tgtEl>
                                        <p:attrNameLst>
                                          <p:attrName>ppt_h</p:attrName>
                                        </p:attrNameLst>
                                      </p:cBhvr>
                                      <p:tavLst>
                                        <p:tav tm="0">
                                          <p:val>
                                            <p:fltVal val="0"/>
                                          </p:val>
                                        </p:tav>
                                        <p:tav tm="100000">
                                          <p:val>
                                            <p:strVal val="#ppt_h"/>
                                          </p:val>
                                        </p:tav>
                                      </p:tavLst>
                                    </p:anim>
                                    <p:animEffect transition="in" filter="fade">
                                      <p:cBhvr>
                                        <p:cTn id="40" dur="1250"/>
                                        <p:tgtEl>
                                          <p:spTgt spid="6"/>
                                        </p:tgtEl>
                                      </p:cBhvr>
                                    </p:animEffect>
                                  </p:childTnLst>
                                </p:cTn>
                              </p:par>
                              <p:par>
                                <p:cTn id="41" presetID="53" presetClass="entr" presetSubtype="16" fill="hold" nodeType="withEffect">
                                  <p:stCondLst>
                                    <p:cond delay="130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250" fill="hold"/>
                                        <p:tgtEl>
                                          <p:spTgt spid="10"/>
                                        </p:tgtEl>
                                        <p:attrNameLst>
                                          <p:attrName>ppt_w</p:attrName>
                                        </p:attrNameLst>
                                      </p:cBhvr>
                                      <p:tavLst>
                                        <p:tav tm="0">
                                          <p:val>
                                            <p:fltVal val="0"/>
                                          </p:val>
                                        </p:tav>
                                        <p:tav tm="100000">
                                          <p:val>
                                            <p:strVal val="#ppt_w"/>
                                          </p:val>
                                        </p:tav>
                                      </p:tavLst>
                                    </p:anim>
                                    <p:anim calcmode="lin" valueType="num">
                                      <p:cBhvr>
                                        <p:cTn id="44" dur="1250" fill="hold"/>
                                        <p:tgtEl>
                                          <p:spTgt spid="10"/>
                                        </p:tgtEl>
                                        <p:attrNameLst>
                                          <p:attrName>ppt_h</p:attrName>
                                        </p:attrNameLst>
                                      </p:cBhvr>
                                      <p:tavLst>
                                        <p:tav tm="0">
                                          <p:val>
                                            <p:fltVal val="0"/>
                                          </p:val>
                                        </p:tav>
                                        <p:tav tm="100000">
                                          <p:val>
                                            <p:strVal val="#ppt_h"/>
                                          </p:val>
                                        </p:tav>
                                      </p:tavLst>
                                    </p:anim>
                                    <p:animEffect transition="in" filter="fade">
                                      <p:cBhvr>
                                        <p:cTn id="45" dur="1250"/>
                                        <p:tgtEl>
                                          <p:spTgt spid="10"/>
                                        </p:tgtEl>
                                      </p:cBhvr>
                                    </p:animEffect>
                                  </p:childTnLst>
                                </p:cTn>
                              </p:par>
                              <p:par>
                                <p:cTn id="46" presetID="53" presetClass="entr" presetSubtype="16" fill="hold" nodeType="withEffect">
                                  <p:stCondLst>
                                    <p:cond delay="2000"/>
                                  </p:stCondLst>
                                  <p:childTnLst>
                                    <p:set>
                                      <p:cBhvr>
                                        <p:cTn id="47" dur="1" fill="hold">
                                          <p:stCondLst>
                                            <p:cond delay="0"/>
                                          </p:stCondLst>
                                        </p:cTn>
                                        <p:tgtEl>
                                          <p:spTgt spid="14"/>
                                        </p:tgtEl>
                                        <p:attrNameLst>
                                          <p:attrName>style.visibility</p:attrName>
                                        </p:attrNameLst>
                                      </p:cBhvr>
                                      <p:to>
                                        <p:strVal val="visible"/>
                                      </p:to>
                                    </p:set>
                                    <p:anim calcmode="lin" valueType="num">
                                      <p:cBhvr>
                                        <p:cTn id="48" dur="1250" fill="hold"/>
                                        <p:tgtEl>
                                          <p:spTgt spid="14"/>
                                        </p:tgtEl>
                                        <p:attrNameLst>
                                          <p:attrName>ppt_w</p:attrName>
                                        </p:attrNameLst>
                                      </p:cBhvr>
                                      <p:tavLst>
                                        <p:tav tm="0">
                                          <p:val>
                                            <p:fltVal val="0"/>
                                          </p:val>
                                        </p:tav>
                                        <p:tav tm="100000">
                                          <p:val>
                                            <p:strVal val="#ppt_w"/>
                                          </p:val>
                                        </p:tav>
                                      </p:tavLst>
                                    </p:anim>
                                    <p:anim calcmode="lin" valueType="num">
                                      <p:cBhvr>
                                        <p:cTn id="49" dur="1250" fill="hold"/>
                                        <p:tgtEl>
                                          <p:spTgt spid="14"/>
                                        </p:tgtEl>
                                        <p:attrNameLst>
                                          <p:attrName>ppt_h</p:attrName>
                                        </p:attrNameLst>
                                      </p:cBhvr>
                                      <p:tavLst>
                                        <p:tav tm="0">
                                          <p:val>
                                            <p:fltVal val="0"/>
                                          </p:val>
                                        </p:tav>
                                        <p:tav tm="100000">
                                          <p:val>
                                            <p:strVal val="#ppt_h"/>
                                          </p:val>
                                        </p:tav>
                                      </p:tavLst>
                                    </p:anim>
                                    <p:animEffect transition="in" filter="fade">
                                      <p:cBhvr>
                                        <p:cTn id="50" dur="1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preferRelativeResize="0"/>
          <p:nvPr/>
        </p:nvPicPr>
        <p:blipFill>
          <a:blip r:embed="rId1" cstate="print">
            <a:extLst>
              <a:ext uri="{28A0092B-C50C-407E-A947-70E740481C1C}">
                <a14:useLocalDpi xmlns:a14="http://schemas.microsoft.com/office/drawing/2010/main" val="0"/>
              </a:ext>
            </a:extLst>
          </a:blip>
          <a:stretch>
            <a:fillRect/>
          </a:stretch>
        </p:blipFill>
        <p:spPr>
          <a:xfrm>
            <a:off x="1024299" y="408609"/>
            <a:ext cx="10080000" cy="6120000"/>
          </a:xfrm>
          <a:prstGeom prst="rect">
            <a:avLst/>
          </a:prstGeom>
        </p:spPr>
      </p:pic>
      <p:graphicFrame>
        <p:nvGraphicFramePr>
          <p:cNvPr id="27" name="图示 26"/>
          <p:cNvGraphicFramePr/>
          <p:nvPr/>
        </p:nvGraphicFramePr>
        <p:xfrm>
          <a:off x="6343575" y="1700717"/>
          <a:ext cx="3672408" cy="6507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8" name="右箭头 27"/>
          <p:cNvSpPr/>
          <p:nvPr/>
        </p:nvSpPr>
        <p:spPr>
          <a:xfrm rot="11433252" flipV="1">
            <a:off x="4134449" y="1353991"/>
            <a:ext cx="2587506" cy="271449"/>
          </a:xfrm>
          <a:prstGeom prst="rightArrow">
            <a:avLst>
              <a:gd name="adj1" fmla="val 15162"/>
              <a:gd name="adj2" fmla="val 50000"/>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0" name="右箭头 29"/>
          <p:cNvSpPr/>
          <p:nvPr/>
        </p:nvSpPr>
        <p:spPr>
          <a:xfrm rot="11199162">
            <a:off x="3934835" y="4860250"/>
            <a:ext cx="2622912" cy="150190"/>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31" name="组合 30"/>
          <p:cNvGrpSpPr/>
          <p:nvPr/>
        </p:nvGrpSpPr>
        <p:grpSpPr>
          <a:xfrm>
            <a:off x="6533859" y="4836484"/>
            <a:ext cx="3668821" cy="650768"/>
            <a:chOff x="0" y="0"/>
            <a:chExt cx="3668821" cy="650768"/>
          </a:xfrm>
          <a:scene3d>
            <a:camera prst="orthographicFront"/>
            <a:lightRig rig="flat" dir="t"/>
          </a:scene3d>
        </p:grpSpPr>
        <p:sp>
          <p:nvSpPr>
            <p:cNvPr id="32" name="圆角矩形 31"/>
            <p:cNvSpPr/>
            <p:nvPr/>
          </p:nvSpPr>
          <p:spPr>
            <a:xfrm>
              <a:off x="0" y="0"/>
              <a:ext cx="3668821" cy="650768"/>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33" name="圆角矩形 4"/>
            <p:cNvSpPr/>
            <p:nvPr/>
          </p:nvSpPr>
          <p:spPr>
            <a:xfrm>
              <a:off x="19060" y="19060"/>
              <a:ext cx="3630701" cy="61264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lvl="0" algn="ctr" defTabSz="711200">
                <a:lnSpc>
                  <a:spcPct val="90000"/>
                </a:lnSpc>
                <a:spcAft>
                  <a:spcPct val="35000"/>
                </a:spcAft>
              </a:pPr>
              <a:r>
                <a:rPr lang="zh-CN" altLang="en-US" sz="1600" b="1" dirty="0">
                  <a:solidFill>
                    <a:srgbClr val="FF0000"/>
                  </a:solidFill>
                </a:rPr>
                <a:t>不必理会安全证书问题，单击“继续浏览此网站”，进行下一步。</a:t>
              </a:r>
              <a:endParaRPr lang="zh-CN" altLang="en-US" sz="1600" b="1" dirty="0">
                <a:solidFill>
                  <a:srgbClr val="FF0000"/>
                </a:solidFill>
              </a:endParaRPr>
            </a:p>
          </p:txBody>
        </p:sp>
      </p:grpSp>
    </p:spTree>
  </p:cSld>
  <p:clrMapOvr>
    <a:masterClrMapping/>
  </p:clrMapOvr>
  <p:transition spd="slow" advTm="0">
    <p:checke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referRelativeResize="0"/>
          <p:nvPr/>
        </p:nvPicPr>
        <p:blipFill>
          <a:blip r:embed="rId1" cstate="print">
            <a:extLst>
              <a:ext uri="{28A0092B-C50C-407E-A947-70E740481C1C}">
                <a14:useLocalDpi xmlns:a14="http://schemas.microsoft.com/office/drawing/2010/main" val="0"/>
              </a:ext>
            </a:extLst>
          </a:blip>
          <a:stretch>
            <a:fillRect/>
          </a:stretch>
        </p:blipFill>
        <p:spPr>
          <a:xfrm>
            <a:off x="1054646" y="416679"/>
            <a:ext cx="10080000" cy="6120000"/>
          </a:xfrm>
          <a:prstGeom prst="rect">
            <a:avLst/>
          </a:prstGeom>
        </p:spPr>
      </p:pic>
      <p:grpSp>
        <p:nvGrpSpPr>
          <p:cNvPr id="3" name="组合 2"/>
          <p:cNvGrpSpPr/>
          <p:nvPr/>
        </p:nvGrpSpPr>
        <p:grpSpPr>
          <a:xfrm>
            <a:off x="4150990" y="4941962"/>
            <a:ext cx="3452797" cy="432048"/>
            <a:chOff x="0" y="0"/>
            <a:chExt cx="3668821" cy="650768"/>
          </a:xfrm>
          <a:scene3d>
            <a:camera prst="orthographicFront"/>
            <a:lightRig rig="flat" dir="t"/>
          </a:scene3d>
        </p:grpSpPr>
        <p:sp>
          <p:nvSpPr>
            <p:cNvPr id="4" name="圆角矩形 3"/>
            <p:cNvSpPr/>
            <p:nvPr/>
          </p:nvSpPr>
          <p:spPr>
            <a:xfrm>
              <a:off x="0" y="0"/>
              <a:ext cx="3668821" cy="650768"/>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5" name="圆角矩形 4"/>
            <p:cNvSpPr/>
            <p:nvPr/>
          </p:nvSpPr>
          <p:spPr>
            <a:xfrm>
              <a:off x="0" y="19060"/>
              <a:ext cx="3630701" cy="61264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lvl="0" algn="ctr" defTabSz="711200">
                <a:lnSpc>
                  <a:spcPct val="90000"/>
                </a:lnSpc>
                <a:spcAft>
                  <a:spcPct val="35000"/>
                </a:spcAft>
              </a:pPr>
              <a:r>
                <a:rPr lang="zh-CN" altLang="en-US" sz="1600" b="1" dirty="0">
                  <a:solidFill>
                    <a:srgbClr val="FF0000"/>
                  </a:solidFill>
                </a:rPr>
                <a:t>点击“注册”开始注册</a:t>
              </a:r>
              <a:r>
                <a:rPr lang="zh-CN" altLang="en-US" sz="1600" b="1" dirty="0" smtClean="0">
                  <a:solidFill>
                    <a:srgbClr val="FF0000"/>
                  </a:solidFill>
                </a:rPr>
                <a:t>流程</a:t>
              </a:r>
              <a:endParaRPr lang="zh-CN" altLang="en-US" sz="1600" b="1" dirty="0">
                <a:solidFill>
                  <a:srgbClr val="FF0000"/>
                </a:solidFill>
              </a:endParaRPr>
            </a:p>
          </p:txBody>
        </p:sp>
      </p:grpSp>
      <p:sp>
        <p:nvSpPr>
          <p:cNvPr id="6" name="右箭头 5"/>
          <p:cNvSpPr/>
          <p:nvPr/>
        </p:nvSpPr>
        <p:spPr>
          <a:xfrm rot="20144616">
            <a:off x="6999356" y="4458188"/>
            <a:ext cx="1990079" cy="78454"/>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p:transition spd="slow" advTm="0">
    <p:checke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22838"/>
        </a:solidFill>
        <a:effectLst/>
      </p:bgPr>
    </p:bg>
    <p:spTree>
      <p:nvGrpSpPr>
        <p:cNvPr id="1" name=""/>
        <p:cNvGrpSpPr/>
        <p:nvPr/>
      </p:nvGrpSpPr>
      <p:grpSpPr>
        <a:xfrm>
          <a:off x="0" y="0"/>
          <a:ext cx="0" cy="0"/>
          <a:chOff x="0" y="0"/>
          <a:chExt cx="0" cy="0"/>
        </a:xfrm>
      </p:grpSpPr>
      <p:pic>
        <p:nvPicPr>
          <p:cNvPr id="2" name="图片 1"/>
          <p:cNvPicPr preferRelativeResize="0"/>
          <p:nvPr/>
        </p:nvPicPr>
        <p:blipFill>
          <a:blip r:embed="rId1" cstate="print">
            <a:extLst>
              <a:ext uri="{28A0092B-C50C-407E-A947-70E740481C1C}">
                <a14:useLocalDpi xmlns:a14="http://schemas.microsoft.com/office/drawing/2010/main" val="0"/>
              </a:ext>
            </a:extLst>
          </a:blip>
          <a:stretch>
            <a:fillRect/>
          </a:stretch>
        </p:blipFill>
        <p:spPr>
          <a:xfrm>
            <a:off x="1054646" y="489670"/>
            <a:ext cx="10127655" cy="5964460"/>
          </a:xfrm>
          <a:prstGeom prst="rect">
            <a:avLst/>
          </a:prstGeom>
        </p:spPr>
      </p:pic>
      <p:grpSp>
        <p:nvGrpSpPr>
          <p:cNvPr id="4" name="组合 3"/>
          <p:cNvGrpSpPr/>
          <p:nvPr/>
        </p:nvGrpSpPr>
        <p:grpSpPr>
          <a:xfrm>
            <a:off x="3899358" y="5451749"/>
            <a:ext cx="4438230" cy="598951"/>
            <a:chOff x="-131513" y="1"/>
            <a:chExt cx="4013267" cy="688875"/>
          </a:xfrm>
          <a:scene3d>
            <a:camera prst="orthographicFront"/>
            <a:lightRig rig="flat" dir="t"/>
          </a:scene3d>
        </p:grpSpPr>
        <p:sp>
          <p:nvSpPr>
            <p:cNvPr id="5" name="圆角矩形 4"/>
            <p:cNvSpPr/>
            <p:nvPr/>
          </p:nvSpPr>
          <p:spPr>
            <a:xfrm>
              <a:off x="0" y="1"/>
              <a:ext cx="3668821" cy="49032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6" name="圆角矩形 4"/>
            <p:cNvSpPr/>
            <p:nvPr/>
          </p:nvSpPr>
          <p:spPr>
            <a:xfrm>
              <a:off x="-131513" y="76229"/>
              <a:ext cx="4013267" cy="612647"/>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algn="ctr" defTabSz="711200">
                <a:lnSpc>
                  <a:spcPct val="90000"/>
                </a:lnSpc>
                <a:spcAft>
                  <a:spcPct val="35000"/>
                </a:spcAft>
              </a:pPr>
              <a:r>
                <a:rPr lang="zh-CN" altLang="en-US" sz="1600" b="1" dirty="0" smtClean="0">
                  <a:solidFill>
                    <a:srgbClr val="FF0000"/>
                  </a:solidFill>
                </a:rPr>
                <a:t>弹</a:t>
              </a:r>
              <a:r>
                <a:rPr lang="zh-CN" altLang="en-US" sz="1600" b="1" dirty="0">
                  <a:solidFill>
                    <a:srgbClr val="FF0000"/>
                  </a:solidFill>
                </a:rPr>
                <a:t>出对话框，单击“确定”，进入下一步。</a:t>
              </a:r>
              <a:endParaRPr lang="zh-CN" altLang="en-US" sz="1600" b="1" dirty="0">
                <a:solidFill>
                  <a:srgbClr val="FF0000"/>
                </a:solidFill>
              </a:endParaRPr>
            </a:p>
            <a:p>
              <a:pPr lvl="0" algn="ctr" defTabSz="711200">
                <a:lnSpc>
                  <a:spcPct val="90000"/>
                </a:lnSpc>
                <a:spcAft>
                  <a:spcPct val="35000"/>
                </a:spcAft>
              </a:pPr>
              <a:endParaRPr lang="zh-CN" altLang="en-US" sz="1600" b="1" dirty="0">
                <a:solidFill>
                  <a:srgbClr val="FF0000"/>
                </a:solidFill>
              </a:endParaRPr>
            </a:p>
          </p:txBody>
        </p:sp>
      </p:grpSp>
      <p:sp>
        <p:nvSpPr>
          <p:cNvPr id="7" name="右箭头 6"/>
          <p:cNvSpPr/>
          <p:nvPr/>
        </p:nvSpPr>
        <p:spPr>
          <a:xfrm rot="20144616">
            <a:off x="6319373" y="4969870"/>
            <a:ext cx="1857257" cy="88200"/>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overrideClrMapping bg1="lt1" tx1="dk1" bg2="lt2" tx2="dk2" accent1="accent1" accent2="accent2" accent3="accent3" accent4="accent4" accent5="accent5" accent6="accent6" hlink="hlink" folHlink="folHlink"/>
  </p:clrMapOvr>
  <p:transition spd="slow" advTm="0">
    <p:checke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104900" y="746201"/>
            <a:ext cx="9937104" cy="5518026"/>
          </a:xfrm>
          <a:prstGeom prst="rect">
            <a:avLst/>
          </a:prstGeom>
        </p:spPr>
      </p:pic>
      <p:grpSp>
        <p:nvGrpSpPr>
          <p:cNvPr id="3" name="组合 2"/>
          <p:cNvGrpSpPr/>
          <p:nvPr/>
        </p:nvGrpSpPr>
        <p:grpSpPr>
          <a:xfrm>
            <a:off x="5447134" y="5993463"/>
            <a:ext cx="3502126" cy="532675"/>
            <a:chOff x="-131513" y="26326"/>
            <a:chExt cx="4013267" cy="612648"/>
          </a:xfrm>
          <a:scene3d>
            <a:camera prst="orthographicFront"/>
            <a:lightRig rig="flat" dir="t"/>
          </a:scene3d>
        </p:grpSpPr>
        <p:sp>
          <p:nvSpPr>
            <p:cNvPr id="4" name="圆角矩形 3"/>
            <p:cNvSpPr/>
            <p:nvPr/>
          </p:nvSpPr>
          <p:spPr>
            <a:xfrm>
              <a:off x="0" y="76247"/>
              <a:ext cx="3668821" cy="49032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5" name="圆角矩形 4"/>
            <p:cNvSpPr/>
            <p:nvPr/>
          </p:nvSpPr>
          <p:spPr>
            <a:xfrm>
              <a:off x="-131513" y="26326"/>
              <a:ext cx="4013267" cy="61264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algn="ctr" defTabSz="711200">
                <a:lnSpc>
                  <a:spcPct val="90000"/>
                </a:lnSpc>
                <a:spcAft>
                  <a:spcPct val="35000"/>
                </a:spcAft>
              </a:pPr>
              <a:r>
                <a:rPr lang="zh-CN" altLang="en-US" sz="1600" b="1" dirty="0">
                  <a:solidFill>
                    <a:srgbClr val="FF0000"/>
                  </a:solidFill>
                </a:rPr>
                <a:t>单击“同意”，进入下一步</a:t>
              </a:r>
              <a:r>
                <a:rPr lang="zh-CN" altLang="en-US" sz="1600" b="1" dirty="0" smtClean="0">
                  <a:solidFill>
                    <a:srgbClr val="FF0000"/>
                  </a:solidFill>
                </a:rPr>
                <a:t>。</a:t>
              </a:r>
              <a:endParaRPr lang="zh-CN" altLang="en-US" sz="1600" b="1" dirty="0">
                <a:solidFill>
                  <a:srgbClr val="FF0000"/>
                </a:solidFill>
              </a:endParaRPr>
            </a:p>
          </p:txBody>
        </p:sp>
      </p:grpSp>
      <p:sp>
        <p:nvSpPr>
          <p:cNvPr id="6" name="右箭头 5"/>
          <p:cNvSpPr/>
          <p:nvPr/>
        </p:nvSpPr>
        <p:spPr>
          <a:xfrm rot="11517091">
            <a:off x="4963049" y="5786716"/>
            <a:ext cx="952113" cy="77525"/>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p:transition spd="slow" advTm="0">
    <p:checke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shan\Desktop\系统截图\5-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946473" y="386829"/>
            <a:ext cx="10184780" cy="574280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p:nvGrpSpPr>
        <p:grpSpPr>
          <a:xfrm>
            <a:off x="8037" y="1466206"/>
            <a:ext cx="4032447" cy="3083801"/>
            <a:chOff x="-138226" y="125343"/>
            <a:chExt cx="3668821" cy="501257"/>
          </a:xfrm>
          <a:scene3d>
            <a:camera prst="orthographicFront"/>
            <a:lightRig rig="flat" dir="t"/>
          </a:scene3d>
        </p:grpSpPr>
        <p:sp>
          <p:nvSpPr>
            <p:cNvPr id="4" name="圆角矩形 3"/>
            <p:cNvSpPr/>
            <p:nvPr/>
          </p:nvSpPr>
          <p:spPr>
            <a:xfrm>
              <a:off x="-138226" y="125343"/>
              <a:ext cx="3668821" cy="49032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5" name="圆角矩形 4"/>
            <p:cNvSpPr/>
            <p:nvPr/>
          </p:nvSpPr>
          <p:spPr>
            <a:xfrm>
              <a:off x="-20014" y="125343"/>
              <a:ext cx="3432395" cy="501257"/>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algn="just"/>
              <a:r>
                <a:rPr lang="en-US" altLang="zh-CN" sz="1600" b="1" dirty="0">
                  <a:solidFill>
                    <a:srgbClr val="FF0000"/>
                  </a:solidFill>
                </a:rPr>
                <a:t>1</a:t>
              </a:r>
              <a:r>
                <a:rPr lang="zh-CN" altLang="en-US" sz="1600" b="1" dirty="0">
                  <a:solidFill>
                    <a:srgbClr val="FF0000"/>
                  </a:solidFill>
                </a:rPr>
                <a:t>、姓名填写身份证上的姓名，杜绝错别字。</a:t>
              </a:r>
              <a:endParaRPr lang="zh-CN" altLang="en-US" sz="1600" b="1" dirty="0">
                <a:solidFill>
                  <a:srgbClr val="FF0000"/>
                </a:solidFill>
              </a:endParaRPr>
            </a:p>
            <a:p>
              <a:pPr algn="just"/>
              <a:r>
                <a:rPr lang="en-US" altLang="zh-CN" sz="1600" b="1" dirty="0">
                  <a:solidFill>
                    <a:srgbClr val="FF0000"/>
                  </a:solidFill>
                </a:rPr>
                <a:t>2</a:t>
              </a:r>
              <a:r>
                <a:rPr lang="zh-CN" altLang="en-US" sz="1600" b="1" dirty="0">
                  <a:solidFill>
                    <a:srgbClr val="FF0000"/>
                  </a:solidFill>
                </a:rPr>
                <a:t>、身份证号码务必是</a:t>
              </a:r>
              <a:r>
                <a:rPr lang="en-US" altLang="zh-CN" sz="1600" b="1" dirty="0">
                  <a:solidFill>
                    <a:srgbClr val="FF0000"/>
                  </a:solidFill>
                </a:rPr>
                <a:t>18</a:t>
              </a:r>
              <a:r>
                <a:rPr lang="zh-CN" altLang="en-US" sz="1600" b="1" dirty="0">
                  <a:solidFill>
                    <a:srgbClr val="FF0000"/>
                  </a:solidFill>
                </a:rPr>
                <a:t>位。</a:t>
              </a:r>
              <a:endParaRPr lang="zh-CN" altLang="en-US" sz="1600" b="1" dirty="0">
                <a:solidFill>
                  <a:srgbClr val="FF0000"/>
                </a:solidFill>
              </a:endParaRPr>
            </a:p>
            <a:p>
              <a:pPr algn="just"/>
              <a:r>
                <a:rPr lang="en-US" altLang="zh-CN" sz="1600" b="1" dirty="0">
                  <a:solidFill>
                    <a:srgbClr val="FF0000"/>
                  </a:solidFill>
                </a:rPr>
                <a:t>3</a:t>
              </a:r>
              <a:r>
                <a:rPr lang="zh-CN" altLang="en-US" sz="1600" b="1" dirty="0">
                  <a:solidFill>
                    <a:srgbClr val="FF0000"/>
                  </a:solidFill>
                </a:rPr>
                <a:t>、</a:t>
              </a:r>
              <a:r>
                <a:rPr lang="zh-CN" altLang="en-US" sz="1600" b="1" u="sng" dirty="0">
                  <a:solidFill>
                    <a:srgbClr val="FF0000"/>
                  </a:solidFill>
                </a:rPr>
                <a:t>“所在县资助中心”从每个空格右侧的小三角点击必须选取户籍所在地的“省、市、县（市、区）学生资助管理中心”。</a:t>
              </a:r>
              <a:endParaRPr lang="zh-CN" altLang="en-US" sz="1600" b="1" u="sng" dirty="0">
                <a:solidFill>
                  <a:srgbClr val="FF0000"/>
                </a:solidFill>
              </a:endParaRPr>
            </a:p>
            <a:p>
              <a:pPr algn="just"/>
              <a:r>
                <a:rPr lang="en-US" altLang="zh-CN" sz="1600" b="1" dirty="0">
                  <a:solidFill>
                    <a:srgbClr val="FF0000"/>
                  </a:solidFill>
                </a:rPr>
                <a:t>4</a:t>
              </a:r>
              <a:r>
                <a:rPr lang="zh-CN" altLang="en-US" sz="1600" b="1" dirty="0">
                  <a:solidFill>
                    <a:srgbClr val="FF0000"/>
                  </a:solidFill>
                </a:rPr>
                <a:t>、“毕业中学”点右侧小三角选择你的毕业高中名称，如没有你的毕业学校，则选择“其他高中”，再在右侧空格填写所在的毕业高中名称</a:t>
              </a:r>
              <a:r>
                <a:rPr lang="zh-CN" altLang="en-US" sz="1600" b="1" dirty="0" smtClean="0">
                  <a:solidFill>
                    <a:srgbClr val="FF0000"/>
                  </a:solidFill>
                </a:rPr>
                <a:t>。</a:t>
              </a:r>
              <a:endParaRPr lang="zh-CN" altLang="en-US" sz="1600" b="1" dirty="0">
                <a:solidFill>
                  <a:srgbClr val="FF0000"/>
                </a:solidFill>
              </a:endParaRPr>
            </a:p>
          </p:txBody>
        </p:sp>
      </p:grpSp>
      <p:sp>
        <p:nvSpPr>
          <p:cNvPr id="6" name="右箭头 5"/>
          <p:cNvSpPr/>
          <p:nvPr/>
        </p:nvSpPr>
        <p:spPr>
          <a:xfrm rot="1205578" flipV="1">
            <a:off x="3678515" y="2149768"/>
            <a:ext cx="1096712" cy="86149"/>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7" name="组合 6"/>
          <p:cNvGrpSpPr/>
          <p:nvPr/>
        </p:nvGrpSpPr>
        <p:grpSpPr>
          <a:xfrm>
            <a:off x="349651" y="6075905"/>
            <a:ext cx="11266141" cy="783683"/>
            <a:chOff x="-130239" y="76245"/>
            <a:chExt cx="3668822" cy="689953"/>
          </a:xfrm>
          <a:scene3d>
            <a:camera prst="orthographicFront"/>
            <a:lightRig rig="flat" dir="t"/>
          </a:scene3d>
        </p:grpSpPr>
        <p:sp>
          <p:nvSpPr>
            <p:cNvPr id="8" name="圆角矩形 7"/>
            <p:cNvSpPr/>
            <p:nvPr/>
          </p:nvSpPr>
          <p:spPr>
            <a:xfrm>
              <a:off x="-130239" y="76245"/>
              <a:ext cx="3668822" cy="68995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9" name="圆角矩形 4"/>
            <p:cNvSpPr/>
            <p:nvPr/>
          </p:nvSpPr>
          <p:spPr>
            <a:xfrm>
              <a:off x="-68008" y="76246"/>
              <a:ext cx="3580924" cy="61264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algn="just"/>
              <a:r>
                <a:rPr lang="zh-CN" altLang="en-US" sz="1600" b="1" dirty="0">
                  <a:solidFill>
                    <a:srgbClr val="FF0000"/>
                  </a:solidFill>
                </a:rPr>
                <a:t>提示：     </a:t>
              </a:r>
              <a:endParaRPr lang="zh-CN" altLang="en-US" sz="1600" b="1" dirty="0">
                <a:solidFill>
                  <a:srgbClr val="FF0000"/>
                </a:solidFill>
              </a:endParaRPr>
            </a:p>
            <a:p>
              <a:pPr algn="just"/>
              <a:r>
                <a:rPr lang="en-US" altLang="zh-CN" sz="1600" b="1" dirty="0">
                  <a:solidFill>
                    <a:srgbClr val="FF0000"/>
                  </a:solidFill>
                </a:rPr>
                <a:t>1</a:t>
              </a:r>
              <a:r>
                <a:rPr lang="zh-CN" altLang="en-US" sz="1600" b="1" dirty="0">
                  <a:solidFill>
                    <a:srgbClr val="FF0000"/>
                  </a:solidFill>
                </a:rPr>
                <a:t>、请按照红色字体的提示信息填写；</a:t>
              </a:r>
              <a:r>
                <a:rPr lang="en-US" altLang="zh-CN" sz="1600" b="1" dirty="0">
                  <a:solidFill>
                    <a:srgbClr val="FF0000"/>
                  </a:solidFill>
                </a:rPr>
                <a:t>2</a:t>
              </a:r>
              <a:r>
                <a:rPr lang="zh-CN" altLang="en-US" sz="1600" b="1" dirty="0">
                  <a:solidFill>
                    <a:srgbClr val="FF0000"/>
                  </a:solidFill>
                </a:rPr>
                <a:t>、凡标注有星号的，为系统必填项；</a:t>
              </a:r>
              <a:r>
                <a:rPr lang="en-US" altLang="zh-CN" sz="1600" b="1" dirty="0">
                  <a:solidFill>
                    <a:srgbClr val="FF0000"/>
                  </a:solidFill>
                </a:rPr>
                <a:t>3</a:t>
              </a:r>
              <a:r>
                <a:rPr lang="zh-CN" altLang="en-US" sz="1600" b="1" dirty="0">
                  <a:solidFill>
                    <a:srgbClr val="FF0000"/>
                  </a:solidFill>
                </a:rPr>
                <a:t>、凡输入栏底色为灰色时，则是系统自动生成，非人工输入</a:t>
              </a:r>
              <a:r>
                <a:rPr lang="zh-CN" altLang="en-US" sz="1600" b="1" dirty="0" smtClean="0">
                  <a:solidFill>
                    <a:srgbClr val="FF0000"/>
                  </a:solidFill>
                </a:rPr>
                <a:t>。</a:t>
              </a:r>
              <a:endParaRPr lang="zh-CN" altLang="en-US" sz="1600" b="1" dirty="0">
                <a:solidFill>
                  <a:srgbClr val="FF0000"/>
                </a:solidFill>
              </a:endParaRPr>
            </a:p>
          </p:txBody>
        </p:sp>
      </p:grpSp>
    </p:spTree>
  </p:cSld>
  <p:clrMapOvr>
    <a:masterClrMapping/>
  </p:clrMapOvr>
  <p:transition spd="slow" advTm="0">
    <p:checke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han\Desktop\系统截图\6-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76586" y="554977"/>
            <a:ext cx="9829043" cy="602208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p:nvGrpSpPr>
        <p:grpSpPr>
          <a:xfrm>
            <a:off x="766614" y="4869954"/>
            <a:ext cx="2530577" cy="981601"/>
            <a:chOff x="-16848" y="26326"/>
            <a:chExt cx="3685670" cy="612648"/>
          </a:xfrm>
          <a:scene3d>
            <a:camera prst="orthographicFront"/>
            <a:lightRig rig="flat" dir="t"/>
          </a:scene3d>
        </p:grpSpPr>
        <p:sp>
          <p:nvSpPr>
            <p:cNvPr id="4" name="圆角矩形 3"/>
            <p:cNvSpPr/>
            <p:nvPr/>
          </p:nvSpPr>
          <p:spPr>
            <a:xfrm>
              <a:off x="0" y="76246"/>
              <a:ext cx="3668822" cy="49032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5" name="圆角矩形 4"/>
            <p:cNvSpPr/>
            <p:nvPr/>
          </p:nvSpPr>
          <p:spPr>
            <a:xfrm>
              <a:off x="-16848" y="26326"/>
              <a:ext cx="3673066" cy="61264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algn="ctr" defTabSz="711200">
                <a:lnSpc>
                  <a:spcPct val="90000"/>
                </a:lnSpc>
                <a:spcAft>
                  <a:spcPct val="35000"/>
                </a:spcAft>
              </a:pPr>
              <a:r>
                <a:rPr lang="zh-CN" altLang="en-US" sz="1600" b="1" dirty="0" smtClean="0">
                  <a:solidFill>
                    <a:srgbClr val="FF0000"/>
                  </a:solidFill>
                </a:rPr>
                <a:t>仔细</a:t>
              </a:r>
              <a:r>
                <a:rPr lang="zh-CN" altLang="en-US" sz="1600" b="1" dirty="0">
                  <a:solidFill>
                    <a:srgbClr val="FF0000"/>
                  </a:solidFill>
                </a:rPr>
                <a:t>核对录入信息，确认无误后单击</a:t>
              </a:r>
              <a:r>
                <a:rPr lang="zh-CN" altLang="en-US" sz="1600" b="1" dirty="0" smtClean="0">
                  <a:solidFill>
                    <a:srgbClr val="FF0000"/>
                  </a:solidFill>
                </a:rPr>
                <a:t>下一步。</a:t>
              </a:r>
              <a:endParaRPr lang="zh-CN" altLang="en-US" sz="1600" b="1" dirty="0">
                <a:solidFill>
                  <a:srgbClr val="FF0000"/>
                </a:solidFill>
              </a:endParaRPr>
            </a:p>
          </p:txBody>
        </p:sp>
      </p:grpSp>
      <p:sp>
        <p:nvSpPr>
          <p:cNvPr id="6" name="右箭头 5"/>
          <p:cNvSpPr/>
          <p:nvPr/>
        </p:nvSpPr>
        <p:spPr>
          <a:xfrm rot="1253891">
            <a:off x="3268877" y="5654523"/>
            <a:ext cx="1307999" cy="82466"/>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11" name="组合 10"/>
          <p:cNvGrpSpPr/>
          <p:nvPr/>
        </p:nvGrpSpPr>
        <p:grpSpPr>
          <a:xfrm>
            <a:off x="8461173" y="1048060"/>
            <a:ext cx="2314553" cy="653545"/>
            <a:chOff x="-16848" y="76246"/>
            <a:chExt cx="3685670" cy="490323"/>
          </a:xfrm>
          <a:scene3d>
            <a:camera prst="orthographicFront"/>
            <a:lightRig rig="flat" dir="t"/>
          </a:scene3d>
        </p:grpSpPr>
        <p:sp>
          <p:nvSpPr>
            <p:cNvPr id="12" name="圆角矩形 11"/>
            <p:cNvSpPr/>
            <p:nvPr/>
          </p:nvSpPr>
          <p:spPr>
            <a:xfrm>
              <a:off x="0" y="76246"/>
              <a:ext cx="3668822" cy="49032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13" name="圆角矩形 4"/>
            <p:cNvSpPr/>
            <p:nvPr/>
          </p:nvSpPr>
          <p:spPr>
            <a:xfrm>
              <a:off x="-16848" y="117142"/>
              <a:ext cx="3673066" cy="449425"/>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algn="ctr" defTabSz="711200">
                <a:lnSpc>
                  <a:spcPct val="90000"/>
                </a:lnSpc>
                <a:spcAft>
                  <a:spcPct val="35000"/>
                </a:spcAft>
              </a:pPr>
              <a:r>
                <a:rPr lang="zh-CN" altLang="en-US" sz="1600" b="1" dirty="0" smtClean="0">
                  <a:solidFill>
                    <a:srgbClr val="FF0000"/>
                  </a:solidFill>
                </a:rPr>
                <a:t>在此</a:t>
              </a:r>
              <a:r>
                <a:rPr lang="zh-CN" altLang="en-US" sz="1600" b="1" dirty="0">
                  <a:solidFill>
                    <a:srgbClr val="FF0000"/>
                  </a:solidFill>
                </a:rPr>
                <a:t>栏输入高校名称，点击“查询”按钮</a:t>
              </a:r>
              <a:r>
                <a:rPr lang="zh-CN" altLang="en-US" sz="1600" b="1" dirty="0" smtClean="0">
                  <a:solidFill>
                    <a:srgbClr val="FF0000"/>
                  </a:solidFill>
                </a:rPr>
                <a:t>。</a:t>
              </a:r>
              <a:endParaRPr lang="zh-CN" altLang="en-US" sz="1600" b="1" dirty="0">
                <a:solidFill>
                  <a:srgbClr val="FF0000"/>
                </a:solidFill>
              </a:endParaRPr>
            </a:p>
          </p:txBody>
        </p:sp>
      </p:grpSp>
      <p:sp>
        <p:nvSpPr>
          <p:cNvPr id="14" name="右箭头 13"/>
          <p:cNvSpPr/>
          <p:nvPr/>
        </p:nvSpPr>
        <p:spPr>
          <a:xfrm rot="7507097">
            <a:off x="8159495" y="2163231"/>
            <a:ext cx="1101486" cy="112449"/>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15" name="组合 14"/>
          <p:cNvGrpSpPr/>
          <p:nvPr/>
        </p:nvGrpSpPr>
        <p:grpSpPr>
          <a:xfrm>
            <a:off x="6084651" y="5013970"/>
            <a:ext cx="2387102" cy="447997"/>
            <a:chOff x="1351241" y="2017193"/>
            <a:chExt cx="3673066" cy="612648"/>
          </a:xfrm>
          <a:scene3d>
            <a:camera prst="orthographicFront"/>
            <a:lightRig rig="flat" dir="t"/>
          </a:scene3d>
        </p:grpSpPr>
        <p:sp>
          <p:nvSpPr>
            <p:cNvPr id="16" name="圆角矩形 15"/>
            <p:cNvSpPr/>
            <p:nvPr/>
          </p:nvSpPr>
          <p:spPr>
            <a:xfrm>
              <a:off x="1355484" y="2139517"/>
              <a:ext cx="3668823" cy="490324"/>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17" name="圆角矩形 4"/>
            <p:cNvSpPr/>
            <p:nvPr/>
          </p:nvSpPr>
          <p:spPr>
            <a:xfrm>
              <a:off x="1351241" y="2017193"/>
              <a:ext cx="3673066" cy="61264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algn="ctr" defTabSz="711200">
                <a:lnSpc>
                  <a:spcPct val="90000"/>
                </a:lnSpc>
                <a:spcAft>
                  <a:spcPct val="35000"/>
                </a:spcAft>
              </a:pPr>
              <a:r>
                <a:rPr lang="zh-CN" altLang="en-US" sz="1600" b="1" dirty="0" smtClean="0">
                  <a:solidFill>
                    <a:srgbClr val="FF0000"/>
                  </a:solidFill>
                </a:rPr>
                <a:t>选择</a:t>
              </a:r>
              <a:r>
                <a:rPr lang="zh-CN" altLang="en-US" sz="1600" b="1" dirty="0">
                  <a:solidFill>
                    <a:srgbClr val="FF0000"/>
                  </a:solidFill>
                </a:rPr>
                <a:t>你所在的高校</a:t>
              </a:r>
              <a:r>
                <a:rPr lang="zh-CN" altLang="en-US" sz="1600" b="1" dirty="0" smtClean="0">
                  <a:solidFill>
                    <a:srgbClr val="FF0000"/>
                  </a:solidFill>
                </a:rPr>
                <a:t>。</a:t>
              </a:r>
              <a:endParaRPr lang="zh-CN" altLang="en-US" sz="1600" b="1" dirty="0">
                <a:solidFill>
                  <a:srgbClr val="FF0000"/>
                </a:solidFill>
              </a:endParaRPr>
            </a:p>
          </p:txBody>
        </p:sp>
      </p:grpSp>
      <p:sp>
        <p:nvSpPr>
          <p:cNvPr id="18" name="右箭头 17"/>
          <p:cNvSpPr/>
          <p:nvPr/>
        </p:nvSpPr>
        <p:spPr>
          <a:xfrm rot="18162269" flipV="1">
            <a:off x="6730876" y="4477674"/>
            <a:ext cx="1447503" cy="72723"/>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23" name="组合 22"/>
          <p:cNvGrpSpPr/>
          <p:nvPr/>
        </p:nvGrpSpPr>
        <p:grpSpPr>
          <a:xfrm>
            <a:off x="7990158" y="5423948"/>
            <a:ext cx="1440159" cy="981601"/>
            <a:chOff x="-16848" y="26326"/>
            <a:chExt cx="3685670" cy="612648"/>
          </a:xfrm>
          <a:scene3d>
            <a:camera prst="orthographicFront"/>
            <a:lightRig rig="flat" dir="t"/>
          </a:scene3d>
        </p:grpSpPr>
        <p:sp>
          <p:nvSpPr>
            <p:cNvPr id="24" name="圆角矩形 23"/>
            <p:cNvSpPr/>
            <p:nvPr/>
          </p:nvSpPr>
          <p:spPr>
            <a:xfrm>
              <a:off x="0" y="76246"/>
              <a:ext cx="3668822" cy="49032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25" name="圆角矩形 4"/>
            <p:cNvSpPr/>
            <p:nvPr/>
          </p:nvSpPr>
          <p:spPr>
            <a:xfrm>
              <a:off x="-16848" y="26326"/>
              <a:ext cx="3673066" cy="61264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algn="ctr" defTabSz="711200">
                <a:lnSpc>
                  <a:spcPct val="90000"/>
                </a:lnSpc>
                <a:spcAft>
                  <a:spcPct val="35000"/>
                </a:spcAft>
              </a:pPr>
              <a:r>
                <a:rPr lang="zh-CN" altLang="en-US" sz="1600" b="1" dirty="0" smtClean="0">
                  <a:solidFill>
                    <a:srgbClr val="FF0000"/>
                  </a:solidFill>
                </a:rPr>
                <a:t>单击</a:t>
              </a:r>
              <a:r>
                <a:rPr lang="zh-CN" altLang="en-US" sz="1600" b="1" dirty="0">
                  <a:solidFill>
                    <a:srgbClr val="FF0000"/>
                  </a:solidFill>
                </a:rPr>
                <a:t>“确定”，录入完成</a:t>
              </a:r>
              <a:r>
                <a:rPr lang="zh-CN" altLang="en-US" sz="1600" b="1" dirty="0" smtClean="0">
                  <a:solidFill>
                    <a:srgbClr val="FF0000"/>
                  </a:solidFill>
                </a:rPr>
                <a:t>。</a:t>
              </a:r>
              <a:endParaRPr lang="zh-CN" altLang="en-US" sz="1600" b="1" dirty="0">
                <a:solidFill>
                  <a:srgbClr val="FF0000"/>
                </a:solidFill>
              </a:endParaRPr>
            </a:p>
          </p:txBody>
        </p:sp>
      </p:grpSp>
      <p:sp>
        <p:nvSpPr>
          <p:cNvPr id="26" name="右箭头 25"/>
          <p:cNvSpPr/>
          <p:nvPr/>
        </p:nvSpPr>
        <p:spPr>
          <a:xfrm rot="15881706">
            <a:off x="8180322" y="4903131"/>
            <a:ext cx="1075050" cy="120053"/>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27" name="组合 26"/>
          <p:cNvGrpSpPr/>
          <p:nvPr/>
        </p:nvGrpSpPr>
        <p:grpSpPr>
          <a:xfrm>
            <a:off x="622599" y="2407173"/>
            <a:ext cx="3010411" cy="1371211"/>
            <a:chOff x="125045" y="-119818"/>
            <a:chExt cx="3668821" cy="507362"/>
          </a:xfrm>
          <a:scene3d>
            <a:camera prst="orthographicFront"/>
            <a:lightRig rig="flat" dir="t"/>
          </a:scene3d>
        </p:grpSpPr>
        <p:sp>
          <p:nvSpPr>
            <p:cNvPr id="28" name="圆角矩形 27"/>
            <p:cNvSpPr/>
            <p:nvPr/>
          </p:nvSpPr>
          <p:spPr>
            <a:xfrm>
              <a:off x="125045" y="-119818"/>
              <a:ext cx="3668821" cy="49032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29" name="圆角矩形 4"/>
            <p:cNvSpPr/>
            <p:nvPr/>
          </p:nvSpPr>
          <p:spPr>
            <a:xfrm>
              <a:off x="243257" y="-113713"/>
              <a:ext cx="3432395" cy="501257"/>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algn="ctr" defTabSz="711200">
                <a:lnSpc>
                  <a:spcPct val="90000"/>
                </a:lnSpc>
                <a:spcAft>
                  <a:spcPct val="35000"/>
                </a:spcAft>
              </a:pPr>
              <a:r>
                <a:rPr lang="zh-CN" altLang="en-US" sz="1600" b="1" dirty="0" smtClean="0">
                  <a:solidFill>
                    <a:srgbClr val="FF0000"/>
                  </a:solidFill>
                </a:rPr>
                <a:t>单击</a:t>
              </a:r>
              <a:r>
                <a:rPr lang="zh-CN" altLang="en-US" sz="1600" b="1" dirty="0">
                  <a:solidFill>
                    <a:srgbClr val="FF0000"/>
                  </a:solidFill>
                </a:rPr>
                <a:t>“选择高校”按钮，弹出选择高校对话框。注意： </a:t>
              </a:r>
              <a:r>
                <a:rPr lang="zh-CN" altLang="en-US" sz="1600" b="1" dirty="0" smtClean="0">
                  <a:solidFill>
                    <a:srgbClr val="FF0000"/>
                  </a:solidFill>
                </a:rPr>
                <a:t>高校</a:t>
              </a:r>
              <a:r>
                <a:rPr lang="zh-CN" altLang="en-US" sz="1600" b="1" dirty="0">
                  <a:solidFill>
                    <a:srgbClr val="FF0000"/>
                  </a:solidFill>
                </a:rPr>
                <a:t>名单以教育部公布的为准，如系统内没有你所在的高校名称，则不能录入。 </a:t>
              </a:r>
              <a:endParaRPr lang="en-US" altLang="zh-CN" sz="1600" b="1" dirty="0" smtClean="0">
                <a:solidFill>
                  <a:srgbClr val="FF0000"/>
                </a:solidFill>
              </a:endParaRPr>
            </a:p>
          </p:txBody>
        </p:sp>
      </p:grpSp>
      <p:sp>
        <p:nvSpPr>
          <p:cNvPr id="30" name="右箭头 29"/>
          <p:cNvSpPr/>
          <p:nvPr/>
        </p:nvSpPr>
        <p:spPr>
          <a:xfrm rot="714658">
            <a:off x="3605109" y="3726419"/>
            <a:ext cx="1735372" cy="89336"/>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31" name="组合 30"/>
          <p:cNvGrpSpPr/>
          <p:nvPr/>
        </p:nvGrpSpPr>
        <p:grpSpPr>
          <a:xfrm>
            <a:off x="862515" y="3968336"/>
            <a:ext cx="2530577" cy="981601"/>
            <a:chOff x="-16848" y="26326"/>
            <a:chExt cx="3685670" cy="612648"/>
          </a:xfrm>
          <a:scene3d>
            <a:camera prst="orthographicFront"/>
            <a:lightRig rig="flat" dir="t"/>
          </a:scene3d>
        </p:grpSpPr>
        <p:sp>
          <p:nvSpPr>
            <p:cNvPr id="32" name="圆角矩形 31"/>
            <p:cNvSpPr/>
            <p:nvPr/>
          </p:nvSpPr>
          <p:spPr>
            <a:xfrm>
              <a:off x="0" y="76246"/>
              <a:ext cx="3668822" cy="49032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33" name="圆角矩形 4"/>
            <p:cNvSpPr/>
            <p:nvPr/>
          </p:nvSpPr>
          <p:spPr>
            <a:xfrm>
              <a:off x="-16848" y="26326"/>
              <a:ext cx="3673066" cy="61264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algn="ctr" defTabSz="711200">
                <a:lnSpc>
                  <a:spcPct val="90000"/>
                </a:lnSpc>
                <a:spcAft>
                  <a:spcPct val="35000"/>
                </a:spcAft>
              </a:pPr>
              <a:r>
                <a:rPr lang="zh-CN" altLang="en-US" sz="1600" b="1" dirty="0">
                  <a:solidFill>
                    <a:srgbClr val="FF0000"/>
                  </a:solidFill>
                </a:rPr>
                <a:t>依据大学录取通知书填写各项，“入学年份”和“学制”务必录入正确！</a:t>
              </a:r>
              <a:endParaRPr lang="zh-CN" altLang="en-US" sz="1600" b="1" dirty="0">
                <a:solidFill>
                  <a:srgbClr val="FF0000"/>
                </a:solidFill>
              </a:endParaRPr>
            </a:p>
          </p:txBody>
        </p:sp>
      </p:grpSp>
      <p:sp>
        <p:nvSpPr>
          <p:cNvPr id="34" name="右箭头 33"/>
          <p:cNvSpPr/>
          <p:nvPr/>
        </p:nvSpPr>
        <p:spPr>
          <a:xfrm rot="2140975">
            <a:off x="3258116" y="4764944"/>
            <a:ext cx="1261148" cy="116110"/>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p:transition spd="slow" advTm="0">
    <p:checke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7"/>
          <p:cNvSpPr>
            <a:spLocks noEditPoints="1"/>
          </p:cNvSpPr>
          <p:nvPr/>
        </p:nvSpPr>
        <p:spPr bwMode="auto">
          <a:xfrm>
            <a:off x="527313" y="673379"/>
            <a:ext cx="5525363" cy="5521302"/>
          </a:xfrm>
          <a:custGeom>
            <a:avLst/>
            <a:gdLst>
              <a:gd name="T0" fmla="*/ 643 w 769"/>
              <a:gd name="T1" fmla="*/ 96 h 768"/>
              <a:gd name="T2" fmla="*/ 486 w 769"/>
              <a:gd name="T3" fmla="*/ 14 h 768"/>
              <a:gd name="T4" fmla="*/ 378 w 769"/>
              <a:gd name="T5" fmla="*/ 6 h 768"/>
              <a:gd name="T6" fmla="*/ 252 w 769"/>
              <a:gd name="T7" fmla="*/ 23 h 768"/>
              <a:gd name="T8" fmla="*/ 39 w 769"/>
              <a:gd name="T9" fmla="*/ 222 h 768"/>
              <a:gd name="T10" fmla="*/ 33 w 769"/>
              <a:gd name="T11" fmla="*/ 539 h 768"/>
              <a:gd name="T12" fmla="*/ 246 w 769"/>
              <a:gd name="T13" fmla="*/ 748 h 768"/>
              <a:gd name="T14" fmla="*/ 335 w 769"/>
              <a:gd name="T15" fmla="*/ 759 h 768"/>
              <a:gd name="T16" fmla="*/ 486 w 769"/>
              <a:gd name="T17" fmla="*/ 753 h 768"/>
              <a:gd name="T18" fmla="*/ 643 w 769"/>
              <a:gd name="T19" fmla="*/ 672 h 768"/>
              <a:gd name="T20" fmla="*/ 769 w 769"/>
              <a:gd name="T21" fmla="*/ 384 h 768"/>
              <a:gd name="T22" fmla="*/ 676 w 769"/>
              <a:gd name="T23" fmla="*/ 220 h 768"/>
              <a:gd name="T24" fmla="*/ 447 w 769"/>
              <a:gd name="T25" fmla="*/ 757 h 768"/>
              <a:gd name="T26" fmla="*/ 496 w 769"/>
              <a:gd name="T27" fmla="*/ 748 h 768"/>
              <a:gd name="T28" fmla="*/ 541 w 769"/>
              <a:gd name="T29" fmla="*/ 566 h 768"/>
              <a:gd name="T30" fmla="*/ 271 w 769"/>
              <a:gd name="T31" fmla="*/ 680 h 768"/>
              <a:gd name="T32" fmla="*/ 384 w 769"/>
              <a:gd name="T33" fmla="*/ 683 h 768"/>
              <a:gd name="T34" fmla="*/ 227 w 769"/>
              <a:gd name="T35" fmla="*/ 567 h 768"/>
              <a:gd name="T36" fmla="*/ 184 w 769"/>
              <a:gd name="T37" fmla="*/ 88 h 768"/>
              <a:gd name="T38" fmla="*/ 106 w 769"/>
              <a:gd name="T39" fmla="*/ 210 h 768"/>
              <a:gd name="T40" fmla="*/ 228 w 769"/>
              <a:gd name="T41" fmla="*/ 201 h 768"/>
              <a:gd name="T42" fmla="*/ 499 w 769"/>
              <a:gd name="T43" fmla="*/ 87 h 768"/>
              <a:gd name="T44" fmla="*/ 394 w 769"/>
              <a:gd name="T45" fmla="*/ 76 h 768"/>
              <a:gd name="T46" fmla="*/ 501 w 769"/>
              <a:gd name="T47" fmla="*/ 86 h 768"/>
              <a:gd name="T48" fmla="*/ 561 w 769"/>
              <a:gd name="T49" fmla="*/ 372 h 768"/>
              <a:gd name="T50" fmla="*/ 546 w 769"/>
              <a:gd name="T51" fmla="*/ 542 h 768"/>
              <a:gd name="T52" fmla="*/ 560 w 769"/>
              <a:gd name="T53" fmla="*/ 396 h 768"/>
              <a:gd name="T54" fmla="*/ 209 w 769"/>
              <a:gd name="T55" fmla="*/ 396 h 768"/>
              <a:gd name="T56" fmla="*/ 333 w 769"/>
              <a:gd name="T57" fmla="*/ 210 h 768"/>
              <a:gd name="T58" fmla="*/ 397 w 769"/>
              <a:gd name="T59" fmla="*/ 208 h 768"/>
              <a:gd name="T60" fmla="*/ 385 w 769"/>
              <a:gd name="T61" fmla="*/ 367 h 768"/>
              <a:gd name="T62" fmla="*/ 208 w 769"/>
              <a:gd name="T63" fmla="*/ 371 h 768"/>
              <a:gd name="T64" fmla="*/ 207 w 769"/>
              <a:gd name="T65" fmla="*/ 396 h 768"/>
              <a:gd name="T66" fmla="*/ 83 w 769"/>
              <a:gd name="T67" fmla="*/ 384 h 768"/>
              <a:gd name="T68" fmla="*/ 559 w 769"/>
              <a:gd name="T69" fmla="*/ 555 h 768"/>
              <a:gd name="T70" fmla="*/ 575 w 769"/>
              <a:gd name="T71" fmla="*/ 553 h 768"/>
              <a:gd name="T72" fmla="*/ 669 w 769"/>
              <a:gd name="T73" fmla="*/ 541 h 768"/>
              <a:gd name="T74" fmla="*/ 633 w 769"/>
              <a:gd name="T75" fmla="*/ 155 h 768"/>
              <a:gd name="T76" fmla="*/ 517 w 769"/>
              <a:gd name="T77" fmla="*/ 25 h 768"/>
              <a:gd name="T78" fmla="*/ 496 w 769"/>
              <a:gd name="T79" fmla="*/ 18 h 768"/>
              <a:gd name="T80" fmla="*/ 576 w 769"/>
              <a:gd name="T81" fmla="*/ 86 h 768"/>
              <a:gd name="T82" fmla="*/ 440 w 769"/>
              <a:gd name="T83" fmla="*/ 15 h 768"/>
              <a:gd name="T84" fmla="*/ 434 w 769"/>
              <a:gd name="T85" fmla="*/ 9 h 768"/>
              <a:gd name="T86" fmla="*/ 378 w 769"/>
              <a:gd name="T87" fmla="*/ 7 h 768"/>
              <a:gd name="T88" fmla="*/ 182 w 769"/>
              <a:gd name="T89" fmla="*/ 84 h 768"/>
              <a:gd name="T90" fmla="*/ 252 w 769"/>
              <a:gd name="T91" fmla="*/ 24 h 768"/>
              <a:gd name="T92" fmla="*/ 242 w 769"/>
              <a:gd name="T93" fmla="*/ 29 h 768"/>
              <a:gd name="T94" fmla="*/ 102 w 769"/>
              <a:gd name="T95" fmla="*/ 209 h 768"/>
              <a:gd name="T96" fmla="*/ 45 w 769"/>
              <a:gd name="T97" fmla="*/ 227 h 768"/>
              <a:gd name="T98" fmla="*/ 39 w 769"/>
              <a:gd name="T99" fmla="*/ 234 h 768"/>
              <a:gd name="T100" fmla="*/ 90 w 769"/>
              <a:gd name="T101" fmla="*/ 547 h 768"/>
              <a:gd name="T102" fmla="*/ 93 w 769"/>
              <a:gd name="T103" fmla="*/ 548 h 768"/>
              <a:gd name="T104" fmla="*/ 126 w 769"/>
              <a:gd name="T105" fmla="*/ 660 h 768"/>
              <a:gd name="T106" fmla="*/ 148 w 769"/>
              <a:gd name="T107" fmla="*/ 672 h 768"/>
              <a:gd name="T108" fmla="*/ 284 w 769"/>
              <a:gd name="T109" fmla="*/ 752 h 768"/>
              <a:gd name="T110" fmla="*/ 271 w 769"/>
              <a:gd name="T111" fmla="*/ 697 h 768"/>
              <a:gd name="T112" fmla="*/ 277 w 769"/>
              <a:gd name="T113" fmla="*/ 695 h 768"/>
              <a:gd name="T114" fmla="*/ 385 w 769"/>
              <a:gd name="T115" fmla="*/ 700 h 768"/>
              <a:gd name="T116" fmla="*/ 527 w 769"/>
              <a:gd name="T117" fmla="*/ 739 h 768"/>
              <a:gd name="T118" fmla="*/ 602 w 769"/>
              <a:gd name="T119" fmla="*/ 677 h 768"/>
              <a:gd name="T120" fmla="*/ 602 w 769"/>
              <a:gd name="T121" fmla="*/ 676 h 768"/>
              <a:gd name="T122" fmla="*/ 645 w 769"/>
              <a:gd name="T123" fmla="*/ 661 h 768"/>
              <a:gd name="T124" fmla="*/ 695 w 769"/>
              <a:gd name="T125" fmla="*/ 393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9" h="768">
                <a:moveTo>
                  <a:pt x="763" y="378"/>
                </a:moveTo>
                <a:cubicBezTo>
                  <a:pt x="762" y="378"/>
                  <a:pt x="762" y="378"/>
                  <a:pt x="762" y="378"/>
                </a:cubicBezTo>
                <a:cubicBezTo>
                  <a:pt x="732" y="234"/>
                  <a:pt x="732" y="234"/>
                  <a:pt x="732" y="234"/>
                </a:cubicBezTo>
                <a:cubicBezTo>
                  <a:pt x="734" y="234"/>
                  <a:pt x="736" y="231"/>
                  <a:pt x="736" y="228"/>
                </a:cubicBezTo>
                <a:cubicBezTo>
                  <a:pt x="736" y="225"/>
                  <a:pt x="734" y="222"/>
                  <a:pt x="730" y="222"/>
                </a:cubicBezTo>
                <a:cubicBezTo>
                  <a:pt x="729" y="222"/>
                  <a:pt x="728" y="223"/>
                  <a:pt x="727" y="223"/>
                </a:cubicBezTo>
                <a:cubicBezTo>
                  <a:pt x="646" y="106"/>
                  <a:pt x="646" y="106"/>
                  <a:pt x="646" y="106"/>
                </a:cubicBezTo>
                <a:cubicBezTo>
                  <a:pt x="648" y="105"/>
                  <a:pt x="649" y="103"/>
                  <a:pt x="649" y="101"/>
                </a:cubicBezTo>
                <a:cubicBezTo>
                  <a:pt x="649" y="98"/>
                  <a:pt x="646" y="96"/>
                  <a:pt x="643" y="96"/>
                </a:cubicBezTo>
                <a:cubicBezTo>
                  <a:pt x="641" y="96"/>
                  <a:pt x="639" y="97"/>
                  <a:pt x="638" y="98"/>
                </a:cubicBezTo>
                <a:cubicBezTo>
                  <a:pt x="528" y="28"/>
                  <a:pt x="528" y="28"/>
                  <a:pt x="528" y="28"/>
                </a:cubicBezTo>
                <a:cubicBezTo>
                  <a:pt x="528" y="27"/>
                  <a:pt x="529" y="26"/>
                  <a:pt x="529" y="25"/>
                </a:cubicBezTo>
                <a:cubicBezTo>
                  <a:pt x="529" y="22"/>
                  <a:pt x="526" y="19"/>
                  <a:pt x="523" y="19"/>
                </a:cubicBezTo>
                <a:cubicBezTo>
                  <a:pt x="520" y="19"/>
                  <a:pt x="518" y="21"/>
                  <a:pt x="517" y="23"/>
                </a:cubicBezTo>
                <a:cubicBezTo>
                  <a:pt x="497" y="17"/>
                  <a:pt x="497" y="17"/>
                  <a:pt x="497" y="17"/>
                </a:cubicBezTo>
                <a:cubicBezTo>
                  <a:pt x="497" y="16"/>
                  <a:pt x="497" y="15"/>
                  <a:pt x="497" y="15"/>
                </a:cubicBezTo>
                <a:cubicBezTo>
                  <a:pt x="497" y="12"/>
                  <a:pt x="495" y="9"/>
                  <a:pt x="492" y="9"/>
                </a:cubicBezTo>
                <a:cubicBezTo>
                  <a:pt x="489" y="9"/>
                  <a:pt x="486" y="11"/>
                  <a:pt x="486" y="14"/>
                </a:cubicBezTo>
                <a:cubicBezTo>
                  <a:pt x="446" y="10"/>
                  <a:pt x="446" y="10"/>
                  <a:pt x="446" y="10"/>
                </a:cubicBezTo>
                <a:cubicBezTo>
                  <a:pt x="446" y="9"/>
                  <a:pt x="446" y="9"/>
                  <a:pt x="446" y="9"/>
                </a:cubicBezTo>
                <a:cubicBezTo>
                  <a:pt x="446" y="6"/>
                  <a:pt x="443" y="3"/>
                  <a:pt x="440" y="3"/>
                </a:cubicBezTo>
                <a:cubicBezTo>
                  <a:pt x="437" y="3"/>
                  <a:pt x="434" y="5"/>
                  <a:pt x="434" y="9"/>
                </a:cubicBezTo>
                <a:cubicBezTo>
                  <a:pt x="390" y="6"/>
                  <a:pt x="390" y="6"/>
                  <a:pt x="390" y="6"/>
                </a:cubicBezTo>
                <a:cubicBezTo>
                  <a:pt x="390" y="6"/>
                  <a:pt x="390" y="6"/>
                  <a:pt x="390" y="6"/>
                </a:cubicBezTo>
                <a:cubicBezTo>
                  <a:pt x="390" y="2"/>
                  <a:pt x="387" y="0"/>
                  <a:pt x="384" y="0"/>
                </a:cubicBezTo>
                <a:cubicBezTo>
                  <a:pt x="381" y="0"/>
                  <a:pt x="378" y="2"/>
                  <a:pt x="378" y="6"/>
                </a:cubicBezTo>
                <a:cubicBezTo>
                  <a:pt x="378" y="6"/>
                  <a:pt x="378" y="6"/>
                  <a:pt x="378" y="6"/>
                </a:cubicBezTo>
                <a:cubicBezTo>
                  <a:pt x="335" y="9"/>
                  <a:pt x="335" y="9"/>
                  <a:pt x="335" y="9"/>
                </a:cubicBezTo>
                <a:cubicBezTo>
                  <a:pt x="334" y="6"/>
                  <a:pt x="332" y="3"/>
                  <a:pt x="329" y="3"/>
                </a:cubicBezTo>
                <a:cubicBezTo>
                  <a:pt x="325" y="3"/>
                  <a:pt x="323" y="6"/>
                  <a:pt x="323" y="9"/>
                </a:cubicBezTo>
                <a:cubicBezTo>
                  <a:pt x="323" y="9"/>
                  <a:pt x="323" y="9"/>
                  <a:pt x="323" y="10"/>
                </a:cubicBezTo>
                <a:cubicBezTo>
                  <a:pt x="283" y="14"/>
                  <a:pt x="283" y="14"/>
                  <a:pt x="283" y="14"/>
                </a:cubicBezTo>
                <a:cubicBezTo>
                  <a:pt x="283" y="11"/>
                  <a:pt x="281" y="9"/>
                  <a:pt x="278" y="9"/>
                </a:cubicBezTo>
                <a:cubicBezTo>
                  <a:pt x="274" y="9"/>
                  <a:pt x="272" y="12"/>
                  <a:pt x="272" y="15"/>
                </a:cubicBezTo>
                <a:cubicBezTo>
                  <a:pt x="272" y="15"/>
                  <a:pt x="272" y="16"/>
                  <a:pt x="272" y="17"/>
                </a:cubicBezTo>
                <a:cubicBezTo>
                  <a:pt x="252" y="23"/>
                  <a:pt x="252" y="23"/>
                  <a:pt x="252" y="23"/>
                </a:cubicBezTo>
                <a:cubicBezTo>
                  <a:pt x="251" y="21"/>
                  <a:pt x="249" y="19"/>
                  <a:pt x="246" y="19"/>
                </a:cubicBezTo>
                <a:cubicBezTo>
                  <a:pt x="243" y="19"/>
                  <a:pt x="241" y="22"/>
                  <a:pt x="241" y="25"/>
                </a:cubicBezTo>
                <a:cubicBezTo>
                  <a:pt x="241" y="26"/>
                  <a:pt x="241" y="27"/>
                  <a:pt x="241" y="28"/>
                </a:cubicBezTo>
                <a:cubicBezTo>
                  <a:pt x="131" y="98"/>
                  <a:pt x="131" y="98"/>
                  <a:pt x="131" y="98"/>
                </a:cubicBezTo>
                <a:cubicBezTo>
                  <a:pt x="130" y="97"/>
                  <a:pt x="128" y="96"/>
                  <a:pt x="126" y="96"/>
                </a:cubicBezTo>
                <a:cubicBezTo>
                  <a:pt x="123" y="96"/>
                  <a:pt x="120" y="98"/>
                  <a:pt x="120" y="101"/>
                </a:cubicBezTo>
                <a:cubicBezTo>
                  <a:pt x="120" y="103"/>
                  <a:pt x="121" y="105"/>
                  <a:pt x="123" y="106"/>
                </a:cubicBezTo>
                <a:cubicBezTo>
                  <a:pt x="42" y="223"/>
                  <a:pt x="42" y="223"/>
                  <a:pt x="42" y="223"/>
                </a:cubicBezTo>
                <a:cubicBezTo>
                  <a:pt x="41" y="222"/>
                  <a:pt x="40" y="222"/>
                  <a:pt x="39" y="222"/>
                </a:cubicBezTo>
                <a:cubicBezTo>
                  <a:pt x="36" y="222"/>
                  <a:pt x="33" y="224"/>
                  <a:pt x="33" y="228"/>
                </a:cubicBezTo>
                <a:cubicBezTo>
                  <a:pt x="33" y="231"/>
                  <a:pt x="35" y="233"/>
                  <a:pt x="38" y="233"/>
                </a:cubicBezTo>
                <a:cubicBezTo>
                  <a:pt x="7" y="378"/>
                  <a:pt x="7" y="378"/>
                  <a:pt x="7" y="378"/>
                </a:cubicBezTo>
                <a:cubicBezTo>
                  <a:pt x="7" y="378"/>
                  <a:pt x="7" y="378"/>
                  <a:pt x="6" y="378"/>
                </a:cubicBezTo>
                <a:cubicBezTo>
                  <a:pt x="3" y="378"/>
                  <a:pt x="0" y="381"/>
                  <a:pt x="0" y="384"/>
                </a:cubicBezTo>
                <a:cubicBezTo>
                  <a:pt x="0" y="387"/>
                  <a:pt x="3" y="390"/>
                  <a:pt x="6" y="390"/>
                </a:cubicBezTo>
                <a:cubicBezTo>
                  <a:pt x="7" y="390"/>
                  <a:pt x="7" y="390"/>
                  <a:pt x="8" y="390"/>
                </a:cubicBezTo>
                <a:cubicBezTo>
                  <a:pt x="38" y="534"/>
                  <a:pt x="38" y="534"/>
                  <a:pt x="38" y="534"/>
                </a:cubicBezTo>
                <a:cubicBezTo>
                  <a:pt x="35" y="534"/>
                  <a:pt x="33" y="537"/>
                  <a:pt x="33" y="539"/>
                </a:cubicBezTo>
                <a:cubicBezTo>
                  <a:pt x="33" y="543"/>
                  <a:pt x="36" y="545"/>
                  <a:pt x="39" y="545"/>
                </a:cubicBezTo>
                <a:cubicBezTo>
                  <a:pt x="40" y="545"/>
                  <a:pt x="41" y="545"/>
                  <a:pt x="42" y="544"/>
                </a:cubicBezTo>
                <a:cubicBezTo>
                  <a:pt x="123" y="661"/>
                  <a:pt x="123" y="661"/>
                  <a:pt x="123" y="661"/>
                </a:cubicBezTo>
                <a:cubicBezTo>
                  <a:pt x="122" y="662"/>
                  <a:pt x="121" y="664"/>
                  <a:pt x="121" y="666"/>
                </a:cubicBezTo>
                <a:cubicBezTo>
                  <a:pt x="121" y="669"/>
                  <a:pt x="123" y="672"/>
                  <a:pt x="126" y="672"/>
                </a:cubicBezTo>
                <a:cubicBezTo>
                  <a:pt x="129" y="672"/>
                  <a:pt x="130" y="671"/>
                  <a:pt x="131" y="669"/>
                </a:cubicBezTo>
                <a:cubicBezTo>
                  <a:pt x="241" y="739"/>
                  <a:pt x="241" y="739"/>
                  <a:pt x="241" y="739"/>
                </a:cubicBezTo>
                <a:cubicBezTo>
                  <a:pt x="241" y="740"/>
                  <a:pt x="240" y="741"/>
                  <a:pt x="240" y="742"/>
                </a:cubicBezTo>
                <a:cubicBezTo>
                  <a:pt x="240" y="746"/>
                  <a:pt x="243" y="748"/>
                  <a:pt x="246" y="748"/>
                </a:cubicBezTo>
                <a:cubicBezTo>
                  <a:pt x="249" y="748"/>
                  <a:pt x="251" y="746"/>
                  <a:pt x="252" y="744"/>
                </a:cubicBezTo>
                <a:cubicBezTo>
                  <a:pt x="272" y="751"/>
                  <a:pt x="272" y="751"/>
                  <a:pt x="272" y="751"/>
                </a:cubicBezTo>
                <a:cubicBezTo>
                  <a:pt x="272" y="751"/>
                  <a:pt x="272" y="751"/>
                  <a:pt x="272" y="752"/>
                </a:cubicBezTo>
                <a:cubicBezTo>
                  <a:pt x="272" y="755"/>
                  <a:pt x="275" y="757"/>
                  <a:pt x="278" y="757"/>
                </a:cubicBezTo>
                <a:cubicBezTo>
                  <a:pt x="281" y="757"/>
                  <a:pt x="283" y="756"/>
                  <a:pt x="283" y="753"/>
                </a:cubicBezTo>
                <a:cubicBezTo>
                  <a:pt x="323" y="758"/>
                  <a:pt x="323" y="758"/>
                  <a:pt x="323" y="758"/>
                </a:cubicBezTo>
                <a:cubicBezTo>
                  <a:pt x="323" y="758"/>
                  <a:pt x="323" y="758"/>
                  <a:pt x="323" y="758"/>
                </a:cubicBezTo>
                <a:cubicBezTo>
                  <a:pt x="323" y="762"/>
                  <a:pt x="326" y="764"/>
                  <a:pt x="329" y="764"/>
                </a:cubicBezTo>
                <a:cubicBezTo>
                  <a:pt x="332" y="764"/>
                  <a:pt x="335" y="762"/>
                  <a:pt x="335" y="759"/>
                </a:cubicBezTo>
                <a:cubicBezTo>
                  <a:pt x="379" y="761"/>
                  <a:pt x="379" y="761"/>
                  <a:pt x="379" y="761"/>
                </a:cubicBezTo>
                <a:cubicBezTo>
                  <a:pt x="379" y="761"/>
                  <a:pt x="379" y="762"/>
                  <a:pt x="379" y="762"/>
                </a:cubicBezTo>
                <a:cubicBezTo>
                  <a:pt x="379" y="765"/>
                  <a:pt x="381" y="768"/>
                  <a:pt x="385" y="768"/>
                </a:cubicBezTo>
                <a:cubicBezTo>
                  <a:pt x="388" y="768"/>
                  <a:pt x="390" y="765"/>
                  <a:pt x="390" y="762"/>
                </a:cubicBezTo>
                <a:cubicBezTo>
                  <a:pt x="390" y="762"/>
                  <a:pt x="390" y="761"/>
                  <a:pt x="390" y="761"/>
                </a:cubicBezTo>
                <a:cubicBezTo>
                  <a:pt x="435" y="759"/>
                  <a:pt x="435" y="759"/>
                  <a:pt x="435" y="759"/>
                </a:cubicBezTo>
                <a:cubicBezTo>
                  <a:pt x="436" y="761"/>
                  <a:pt x="438" y="763"/>
                  <a:pt x="441" y="763"/>
                </a:cubicBezTo>
                <a:cubicBezTo>
                  <a:pt x="444" y="763"/>
                  <a:pt x="447" y="761"/>
                  <a:pt x="447" y="758"/>
                </a:cubicBezTo>
                <a:cubicBezTo>
                  <a:pt x="486" y="753"/>
                  <a:pt x="486" y="753"/>
                  <a:pt x="486" y="753"/>
                </a:cubicBezTo>
                <a:cubicBezTo>
                  <a:pt x="486" y="756"/>
                  <a:pt x="489" y="758"/>
                  <a:pt x="492" y="758"/>
                </a:cubicBezTo>
                <a:cubicBezTo>
                  <a:pt x="495" y="758"/>
                  <a:pt x="497" y="756"/>
                  <a:pt x="497" y="752"/>
                </a:cubicBezTo>
                <a:cubicBezTo>
                  <a:pt x="497" y="752"/>
                  <a:pt x="497" y="751"/>
                  <a:pt x="497" y="751"/>
                </a:cubicBezTo>
                <a:cubicBezTo>
                  <a:pt x="517" y="744"/>
                  <a:pt x="517" y="744"/>
                  <a:pt x="517" y="744"/>
                </a:cubicBezTo>
                <a:cubicBezTo>
                  <a:pt x="518" y="747"/>
                  <a:pt x="520" y="748"/>
                  <a:pt x="523" y="748"/>
                </a:cubicBezTo>
                <a:cubicBezTo>
                  <a:pt x="526" y="748"/>
                  <a:pt x="529" y="746"/>
                  <a:pt x="529" y="742"/>
                </a:cubicBezTo>
                <a:cubicBezTo>
                  <a:pt x="529" y="741"/>
                  <a:pt x="528" y="740"/>
                  <a:pt x="528" y="739"/>
                </a:cubicBezTo>
                <a:cubicBezTo>
                  <a:pt x="638" y="669"/>
                  <a:pt x="638" y="669"/>
                  <a:pt x="638" y="669"/>
                </a:cubicBezTo>
                <a:cubicBezTo>
                  <a:pt x="639" y="671"/>
                  <a:pt x="641" y="672"/>
                  <a:pt x="643" y="672"/>
                </a:cubicBezTo>
                <a:cubicBezTo>
                  <a:pt x="646" y="672"/>
                  <a:pt x="649" y="669"/>
                  <a:pt x="649" y="666"/>
                </a:cubicBezTo>
                <a:cubicBezTo>
                  <a:pt x="649" y="664"/>
                  <a:pt x="648" y="662"/>
                  <a:pt x="646" y="661"/>
                </a:cubicBezTo>
                <a:cubicBezTo>
                  <a:pt x="726" y="545"/>
                  <a:pt x="726" y="545"/>
                  <a:pt x="726" y="545"/>
                </a:cubicBezTo>
                <a:cubicBezTo>
                  <a:pt x="727" y="546"/>
                  <a:pt x="728" y="546"/>
                  <a:pt x="729" y="546"/>
                </a:cubicBezTo>
                <a:cubicBezTo>
                  <a:pt x="732" y="546"/>
                  <a:pt x="735" y="543"/>
                  <a:pt x="735" y="540"/>
                </a:cubicBezTo>
                <a:cubicBezTo>
                  <a:pt x="735" y="537"/>
                  <a:pt x="733" y="535"/>
                  <a:pt x="731" y="535"/>
                </a:cubicBezTo>
                <a:cubicBezTo>
                  <a:pt x="762" y="390"/>
                  <a:pt x="762" y="390"/>
                  <a:pt x="762" y="390"/>
                </a:cubicBezTo>
                <a:cubicBezTo>
                  <a:pt x="762" y="390"/>
                  <a:pt x="762" y="390"/>
                  <a:pt x="763" y="390"/>
                </a:cubicBezTo>
                <a:cubicBezTo>
                  <a:pt x="766" y="390"/>
                  <a:pt x="769" y="387"/>
                  <a:pt x="769" y="384"/>
                </a:cubicBezTo>
                <a:cubicBezTo>
                  <a:pt x="769" y="381"/>
                  <a:pt x="766" y="378"/>
                  <a:pt x="763" y="378"/>
                </a:cubicBezTo>
                <a:close/>
                <a:moveTo>
                  <a:pt x="761" y="378"/>
                </a:moveTo>
                <a:cubicBezTo>
                  <a:pt x="759" y="379"/>
                  <a:pt x="757" y="381"/>
                  <a:pt x="757" y="383"/>
                </a:cubicBezTo>
                <a:cubicBezTo>
                  <a:pt x="703" y="383"/>
                  <a:pt x="703" y="383"/>
                  <a:pt x="703" y="383"/>
                </a:cubicBezTo>
                <a:cubicBezTo>
                  <a:pt x="703" y="379"/>
                  <a:pt x="699" y="375"/>
                  <a:pt x="695" y="375"/>
                </a:cubicBezTo>
                <a:cubicBezTo>
                  <a:pt x="695" y="375"/>
                  <a:pt x="694" y="376"/>
                  <a:pt x="694" y="376"/>
                </a:cubicBezTo>
                <a:cubicBezTo>
                  <a:pt x="690" y="349"/>
                  <a:pt x="690" y="349"/>
                  <a:pt x="690" y="349"/>
                </a:cubicBezTo>
                <a:cubicBezTo>
                  <a:pt x="670" y="226"/>
                  <a:pt x="670" y="226"/>
                  <a:pt x="670" y="226"/>
                </a:cubicBezTo>
                <a:cubicBezTo>
                  <a:pt x="673" y="226"/>
                  <a:pt x="676" y="223"/>
                  <a:pt x="676" y="220"/>
                </a:cubicBezTo>
                <a:cubicBezTo>
                  <a:pt x="680" y="220"/>
                  <a:pt x="680" y="220"/>
                  <a:pt x="680" y="220"/>
                </a:cubicBezTo>
                <a:cubicBezTo>
                  <a:pt x="725" y="227"/>
                  <a:pt x="725" y="227"/>
                  <a:pt x="725" y="227"/>
                </a:cubicBezTo>
                <a:cubicBezTo>
                  <a:pt x="724" y="228"/>
                  <a:pt x="724" y="228"/>
                  <a:pt x="724" y="228"/>
                </a:cubicBezTo>
                <a:cubicBezTo>
                  <a:pt x="724" y="232"/>
                  <a:pt x="727" y="234"/>
                  <a:pt x="730" y="234"/>
                </a:cubicBezTo>
                <a:cubicBezTo>
                  <a:pt x="730" y="234"/>
                  <a:pt x="731" y="234"/>
                  <a:pt x="731" y="234"/>
                </a:cubicBezTo>
                <a:lnTo>
                  <a:pt x="761" y="378"/>
                </a:lnTo>
                <a:close/>
                <a:moveTo>
                  <a:pt x="492" y="747"/>
                </a:moveTo>
                <a:cubicBezTo>
                  <a:pt x="488" y="747"/>
                  <a:pt x="486" y="749"/>
                  <a:pt x="486" y="752"/>
                </a:cubicBezTo>
                <a:cubicBezTo>
                  <a:pt x="447" y="757"/>
                  <a:pt x="447" y="757"/>
                  <a:pt x="447" y="757"/>
                </a:cubicBezTo>
                <a:cubicBezTo>
                  <a:pt x="446" y="755"/>
                  <a:pt x="446" y="754"/>
                  <a:pt x="445" y="753"/>
                </a:cubicBezTo>
                <a:cubicBezTo>
                  <a:pt x="494" y="695"/>
                  <a:pt x="494" y="695"/>
                  <a:pt x="494" y="695"/>
                </a:cubicBezTo>
                <a:cubicBezTo>
                  <a:pt x="495" y="696"/>
                  <a:pt x="497" y="696"/>
                  <a:pt x="499" y="696"/>
                </a:cubicBezTo>
                <a:cubicBezTo>
                  <a:pt x="504" y="696"/>
                  <a:pt x="507" y="693"/>
                  <a:pt x="507" y="688"/>
                </a:cubicBezTo>
                <a:cubicBezTo>
                  <a:pt x="507" y="688"/>
                  <a:pt x="507" y="688"/>
                  <a:pt x="507" y="688"/>
                </a:cubicBezTo>
                <a:cubicBezTo>
                  <a:pt x="584" y="680"/>
                  <a:pt x="584" y="680"/>
                  <a:pt x="584" y="680"/>
                </a:cubicBezTo>
                <a:cubicBezTo>
                  <a:pt x="586" y="680"/>
                  <a:pt x="586" y="680"/>
                  <a:pt x="586" y="680"/>
                </a:cubicBezTo>
                <a:cubicBezTo>
                  <a:pt x="586" y="681"/>
                  <a:pt x="586" y="682"/>
                  <a:pt x="587" y="683"/>
                </a:cubicBezTo>
                <a:cubicBezTo>
                  <a:pt x="496" y="748"/>
                  <a:pt x="496" y="748"/>
                  <a:pt x="496" y="748"/>
                </a:cubicBezTo>
                <a:cubicBezTo>
                  <a:pt x="495" y="747"/>
                  <a:pt x="493" y="747"/>
                  <a:pt x="492" y="747"/>
                </a:cubicBezTo>
                <a:close/>
                <a:moveTo>
                  <a:pt x="393" y="691"/>
                </a:moveTo>
                <a:cubicBezTo>
                  <a:pt x="393" y="687"/>
                  <a:pt x="389" y="683"/>
                  <a:pt x="385" y="683"/>
                </a:cubicBezTo>
                <a:cubicBezTo>
                  <a:pt x="385" y="572"/>
                  <a:pt x="385" y="572"/>
                  <a:pt x="385" y="572"/>
                </a:cubicBezTo>
                <a:cubicBezTo>
                  <a:pt x="392" y="572"/>
                  <a:pt x="397" y="567"/>
                  <a:pt x="397" y="560"/>
                </a:cubicBezTo>
                <a:cubicBezTo>
                  <a:pt x="397" y="560"/>
                  <a:pt x="397" y="560"/>
                  <a:pt x="397" y="560"/>
                </a:cubicBezTo>
                <a:cubicBezTo>
                  <a:pt x="493" y="557"/>
                  <a:pt x="493" y="557"/>
                  <a:pt x="493" y="557"/>
                </a:cubicBezTo>
                <a:cubicBezTo>
                  <a:pt x="534" y="556"/>
                  <a:pt x="534" y="556"/>
                  <a:pt x="534" y="556"/>
                </a:cubicBezTo>
                <a:cubicBezTo>
                  <a:pt x="534" y="561"/>
                  <a:pt x="537" y="565"/>
                  <a:pt x="541" y="566"/>
                </a:cubicBezTo>
                <a:cubicBezTo>
                  <a:pt x="501" y="680"/>
                  <a:pt x="501" y="680"/>
                  <a:pt x="501" y="680"/>
                </a:cubicBezTo>
                <a:cubicBezTo>
                  <a:pt x="500" y="679"/>
                  <a:pt x="500" y="679"/>
                  <a:pt x="499" y="679"/>
                </a:cubicBezTo>
                <a:cubicBezTo>
                  <a:pt x="494" y="679"/>
                  <a:pt x="490" y="683"/>
                  <a:pt x="490" y="688"/>
                </a:cubicBezTo>
                <a:cubicBezTo>
                  <a:pt x="490" y="688"/>
                  <a:pt x="490" y="688"/>
                  <a:pt x="490" y="688"/>
                </a:cubicBezTo>
                <a:cubicBezTo>
                  <a:pt x="486" y="688"/>
                  <a:pt x="486" y="688"/>
                  <a:pt x="486" y="688"/>
                </a:cubicBezTo>
                <a:lnTo>
                  <a:pt x="393" y="691"/>
                </a:lnTo>
                <a:close/>
                <a:moveTo>
                  <a:pt x="376" y="691"/>
                </a:moveTo>
                <a:cubicBezTo>
                  <a:pt x="279" y="688"/>
                  <a:pt x="279" y="688"/>
                  <a:pt x="279" y="688"/>
                </a:cubicBezTo>
                <a:cubicBezTo>
                  <a:pt x="279" y="684"/>
                  <a:pt x="275" y="680"/>
                  <a:pt x="271" y="680"/>
                </a:cubicBezTo>
                <a:cubicBezTo>
                  <a:pt x="270" y="680"/>
                  <a:pt x="269" y="680"/>
                  <a:pt x="269" y="681"/>
                </a:cubicBezTo>
                <a:cubicBezTo>
                  <a:pt x="255" y="642"/>
                  <a:pt x="255" y="642"/>
                  <a:pt x="255" y="642"/>
                </a:cubicBezTo>
                <a:cubicBezTo>
                  <a:pt x="228" y="567"/>
                  <a:pt x="228" y="567"/>
                  <a:pt x="228" y="567"/>
                </a:cubicBezTo>
                <a:cubicBezTo>
                  <a:pt x="232" y="565"/>
                  <a:pt x="236" y="561"/>
                  <a:pt x="236" y="556"/>
                </a:cubicBezTo>
                <a:cubicBezTo>
                  <a:pt x="296" y="558"/>
                  <a:pt x="296" y="558"/>
                  <a:pt x="296" y="558"/>
                </a:cubicBezTo>
                <a:cubicBezTo>
                  <a:pt x="372" y="560"/>
                  <a:pt x="372" y="560"/>
                  <a:pt x="372" y="560"/>
                </a:cubicBezTo>
                <a:cubicBezTo>
                  <a:pt x="372" y="560"/>
                  <a:pt x="372" y="560"/>
                  <a:pt x="372" y="560"/>
                </a:cubicBezTo>
                <a:cubicBezTo>
                  <a:pt x="372" y="567"/>
                  <a:pt x="377" y="572"/>
                  <a:pt x="384" y="572"/>
                </a:cubicBezTo>
                <a:cubicBezTo>
                  <a:pt x="384" y="683"/>
                  <a:pt x="384" y="683"/>
                  <a:pt x="384" y="683"/>
                </a:cubicBezTo>
                <a:cubicBezTo>
                  <a:pt x="380" y="683"/>
                  <a:pt x="376" y="686"/>
                  <a:pt x="376" y="691"/>
                </a:cubicBezTo>
                <a:close/>
                <a:moveTo>
                  <a:pt x="175" y="671"/>
                </a:moveTo>
                <a:cubicBezTo>
                  <a:pt x="174" y="671"/>
                  <a:pt x="173" y="671"/>
                  <a:pt x="172" y="672"/>
                </a:cubicBezTo>
                <a:cubicBezTo>
                  <a:pt x="106" y="556"/>
                  <a:pt x="106" y="556"/>
                  <a:pt x="106" y="556"/>
                </a:cubicBezTo>
                <a:cubicBezTo>
                  <a:pt x="108" y="555"/>
                  <a:pt x="110" y="553"/>
                  <a:pt x="110" y="550"/>
                </a:cubicBezTo>
                <a:cubicBezTo>
                  <a:pt x="160" y="553"/>
                  <a:pt x="160" y="553"/>
                  <a:pt x="160" y="553"/>
                </a:cubicBezTo>
                <a:cubicBezTo>
                  <a:pt x="211" y="555"/>
                  <a:pt x="211" y="555"/>
                  <a:pt x="211" y="555"/>
                </a:cubicBezTo>
                <a:cubicBezTo>
                  <a:pt x="211" y="562"/>
                  <a:pt x="217" y="567"/>
                  <a:pt x="224" y="567"/>
                </a:cubicBezTo>
                <a:cubicBezTo>
                  <a:pt x="225" y="567"/>
                  <a:pt x="226" y="567"/>
                  <a:pt x="227" y="567"/>
                </a:cubicBezTo>
                <a:cubicBezTo>
                  <a:pt x="268" y="681"/>
                  <a:pt x="268" y="681"/>
                  <a:pt x="268" y="681"/>
                </a:cubicBezTo>
                <a:cubicBezTo>
                  <a:pt x="265" y="682"/>
                  <a:pt x="263" y="684"/>
                  <a:pt x="262" y="687"/>
                </a:cubicBezTo>
                <a:cubicBezTo>
                  <a:pt x="193" y="680"/>
                  <a:pt x="193" y="680"/>
                  <a:pt x="193" y="680"/>
                </a:cubicBezTo>
                <a:cubicBezTo>
                  <a:pt x="184" y="679"/>
                  <a:pt x="184" y="679"/>
                  <a:pt x="184" y="679"/>
                </a:cubicBezTo>
                <a:cubicBezTo>
                  <a:pt x="184" y="679"/>
                  <a:pt x="184" y="679"/>
                  <a:pt x="184" y="679"/>
                </a:cubicBezTo>
                <a:cubicBezTo>
                  <a:pt x="184" y="675"/>
                  <a:pt x="180" y="671"/>
                  <a:pt x="175" y="671"/>
                </a:cubicBezTo>
                <a:close/>
                <a:moveTo>
                  <a:pt x="176" y="97"/>
                </a:moveTo>
                <a:cubicBezTo>
                  <a:pt x="180" y="97"/>
                  <a:pt x="184" y="93"/>
                  <a:pt x="184" y="89"/>
                </a:cubicBezTo>
                <a:cubicBezTo>
                  <a:pt x="184" y="88"/>
                  <a:pt x="184" y="88"/>
                  <a:pt x="184" y="88"/>
                </a:cubicBezTo>
                <a:cubicBezTo>
                  <a:pt x="262" y="80"/>
                  <a:pt x="262" y="80"/>
                  <a:pt x="262" y="80"/>
                </a:cubicBezTo>
                <a:cubicBezTo>
                  <a:pt x="262" y="83"/>
                  <a:pt x="264" y="86"/>
                  <a:pt x="267" y="87"/>
                </a:cubicBezTo>
                <a:cubicBezTo>
                  <a:pt x="229" y="194"/>
                  <a:pt x="229" y="194"/>
                  <a:pt x="229" y="194"/>
                </a:cubicBezTo>
                <a:cubicBezTo>
                  <a:pt x="227" y="201"/>
                  <a:pt x="227" y="201"/>
                  <a:pt x="227" y="201"/>
                </a:cubicBezTo>
                <a:cubicBezTo>
                  <a:pt x="226" y="200"/>
                  <a:pt x="224" y="200"/>
                  <a:pt x="223" y="200"/>
                </a:cubicBezTo>
                <a:cubicBezTo>
                  <a:pt x="216" y="200"/>
                  <a:pt x="210" y="205"/>
                  <a:pt x="210" y="212"/>
                </a:cubicBezTo>
                <a:cubicBezTo>
                  <a:pt x="160" y="215"/>
                  <a:pt x="160" y="215"/>
                  <a:pt x="160" y="215"/>
                </a:cubicBezTo>
                <a:cubicBezTo>
                  <a:pt x="110" y="217"/>
                  <a:pt x="110" y="217"/>
                  <a:pt x="110" y="217"/>
                </a:cubicBezTo>
                <a:cubicBezTo>
                  <a:pt x="110" y="214"/>
                  <a:pt x="109" y="211"/>
                  <a:pt x="106" y="210"/>
                </a:cubicBezTo>
                <a:cubicBezTo>
                  <a:pt x="171" y="96"/>
                  <a:pt x="171" y="96"/>
                  <a:pt x="171" y="96"/>
                </a:cubicBezTo>
                <a:cubicBezTo>
                  <a:pt x="173" y="97"/>
                  <a:pt x="174" y="97"/>
                  <a:pt x="176" y="97"/>
                </a:cubicBezTo>
                <a:close/>
                <a:moveTo>
                  <a:pt x="376" y="76"/>
                </a:moveTo>
                <a:cubicBezTo>
                  <a:pt x="377" y="80"/>
                  <a:pt x="380" y="84"/>
                  <a:pt x="384" y="84"/>
                </a:cubicBezTo>
                <a:cubicBezTo>
                  <a:pt x="384" y="196"/>
                  <a:pt x="384" y="196"/>
                  <a:pt x="384" y="196"/>
                </a:cubicBezTo>
                <a:cubicBezTo>
                  <a:pt x="377" y="196"/>
                  <a:pt x="372" y="201"/>
                  <a:pt x="372" y="208"/>
                </a:cubicBezTo>
                <a:cubicBezTo>
                  <a:pt x="276" y="210"/>
                  <a:pt x="276" y="210"/>
                  <a:pt x="276" y="210"/>
                </a:cubicBezTo>
                <a:cubicBezTo>
                  <a:pt x="235" y="211"/>
                  <a:pt x="235" y="211"/>
                  <a:pt x="235" y="211"/>
                </a:cubicBezTo>
                <a:cubicBezTo>
                  <a:pt x="235" y="207"/>
                  <a:pt x="232" y="203"/>
                  <a:pt x="228" y="201"/>
                </a:cubicBezTo>
                <a:cubicBezTo>
                  <a:pt x="268" y="88"/>
                  <a:pt x="268" y="88"/>
                  <a:pt x="268" y="88"/>
                </a:cubicBezTo>
                <a:cubicBezTo>
                  <a:pt x="269" y="88"/>
                  <a:pt x="270" y="88"/>
                  <a:pt x="270" y="88"/>
                </a:cubicBezTo>
                <a:cubicBezTo>
                  <a:pt x="275" y="88"/>
                  <a:pt x="279" y="84"/>
                  <a:pt x="279" y="79"/>
                </a:cubicBezTo>
                <a:cubicBezTo>
                  <a:pt x="279" y="79"/>
                  <a:pt x="279" y="79"/>
                  <a:pt x="279" y="79"/>
                </a:cubicBezTo>
                <a:cubicBezTo>
                  <a:pt x="283" y="79"/>
                  <a:pt x="283" y="79"/>
                  <a:pt x="283" y="79"/>
                </a:cubicBezTo>
                <a:lnTo>
                  <a:pt x="376" y="76"/>
                </a:lnTo>
                <a:close/>
                <a:moveTo>
                  <a:pt x="394" y="76"/>
                </a:moveTo>
                <a:cubicBezTo>
                  <a:pt x="490" y="79"/>
                  <a:pt x="490" y="79"/>
                  <a:pt x="490" y="79"/>
                </a:cubicBezTo>
                <a:cubicBezTo>
                  <a:pt x="490" y="83"/>
                  <a:pt x="494" y="87"/>
                  <a:pt x="499" y="87"/>
                </a:cubicBezTo>
                <a:cubicBezTo>
                  <a:pt x="499" y="87"/>
                  <a:pt x="500" y="87"/>
                  <a:pt x="501" y="87"/>
                </a:cubicBezTo>
                <a:cubicBezTo>
                  <a:pt x="514" y="125"/>
                  <a:pt x="514" y="125"/>
                  <a:pt x="514" y="125"/>
                </a:cubicBezTo>
                <a:cubicBezTo>
                  <a:pt x="541" y="201"/>
                  <a:pt x="541" y="201"/>
                  <a:pt x="541" y="201"/>
                </a:cubicBezTo>
                <a:cubicBezTo>
                  <a:pt x="537" y="202"/>
                  <a:pt x="533" y="206"/>
                  <a:pt x="533" y="211"/>
                </a:cubicBezTo>
                <a:cubicBezTo>
                  <a:pt x="473" y="210"/>
                  <a:pt x="473" y="210"/>
                  <a:pt x="473" y="210"/>
                </a:cubicBezTo>
                <a:cubicBezTo>
                  <a:pt x="397" y="208"/>
                  <a:pt x="397" y="208"/>
                  <a:pt x="397" y="208"/>
                </a:cubicBezTo>
                <a:cubicBezTo>
                  <a:pt x="396" y="201"/>
                  <a:pt x="391" y="196"/>
                  <a:pt x="385" y="196"/>
                </a:cubicBezTo>
                <a:cubicBezTo>
                  <a:pt x="385" y="84"/>
                  <a:pt x="385" y="84"/>
                  <a:pt x="385" y="84"/>
                </a:cubicBezTo>
                <a:cubicBezTo>
                  <a:pt x="390" y="84"/>
                  <a:pt x="393" y="81"/>
                  <a:pt x="394" y="76"/>
                </a:cubicBezTo>
                <a:close/>
                <a:moveTo>
                  <a:pt x="594" y="97"/>
                </a:moveTo>
                <a:cubicBezTo>
                  <a:pt x="595" y="97"/>
                  <a:pt x="597" y="97"/>
                  <a:pt x="598" y="96"/>
                </a:cubicBezTo>
                <a:cubicBezTo>
                  <a:pt x="664" y="211"/>
                  <a:pt x="664" y="211"/>
                  <a:pt x="664" y="211"/>
                </a:cubicBezTo>
                <a:cubicBezTo>
                  <a:pt x="661" y="212"/>
                  <a:pt x="660" y="214"/>
                  <a:pt x="659" y="217"/>
                </a:cubicBezTo>
                <a:cubicBezTo>
                  <a:pt x="609" y="215"/>
                  <a:pt x="609" y="215"/>
                  <a:pt x="609" y="215"/>
                </a:cubicBezTo>
                <a:cubicBezTo>
                  <a:pt x="558" y="212"/>
                  <a:pt x="558" y="212"/>
                  <a:pt x="558" y="212"/>
                </a:cubicBezTo>
                <a:cubicBezTo>
                  <a:pt x="558" y="205"/>
                  <a:pt x="552" y="200"/>
                  <a:pt x="545" y="200"/>
                </a:cubicBezTo>
                <a:cubicBezTo>
                  <a:pt x="544" y="200"/>
                  <a:pt x="543" y="200"/>
                  <a:pt x="542" y="200"/>
                </a:cubicBezTo>
                <a:cubicBezTo>
                  <a:pt x="501" y="86"/>
                  <a:pt x="501" y="86"/>
                  <a:pt x="501" y="86"/>
                </a:cubicBezTo>
                <a:cubicBezTo>
                  <a:pt x="504" y="85"/>
                  <a:pt x="506" y="83"/>
                  <a:pt x="507" y="80"/>
                </a:cubicBezTo>
                <a:cubicBezTo>
                  <a:pt x="575" y="87"/>
                  <a:pt x="575" y="87"/>
                  <a:pt x="575" y="87"/>
                </a:cubicBezTo>
                <a:cubicBezTo>
                  <a:pt x="585" y="88"/>
                  <a:pt x="585" y="88"/>
                  <a:pt x="585" y="88"/>
                </a:cubicBezTo>
                <a:cubicBezTo>
                  <a:pt x="585" y="88"/>
                  <a:pt x="585" y="88"/>
                  <a:pt x="585" y="89"/>
                </a:cubicBezTo>
                <a:cubicBezTo>
                  <a:pt x="585" y="93"/>
                  <a:pt x="589" y="97"/>
                  <a:pt x="594" y="97"/>
                </a:cubicBezTo>
                <a:close/>
                <a:moveTo>
                  <a:pt x="686" y="383"/>
                </a:moveTo>
                <a:cubicBezTo>
                  <a:pt x="575" y="383"/>
                  <a:pt x="575" y="383"/>
                  <a:pt x="575" y="383"/>
                </a:cubicBezTo>
                <a:cubicBezTo>
                  <a:pt x="574" y="377"/>
                  <a:pt x="569" y="371"/>
                  <a:pt x="562" y="371"/>
                </a:cubicBezTo>
                <a:cubicBezTo>
                  <a:pt x="562" y="371"/>
                  <a:pt x="562" y="372"/>
                  <a:pt x="561" y="372"/>
                </a:cubicBezTo>
                <a:cubicBezTo>
                  <a:pt x="547" y="225"/>
                  <a:pt x="547" y="225"/>
                  <a:pt x="547" y="225"/>
                </a:cubicBezTo>
                <a:cubicBezTo>
                  <a:pt x="553" y="224"/>
                  <a:pt x="558" y="219"/>
                  <a:pt x="558" y="213"/>
                </a:cubicBezTo>
                <a:cubicBezTo>
                  <a:pt x="659" y="218"/>
                  <a:pt x="659" y="218"/>
                  <a:pt x="659" y="218"/>
                </a:cubicBezTo>
                <a:cubicBezTo>
                  <a:pt x="659" y="218"/>
                  <a:pt x="659" y="218"/>
                  <a:pt x="659" y="218"/>
                </a:cubicBezTo>
                <a:cubicBezTo>
                  <a:pt x="659" y="223"/>
                  <a:pt x="663" y="227"/>
                  <a:pt x="668" y="227"/>
                </a:cubicBezTo>
                <a:cubicBezTo>
                  <a:pt x="668" y="227"/>
                  <a:pt x="669" y="227"/>
                  <a:pt x="669" y="227"/>
                </a:cubicBezTo>
                <a:cubicBezTo>
                  <a:pt x="693" y="376"/>
                  <a:pt x="693" y="376"/>
                  <a:pt x="693" y="376"/>
                </a:cubicBezTo>
                <a:cubicBezTo>
                  <a:pt x="690" y="376"/>
                  <a:pt x="687" y="379"/>
                  <a:pt x="686" y="383"/>
                </a:cubicBezTo>
                <a:close/>
                <a:moveTo>
                  <a:pt x="546" y="542"/>
                </a:moveTo>
                <a:cubicBezTo>
                  <a:pt x="539" y="542"/>
                  <a:pt x="534" y="548"/>
                  <a:pt x="534" y="555"/>
                </a:cubicBezTo>
                <a:cubicBezTo>
                  <a:pt x="534" y="555"/>
                  <a:pt x="534" y="555"/>
                  <a:pt x="534" y="555"/>
                </a:cubicBezTo>
                <a:cubicBezTo>
                  <a:pt x="436" y="558"/>
                  <a:pt x="436" y="558"/>
                  <a:pt x="436" y="558"/>
                </a:cubicBezTo>
                <a:cubicBezTo>
                  <a:pt x="397" y="559"/>
                  <a:pt x="397" y="559"/>
                  <a:pt x="397" y="559"/>
                </a:cubicBezTo>
                <a:cubicBezTo>
                  <a:pt x="396" y="553"/>
                  <a:pt x="391" y="548"/>
                  <a:pt x="385" y="547"/>
                </a:cubicBezTo>
                <a:cubicBezTo>
                  <a:pt x="385" y="401"/>
                  <a:pt x="385" y="401"/>
                  <a:pt x="385" y="401"/>
                </a:cubicBezTo>
                <a:cubicBezTo>
                  <a:pt x="395" y="401"/>
                  <a:pt x="402" y="394"/>
                  <a:pt x="402" y="384"/>
                </a:cubicBezTo>
                <a:cubicBezTo>
                  <a:pt x="550" y="384"/>
                  <a:pt x="550" y="384"/>
                  <a:pt x="550" y="384"/>
                </a:cubicBezTo>
                <a:cubicBezTo>
                  <a:pt x="550" y="390"/>
                  <a:pt x="554" y="395"/>
                  <a:pt x="560" y="396"/>
                </a:cubicBezTo>
                <a:cubicBezTo>
                  <a:pt x="547" y="542"/>
                  <a:pt x="547" y="542"/>
                  <a:pt x="547" y="542"/>
                </a:cubicBezTo>
                <a:cubicBezTo>
                  <a:pt x="546" y="542"/>
                  <a:pt x="546" y="542"/>
                  <a:pt x="546" y="542"/>
                </a:cubicBezTo>
                <a:close/>
                <a:moveTo>
                  <a:pt x="372" y="559"/>
                </a:moveTo>
                <a:cubicBezTo>
                  <a:pt x="240" y="555"/>
                  <a:pt x="240" y="555"/>
                  <a:pt x="240" y="555"/>
                </a:cubicBezTo>
                <a:cubicBezTo>
                  <a:pt x="236" y="555"/>
                  <a:pt x="236" y="555"/>
                  <a:pt x="236" y="555"/>
                </a:cubicBezTo>
                <a:cubicBezTo>
                  <a:pt x="236" y="555"/>
                  <a:pt x="236" y="555"/>
                  <a:pt x="236" y="555"/>
                </a:cubicBezTo>
                <a:cubicBezTo>
                  <a:pt x="236" y="548"/>
                  <a:pt x="231" y="542"/>
                  <a:pt x="224" y="542"/>
                </a:cubicBezTo>
                <a:cubicBezTo>
                  <a:pt x="223" y="542"/>
                  <a:pt x="223" y="542"/>
                  <a:pt x="223" y="542"/>
                </a:cubicBezTo>
                <a:cubicBezTo>
                  <a:pt x="209" y="396"/>
                  <a:pt x="209" y="396"/>
                  <a:pt x="209" y="396"/>
                </a:cubicBezTo>
                <a:cubicBezTo>
                  <a:pt x="215" y="395"/>
                  <a:pt x="219" y="390"/>
                  <a:pt x="219" y="384"/>
                </a:cubicBezTo>
                <a:cubicBezTo>
                  <a:pt x="368" y="384"/>
                  <a:pt x="368" y="384"/>
                  <a:pt x="368" y="384"/>
                </a:cubicBezTo>
                <a:cubicBezTo>
                  <a:pt x="368" y="393"/>
                  <a:pt x="375" y="401"/>
                  <a:pt x="384" y="401"/>
                </a:cubicBezTo>
                <a:cubicBezTo>
                  <a:pt x="384" y="547"/>
                  <a:pt x="384" y="547"/>
                  <a:pt x="384" y="547"/>
                </a:cubicBezTo>
                <a:cubicBezTo>
                  <a:pt x="378" y="547"/>
                  <a:pt x="372" y="552"/>
                  <a:pt x="372" y="559"/>
                </a:cubicBezTo>
                <a:close/>
                <a:moveTo>
                  <a:pt x="223" y="225"/>
                </a:moveTo>
                <a:cubicBezTo>
                  <a:pt x="230" y="225"/>
                  <a:pt x="235" y="219"/>
                  <a:pt x="235" y="212"/>
                </a:cubicBezTo>
                <a:cubicBezTo>
                  <a:pt x="235" y="212"/>
                  <a:pt x="235" y="212"/>
                  <a:pt x="235" y="212"/>
                </a:cubicBezTo>
                <a:cubicBezTo>
                  <a:pt x="333" y="210"/>
                  <a:pt x="333" y="210"/>
                  <a:pt x="333" y="210"/>
                </a:cubicBezTo>
                <a:cubicBezTo>
                  <a:pt x="372" y="209"/>
                  <a:pt x="372" y="209"/>
                  <a:pt x="372" y="209"/>
                </a:cubicBezTo>
                <a:cubicBezTo>
                  <a:pt x="372" y="215"/>
                  <a:pt x="377" y="221"/>
                  <a:pt x="384" y="221"/>
                </a:cubicBezTo>
                <a:cubicBezTo>
                  <a:pt x="384" y="367"/>
                  <a:pt x="384" y="367"/>
                  <a:pt x="384" y="367"/>
                </a:cubicBezTo>
                <a:cubicBezTo>
                  <a:pt x="375" y="367"/>
                  <a:pt x="368" y="374"/>
                  <a:pt x="368" y="383"/>
                </a:cubicBezTo>
                <a:cubicBezTo>
                  <a:pt x="219" y="383"/>
                  <a:pt x="219" y="383"/>
                  <a:pt x="219" y="383"/>
                </a:cubicBezTo>
                <a:cubicBezTo>
                  <a:pt x="219" y="377"/>
                  <a:pt x="215" y="372"/>
                  <a:pt x="209" y="371"/>
                </a:cubicBezTo>
                <a:cubicBezTo>
                  <a:pt x="223" y="225"/>
                  <a:pt x="223" y="225"/>
                  <a:pt x="223" y="225"/>
                </a:cubicBezTo>
                <a:cubicBezTo>
                  <a:pt x="223" y="225"/>
                  <a:pt x="223" y="225"/>
                  <a:pt x="223" y="225"/>
                </a:cubicBezTo>
                <a:close/>
                <a:moveTo>
                  <a:pt x="397" y="208"/>
                </a:moveTo>
                <a:cubicBezTo>
                  <a:pt x="529" y="212"/>
                  <a:pt x="529" y="212"/>
                  <a:pt x="529" y="212"/>
                </a:cubicBezTo>
                <a:cubicBezTo>
                  <a:pt x="533" y="212"/>
                  <a:pt x="533" y="212"/>
                  <a:pt x="533" y="212"/>
                </a:cubicBezTo>
                <a:cubicBezTo>
                  <a:pt x="533" y="212"/>
                  <a:pt x="533" y="212"/>
                  <a:pt x="533" y="212"/>
                </a:cubicBezTo>
                <a:cubicBezTo>
                  <a:pt x="533" y="219"/>
                  <a:pt x="538" y="225"/>
                  <a:pt x="545" y="225"/>
                </a:cubicBezTo>
                <a:cubicBezTo>
                  <a:pt x="546" y="225"/>
                  <a:pt x="546" y="225"/>
                  <a:pt x="547" y="225"/>
                </a:cubicBezTo>
                <a:cubicBezTo>
                  <a:pt x="560" y="372"/>
                  <a:pt x="560" y="372"/>
                  <a:pt x="560" y="372"/>
                </a:cubicBezTo>
                <a:cubicBezTo>
                  <a:pt x="555" y="373"/>
                  <a:pt x="550" y="377"/>
                  <a:pt x="550" y="383"/>
                </a:cubicBezTo>
                <a:cubicBezTo>
                  <a:pt x="402" y="383"/>
                  <a:pt x="402" y="383"/>
                  <a:pt x="402" y="383"/>
                </a:cubicBezTo>
                <a:cubicBezTo>
                  <a:pt x="402" y="374"/>
                  <a:pt x="394" y="367"/>
                  <a:pt x="385" y="367"/>
                </a:cubicBezTo>
                <a:cubicBezTo>
                  <a:pt x="385" y="221"/>
                  <a:pt x="385" y="221"/>
                  <a:pt x="385" y="221"/>
                </a:cubicBezTo>
                <a:cubicBezTo>
                  <a:pt x="391" y="220"/>
                  <a:pt x="397" y="215"/>
                  <a:pt x="397" y="208"/>
                </a:cubicBezTo>
                <a:close/>
                <a:moveTo>
                  <a:pt x="102" y="226"/>
                </a:moveTo>
                <a:cubicBezTo>
                  <a:pt x="106" y="226"/>
                  <a:pt x="110" y="222"/>
                  <a:pt x="110" y="218"/>
                </a:cubicBezTo>
                <a:cubicBezTo>
                  <a:pt x="194" y="214"/>
                  <a:pt x="194" y="214"/>
                  <a:pt x="194" y="214"/>
                </a:cubicBezTo>
                <a:cubicBezTo>
                  <a:pt x="210" y="213"/>
                  <a:pt x="210" y="213"/>
                  <a:pt x="210" y="213"/>
                </a:cubicBezTo>
                <a:cubicBezTo>
                  <a:pt x="211" y="219"/>
                  <a:pt x="216" y="224"/>
                  <a:pt x="222" y="225"/>
                </a:cubicBezTo>
                <a:cubicBezTo>
                  <a:pt x="218" y="267"/>
                  <a:pt x="218" y="267"/>
                  <a:pt x="218" y="267"/>
                </a:cubicBezTo>
                <a:cubicBezTo>
                  <a:pt x="208" y="371"/>
                  <a:pt x="208" y="371"/>
                  <a:pt x="208" y="371"/>
                </a:cubicBezTo>
                <a:cubicBezTo>
                  <a:pt x="208" y="371"/>
                  <a:pt x="207" y="371"/>
                  <a:pt x="207" y="371"/>
                </a:cubicBezTo>
                <a:cubicBezTo>
                  <a:pt x="200" y="371"/>
                  <a:pt x="194" y="376"/>
                  <a:pt x="194" y="383"/>
                </a:cubicBezTo>
                <a:cubicBezTo>
                  <a:pt x="83" y="383"/>
                  <a:pt x="83" y="383"/>
                  <a:pt x="83" y="383"/>
                </a:cubicBezTo>
                <a:cubicBezTo>
                  <a:pt x="83" y="379"/>
                  <a:pt x="80" y="375"/>
                  <a:pt x="76" y="375"/>
                </a:cubicBezTo>
                <a:cubicBezTo>
                  <a:pt x="100" y="226"/>
                  <a:pt x="100" y="226"/>
                  <a:pt x="100" y="226"/>
                </a:cubicBezTo>
                <a:cubicBezTo>
                  <a:pt x="101" y="226"/>
                  <a:pt x="101" y="226"/>
                  <a:pt x="102" y="226"/>
                </a:cubicBezTo>
                <a:close/>
                <a:moveTo>
                  <a:pt x="83" y="384"/>
                </a:moveTo>
                <a:cubicBezTo>
                  <a:pt x="194" y="384"/>
                  <a:pt x="194" y="384"/>
                  <a:pt x="194" y="384"/>
                </a:cubicBezTo>
                <a:cubicBezTo>
                  <a:pt x="195" y="391"/>
                  <a:pt x="200" y="396"/>
                  <a:pt x="207" y="396"/>
                </a:cubicBezTo>
                <a:cubicBezTo>
                  <a:pt x="207" y="396"/>
                  <a:pt x="208" y="396"/>
                  <a:pt x="208" y="396"/>
                </a:cubicBezTo>
                <a:cubicBezTo>
                  <a:pt x="222" y="542"/>
                  <a:pt x="222" y="542"/>
                  <a:pt x="222" y="542"/>
                </a:cubicBezTo>
                <a:cubicBezTo>
                  <a:pt x="216" y="543"/>
                  <a:pt x="212" y="548"/>
                  <a:pt x="211" y="554"/>
                </a:cubicBezTo>
                <a:cubicBezTo>
                  <a:pt x="110" y="549"/>
                  <a:pt x="110" y="549"/>
                  <a:pt x="110" y="549"/>
                </a:cubicBezTo>
                <a:cubicBezTo>
                  <a:pt x="110" y="549"/>
                  <a:pt x="110" y="549"/>
                  <a:pt x="110" y="549"/>
                </a:cubicBezTo>
                <a:cubicBezTo>
                  <a:pt x="110" y="544"/>
                  <a:pt x="106" y="540"/>
                  <a:pt x="102" y="540"/>
                </a:cubicBezTo>
                <a:cubicBezTo>
                  <a:pt x="101" y="540"/>
                  <a:pt x="101" y="540"/>
                  <a:pt x="100" y="541"/>
                </a:cubicBezTo>
                <a:cubicBezTo>
                  <a:pt x="76" y="392"/>
                  <a:pt x="76" y="392"/>
                  <a:pt x="76" y="392"/>
                </a:cubicBezTo>
                <a:cubicBezTo>
                  <a:pt x="80" y="391"/>
                  <a:pt x="83" y="388"/>
                  <a:pt x="83" y="384"/>
                </a:cubicBezTo>
                <a:close/>
                <a:moveTo>
                  <a:pt x="594" y="671"/>
                </a:moveTo>
                <a:cubicBezTo>
                  <a:pt x="589" y="671"/>
                  <a:pt x="586" y="675"/>
                  <a:pt x="586" y="679"/>
                </a:cubicBezTo>
                <a:cubicBezTo>
                  <a:pt x="586" y="679"/>
                  <a:pt x="586" y="679"/>
                  <a:pt x="586" y="679"/>
                </a:cubicBezTo>
                <a:cubicBezTo>
                  <a:pt x="507" y="687"/>
                  <a:pt x="507" y="687"/>
                  <a:pt x="507" y="687"/>
                </a:cubicBezTo>
                <a:cubicBezTo>
                  <a:pt x="507" y="684"/>
                  <a:pt x="505" y="681"/>
                  <a:pt x="502" y="680"/>
                </a:cubicBezTo>
                <a:cubicBezTo>
                  <a:pt x="540" y="574"/>
                  <a:pt x="540" y="574"/>
                  <a:pt x="540" y="574"/>
                </a:cubicBezTo>
                <a:cubicBezTo>
                  <a:pt x="542" y="567"/>
                  <a:pt x="542" y="567"/>
                  <a:pt x="542" y="567"/>
                </a:cubicBezTo>
                <a:cubicBezTo>
                  <a:pt x="543" y="567"/>
                  <a:pt x="545" y="567"/>
                  <a:pt x="546" y="567"/>
                </a:cubicBezTo>
                <a:cubicBezTo>
                  <a:pt x="553" y="567"/>
                  <a:pt x="559" y="562"/>
                  <a:pt x="559" y="555"/>
                </a:cubicBezTo>
                <a:cubicBezTo>
                  <a:pt x="609" y="553"/>
                  <a:pt x="609" y="553"/>
                  <a:pt x="609" y="553"/>
                </a:cubicBezTo>
                <a:cubicBezTo>
                  <a:pt x="659" y="550"/>
                  <a:pt x="659" y="550"/>
                  <a:pt x="659" y="550"/>
                </a:cubicBezTo>
                <a:cubicBezTo>
                  <a:pt x="660" y="553"/>
                  <a:pt x="661" y="555"/>
                  <a:pt x="664" y="556"/>
                </a:cubicBezTo>
                <a:cubicBezTo>
                  <a:pt x="598" y="671"/>
                  <a:pt x="598" y="671"/>
                  <a:pt x="598" y="671"/>
                </a:cubicBezTo>
                <a:cubicBezTo>
                  <a:pt x="597" y="671"/>
                  <a:pt x="595" y="671"/>
                  <a:pt x="594" y="671"/>
                </a:cubicBezTo>
                <a:close/>
                <a:moveTo>
                  <a:pt x="668" y="540"/>
                </a:moveTo>
                <a:cubicBezTo>
                  <a:pt x="663" y="540"/>
                  <a:pt x="659" y="544"/>
                  <a:pt x="659" y="549"/>
                </a:cubicBezTo>
                <a:cubicBezTo>
                  <a:pt x="659" y="549"/>
                  <a:pt x="659" y="549"/>
                  <a:pt x="659" y="549"/>
                </a:cubicBezTo>
                <a:cubicBezTo>
                  <a:pt x="575" y="553"/>
                  <a:pt x="575" y="553"/>
                  <a:pt x="575" y="553"/>
                </a:cubicBezTo>
                <a:cubicBezTo>
                  <a:pt x="559" y="554"/>
                  <a:pt x="559" y="554"/>
                  <a:pt x="559" y="554"/>
                </a:cubicBezTo>
                <a:cubicBezTo>
                  <a:pt x="558" y="548"/>
                  <a:pt x="554" y="543"/>
                  <a:pt x="547" y="542"/>
                </a:cubicBezTo>
                <a:cubicBezTo>
                  <a:pt x="551" y="500"/>
                  <a:pt x="551" y="500"/>
                  <a:pt x="551" y="500"/>
                </a:cubicBezTo>
                <a:cubicBezTo>
                  <a:pt x="561" y="396"/>
                  <a:pt x="561" y="396"/>
                  <a:pt x="561" y="396"/>
                </a:cubicBezTo>
                <a:cubicBezTo>
                  <a:pt x="562" y="396"/>
                  <a:pt x="562" y="397"/>
                  <a:pt x="562" y="397"/>
                </a:cubicBezTo>
                <a:cubicBezTo>
                  <a:pt x="569" y="397"/>
                  <a:pt x="575" y="391"/>
                  <a:pt x="575" y="384"/>
                </a:cubicBezTo>
                <a:cubicBezTo>
                  <a:pt x="686" y="384"/>
                  <a:pt x="686" y="384"/>
                  <a:pt x="686" y="384"/>
                </a:cubicBezTo>
                <a:cubicBezTo>
                  <a:pt x="686" y="388"/>
                  <a:pt x="689" y="392"/>
                  <a:pt x="693" y="392"/>
                </a:cubicBezTo>
                <a:cubicBezTo>
                  <a:pt x="669" y="541"/>
                  <a:pt x="669" y="541"/>
                  <a:pt x="669" y="541"/>
                </a:cubicBezTo>
                <a:cubicBezTo>
                  <a:pt x="669" y="540"/>
                  <a:pt x="668" y="540"/>
                  <a:pt x="668" y="540"/>
                </a:cubicBezTo>
                <a:close/>
                <a:moveTo>
                  <a:pt x="727" y="224"/>
                </a:moveTo>
                <a:cubicBezTo>
                  <a:pt x="726" y="225"/>
                  <a:pt x="725" y="226"/>
                  <a:pt x="725" y="227"/>
                </a:cubicBezTo>
                <a:cubicBezTo>
                  <a:pt x="690" y="221"/>
                  <a:pt x="690" y="221"/>
                  <a:pt x="690" y="221"/>
                </a:cubicBezTo>
                <a:cubicBezTo>
                  <a:pt x="676" y="219"/>
                  <a:pt x="676" y="219"/>
                  <a:pt x="676" y="219"/>
                </a:cubicBezTo>
                <a:cubicBezTo>
                  <a:pt x="676" y="219"/>
                  <a:pt x="676" y="218"/>
                  <a:pt x="676" y="218"/>
                </a:cubicBezTo>
                <a:cubicBezTo>
                  <a:pt x="676" y="213"/>
                  <a:pt x="672" y="210"/>
                  <a:pt x="668" y="210"/>
                </a:cubicBezTo>
                <a:cubicBezTo>
                  <a:pt x="666" y="210"/>
                  <a:pt x="665" y="210"/>
                  <a:pt x="664" y="210"/>
                </a:cubicBezTo>
                <a:cubicBezTo>
                  <a:pt x="633" y="155"/>
                  <a:pt x="633" y="155"/>
                  <a:pt x="633" y="155"/>
                </a:cubicBezTo>
                <a:cubicBezTo>
                  <a:pt x="599" y="96"/>
                  <a:pt x="599" y="96"/>
                  <a:pt x="599" y="96"/>
                </a:cubicBezTo>
                <a:cubicBezTo>
                  <a:pt x="600" y="95"/>
                  <a:pt x="601" y="93"/>
                  <a:pt x="602" y="91"/>
                </a:cubicBezTo>
                <a:cubicBezTo>
                  <a:pt x="637" y="101"/>
                  <a:pt x="637" y="101"/>
                  <a:pt x="637" y="101"/>
                </a:cubicBezTo>
                <a:cubicBezTo>
                  <a:pt x="637" y="101"/>
                  <a:pt x="637" y="101"/>
                  <a:pt x="637" y="101"/>
                </a:cubicBezTo>
                <a:cubicBezTo>
                  <a:pt x="637" y="105"/>
                  <a:pt x="640" y="107"/>
                  <a:pt x="643" y="107"/>
                </a:cubicBezTo>
                <a:cubicBezTo>
                  <a:pt x="644" y="107"/>
                  <a:pt x="645" y="107"/>
                  <a:pt x="645" y="107"/>
                </a:cubicBezTo>
                <a:lnTo>
                  <a:pt x="727" y="224"/>
                </a:lnTo>
                <a:close/>
                <a:moveTo>
                  <a:pt x="517" y="24"/>
                </a:moveTo>
                <a:cubicBezTo>
                  <a:pt x="517" y="24"/>
                  <a:pt x="517" y="25"/>
                  <a:pt x="517" y="25"/>
                </a:cubicBezTo>
                <a:cubicBezTo>
                  <a:pt x="517" y="28"/>
                  <a:pt x="520" y="31"/>
                  <a:pt x="523" y="31"/>
                </a:cubicBezTo>
                <a:cubicBezTo>
                  <a:pt x="525" y="31"/>
                  <a:pt x="526" y="30"/>
                  <a:pt x="527" y="29"/>
                </a:cubicBezTo>
                <a:cubicBezTo>
                  <a:pt x="638" y="99"/>
                  <a:pt x="638" y="99"/>
                  <a:pt x="638" y="99"/>
                </a:cubicBezTo>
                <a:cubicBezTo>
                  <a:pt x="637" y="99"/>
                  <a:pt x="637" y="100"/>
                  <a:pt x="637" y="100"/>
                </a:cubicBezTo>
                <a:cubicBezTo>
                  <a:pt x="602" y="90"/>
                  <a:pt x="602" y="90"/>
                  <a:pt x="602" y="90"/>
                </a:cubicBezTo>
                <a:cubicBezTo>
                  <a:pt x="602" y="90"/>
                  <a:pt x="602" y="89"/>
                  <a:pt x="602" y="89"/>
                </a:cubicBezTo>
                <a:cubicBezTo>
                  <a:pt x="602" y="84"/>
                  <a:pt x="598" y="80"/>
                  <a:pt x="594" y="80"/>
                </a:cubicBezTo>
                <a:cubicBezTo>
                  <a:pt x="591" y="80"/>
                  <a:pt x="589" y="81"/>
                  <a:pt x="587" y="83"/>
                </a:cubicBezTo>
                <a:cubicBezTo>
                  <a:pt x="496" y="18"/>
                  <a:pt x="496" y="18"/>
                  <a:pt x="496" y="18"/>
                </a:cubicBezTo>
                <a:cubicBezTo>
                  <a:pt x="497" y="18"/>
                  <a:pt x="497" y="18"/>
                  <a:pt x="497" y="17"/>
                </a:cubicBezTo>
                <a:lnTo>
                  <a:pt x="517" y="24"/>
                </a:lnTo>
                <a:close/>
                <a:moveTo>
                  <a:pt x="486" y="15"/>
                </a:moveTo>
                <a:cubicBezTo>
                  <a:pt x="486" y="18"/>
                  <a:pt x="488" y="21"/>
                  <a:pt x="492" y="21"/>
                </a:cubicBezTo>
                <a:cubicBezTo>
                  <a:pt x="493" y="21"/>
                  <a:pt x="495" y="20"/>
                  <a:pt x="496" y="19"/>
                </a:cubicBezTo>
                <a:cubicBezTo>
                  <a:pt x="536" y="47"/>
                  <a:pt x="536" y="47"/>
                  <a:pt x="536" y="47"/>
                </a:cubicBezTo>
                <a:cubicBezTo>
                  <a:pt x="587" y="84"/>
                  <a:pt x="587" y="84"/>
                  <a:pt x="587" y="84"/>
                </a:cubicBezTo>
                <a:cubicBezTo>
                  <a:pt x="586" y="85"/>
                  <a:pt x="586" y="86"/>
                  <a:pt x="585" y="87"/>
                </a:cubicBezTo>
                <a:cubicBezTo>
                  <a:pt x="576" y="86"/>
                  <a:pt x="576" y="86"/>
                  <a:pt x="576" y="86"/>
                </a:cubicBezTo>
                <a:cubicBezTo>
                  <a:pt x="507" y="79"/>
                  <a:pt x="507" y="79"/>
                  <a:pt x="507" y="79"/>
                </a:cubicBezTo>
                <a:cubicBezTo>
                  <a:pt x="507" y="79"/>
                  <a:pt x="507" y="79"/>
                  <a:pt x="507" y="78"/>
                </a:cubicBezTo>
                <a:cubicBezTo>
                  <a:pt x="507" y="74"/>
                  <a:pt x="503" y="70"/>
                  <a:pt x="499" y="70"/>
                </a:cubicBezTo>
                <a:cubicBezTo>
                  <a:pt x="496" y="70"/>
                  <a:pt x="495" y="71"/>
                  <a:pt x="493" y="72"/>
                </a:cubicBezTo>
                <a:cubicBezTo>
                  <a:pt x="444" y="13"/>
                  <a:pt x="444" y="13"/>
                  <a:pt x="444" y="13"/>
                </a:cubicBezTo>
                <a:cubicBezTo>
                  <a:pt x="445" y="13"/>
                  <a:pt x="445" y="12"/>
                  <a:pt x="446" y="10"/>
                </a:cubicBezTo>
                <a:lnTo>
                  <a:pt x="486" y="15"/>
                </a:lnTo>
                <a:close/>
                <a:moveTo>
                  <a:pt x="434" y="9"/>
                </a:moveTo>
                <a:cubicBezTo>
                  <a:pt x="434" y="12"/>
                  <a:pt x="437" y="15"/>
                  <a:pt x="440" y="15"/>
                </a:cubicBezTo>
                <a:cubicBezTo>
                  <a:pt x="441" y="15"/>
                  <a:pt x="442" y="14"/>
                  <a:pt x="443" y="14"/>
                </a:cubicBezTo>
                <a:cubicBezTo>
                  <a:pt x="472" y="48"/>
                  <a:pt x="472" y="48"/>
                  <a:pt x="472" y="48"/>
                </a:cubicBezTo>
                <a:cubicBezTo>
                  <a:pt x="492" y="73"/>
                  <a:pt x="492" y="73"/>
                  <a:pt x="492" y="73"/>
                </a:cubicBezTo>
                <a:cubicBezTo>
                  <a:pt x="491" y="74"/>
                  <a:pt x="490" y="76"/>
                  <a:pt x="490" y="78"/>
                </a:cubicBezTo>
                <a:cubicBezTo>
                  <a:pt x="393" y="75"/>
                  <a:pt x="393" y="75"/>
                  <a:pt x="393" y="75"/>
                </a:cubicBezTo>
                <a:cubicBezTo>
                  <a:pt x="393" y="71"/>
                  <a:pt x="390" y="67"/>
                  <a:pt x="385" y="67"/>
                </a:cubicBezTo>
                <a:cubicBezTo>
                  <a:pt x="385" y="11"/>
                  <a:pt x="385" y="11"/>
                  <a:pt x="385" y="11"/>
                </a:cubicBezTo>
                <a:cubicBezTo>
                  <a:pt x="387" y="11"/>
                  <a:pt x="389" y="9"/>
                  <a:pt x="390" y="7"/>
                </a:cubicBezTo>
                <a:lnTo>
                  <a:pt x="434" y="9"/>
                </a:lnTo>
                <a:close/>
                <a:moveTo>
                  <a:pt x="384" y="11"/>
                </a:moveTo>
                <a:cubicBezTo>
                  <a:pt x="384" y="67"/>
                  <a:pt x="384" y="67"/>
                  <a:pt x="384" y="67"/>
                </a:cubicBezTo>
                <a:cubicBezTo>
                  <a:pt x="380" y="68"/>
                  <a:pt x="377" y="71"/>
                  <a:pt x="377" y="75"/>
                </a:cubicBezTo>
                <a:cubicBezTo>
                  <a:pt x="279" y="78"/>
                  <a:pt x="279" y="78"/>
                  <a:pt x="279" y="78"/>
                </a:cubicBezTo>
                <a:cubicBezTo>
                  <a:pt x="278" y="76"/>
                  <a:pt x="278" y="74"/>
                  <a:pt x="276" y="73"/>
                </a:cubicBezTo>
                <a:cubicBezTo>
                  <a:pt x="326" y="14"/>
                  <a:pt x="326" y="14"/>
                  <a:pt x="326" y="14"/>
                </a:cubicBezTo>
                <a:cubicBezTo>
                  <a:pt x="327" y="15"/>
                  <a:pt x="328" y="15"/>
                  <a:pt x="329" y="15"/>
                </a:cubicBezTo>
                <a:cubicBezTo>
                  <a:pt x="332" y="15"/>
                  <a:pt x="334" y="12"/>
                  <a:pt x="335" y="9"/>
                </a:cubicBezTo>
                <a:cubicBezTo>
                  <a:pt x="378" y="7"/>
                  <a:pt x="378" y="7"/>
                  <a:pt x="378" y="7"/>
                </a:cubicBezTo>
                <a:cubicBezTo>
                  <a:pt x="379" y="9"/>
                  <a:pt x="381" y="11"/>
                  <a:pt x="384" y="11"/>
                </a:cubicBezTo>
                <a:close/>
                <a:moveTo>
                  <a:pt x="325" y="14"/>
                </a:moveTo>
                <a:cubicBezTo>
                  <a:pt x="276" y="73"/>
                  <a:pt x="276" y="73"/>
                  <a:pt x="276" y="73"/>
                </a:cubicBezTo>
                <a:cubicBezTo>
                  <a:pt x="274" y="71"/>
                  <a:pt x="272" y="71"/>
                  <a:pt x="270" y="71"/>
                </a:cubicBezTo>
                <a:cubicBezTo>
                  <a:pt x="266" y="71"/>
                  <a:pt x="262" y="75"/>
                  <a:pt x="262" y="79"/>
                </a:cubicBezTo>
                <a:cubicBezTo>
                  <a:pt x="262" y="79"/>
                  <a:pt x="262" y="79"/>
                  <a:pt x="262" y="79"/>
                </a:cubicBezTo>
                <a:cubicBezTo>
                  <a:pt x="186" y="87"/>
                  <a:pt x="186" y="87"/>
                  <a:pt x="186" y="87"/>
                </a:cubicBezTo>
                <a:cubicBezTo>
                  <a:pt x="184" y="87"/>
                  <a:pt x="184" y="87"/>
                  <a:pt x="184" y="87"/>
                </a:cubicBezTo>
                <a:cubicBezTo>
                  <a:pt x="184" y="86"/>
                  <a:pt x="183" y="85"/>
                  <a:pt x="182" y="84"/>
                </a:cubicBezTo>
                <a:cubicBezTo>
                  <a:pt x="273" y="19"/>
                  <a:pt x="273" y="19"/>
                  <a:pt x="273" y="19"/>
                </a:cubicBezTo>
                <a:cubicBezTo>
                  <a:pt x="274" y="20"/>
                  <a:pt x="276" y="21"/>
                  <a:pt x="278" y="21"/>
                </a:cubicBezTo>
                <a:cubicBezTo>
                  <a:pt x="281" y="21"/>
                  <a:pt x="283" y="18"/>
                  <a:pt x="283" y="15"/>
                </a:cubicBezTo>
                <a:cubicBezTo>
                  <a:pt x="323" y="10"/>
                  <a:pt x="323" y="10"/>
                  <a:pt x="323" y="10"/>
                </a:cubicBezTo>
                <a:cubicBezTo>
                  <a:pt x="323" y="12"/>
                  <a:pt x="324" y="13"/>
                  <a:pt x="325" y="14"/>
                </a:cubicBezTo>
                <a:close/>
                <a:moveTo>
                  <a:pt x="242" y="29"/>
                </a:moveTo>
                <a:cubicBezTo>
                  <a:pt x="243" y="30"/>
                  <a:pt x="245" y="31"/>
                  <a:pt x="246" y="31"/>
                </a:cubicBezTo>
                <a:cubicBezTo>
                  <a:pt x="250" y="31"/>
                  <a:pt x="252" y="28"/>
                  <a:pt x="252" y="25"/>
                </a:cubicBezTo>
                <a:cubicBezTo>
                  <a:pt x="252" y="24"/>
                  <a:pt x="252" y="24"/>
                  <a:pt x="252" y="24"/>
                </a:cubicBezTo>
                <a:cubicBezTo>
                  <a:pt x="272" y="17"/>
                  <a:pt x="272" y="17"/>
                  <a:pt x="272" y="17"/>
                </a:cubicBezTo>
                <a:cubicBezTo>
                  <a:pt x="272" y="18"/>
                  <a:pt x="273" y="18"/>
                  <a:pt x="273" y="18"/>
                </a:cubicBezTo>
                <a:cubicBezTo>
                  <a:pt x="182" y="83"/>
                  <a:pt x="182" y="83"/>
                  <a:pt x="182" y="83"/>
                </a:cubicBezTo>
                <a:cubicBezTo>
                  <a:pt x="180" y="81"/>
                  <a:pt x="178" y="80"/>
                  <a:pt x="176" y="80"/>
                </a:cubicBezTo>
                <a:cubicBezTo>
                  <a:pt x="171" y="80"/>
                  <a:pt x="167" y="84"/>
                  <a:pt x="167" y="89"/>
                </a:cubicBezTo>
                <a:cubicBezTo>
                  <a:pt x="167" y="89"/>
                  <a:pt x="167" y="90"/>
                  <a:pt x="167" y="90"/>
                </a:cubicBezTo>
                <a:cubicBezTo>
                  <a:pt x="132" y="100"/>
                  <a:pt x="132" y="100"/>
                  <a:pt x="132" y="100"/>
                </a:cubicBezTo>
                <a:cubicBezTo>
                  <a:pt x="132" y="100"/>
                  <a:pt x="132" y="99"/>
                  <a:pt x="132" y="99"/>
                </a:cubicBezTo>
                <a:lnTo>
                  <a:pt x="242" y="29"/>
                </a:lnTo>
                <a:close/>
                <a:moveTo>
                  <a:pt x="124" y="107"/>
                </a:moveTo>
                <a:cubicBezTo>
                  <a:pt x="124" y="107"/>
                  <a:pt x="125" y="107"/>
                  <a:pt x="126" y="107"/>
                </a:cubicBezTo>
                <a:cubicBezTo>
                  <a:pt x="130" y="107"/>
                  <a:pt x="132" y="105"/>
                  <a:pt x="132" y="101"/>
                </a:cubicBezTo>
                <a:cubicBezTo>
                  <a:pt x="132" y="101"/>
                  <a:pt x="132" y="101"/>
                  <a:pt x="132" y="101"/>
                </a:cubicBezTo>
                <a:cubicBezTo>
                  <a:pt x="167" y="91"/>
                  <a:pt x="167" y="91"/>
                  <a:pt x="167" y="91"/>
                </a:cubicBezTo>
                <a:cubicBezTo>
                  <a:pt x="168" y="93"/>
                  <a:pt x="169" y="95"/>
                  <a:pt x="171" y="96"/>
                </a:cubicBezTo>
                <a:cubicBezTo>
                  <a:pt x="154" y="125"/>
                  <a:pt x="154" y="125"/>
                  <a:pt x="154" y="125"/>
                </a:cubicBezTo>
                <a:cubicBezTo>
                  <a:pt x="105" y="210"/>
                  <a:pt x="105" y="210"/>
                  <a:pt x="105" y="210"/>
                </a:cubicBezTo>
                <a:cubicBezTo>
                  <a:pt x="104" y="209"/>
                  <a:pt x="103" y="209"/>
                  <a:pt x="102" y="209"/>
                </a:cubicBezTo>
                <a:cubicBezTo>
                  <a:pt x="97" y="209"/>
                  <a:pt x="93" y="213"/>
                  <a:pt x="93" y="217"/>
                </a:cubicBezTo>
                <a:cubicBezTo>
                  <a:pt x="93" y="218"/>
                  <a:pt x="93" y="218"/>
                  <a:pt x="93" y="219"/>
                </a:cubicBezTo>
                <a:cubicBezTo>
                  <a:pt x="45" y="227"/>
                  <a:pt x="45" y="227"/>
                  <a:pt x="45" y="227"/>
                </a:cubicBezTo>
                <a:cubicBezTo>
                  <a:pt x="45" y="225"/>
                  <a:pt x="44" y="224"/>
                  <a:pt x="43" y="223"/>
                </a:cubicBezTo>
                <a:lnTo>
                  <a:pt x="124" y="107"/>
                </a:lnTo>
                <a:close/>
                <a:moveTo>
                  <a:pt x="39" y="234"/>
                </a:moveTo>
                <a:cubicBezTo>
                  <a:pt x="39" y="234"/>
                  <a:pt x="39" y="234"/>
                  <a:pt x="39" y="234"/>
                </a:cubicBezTo>
                <a:cubicBezTo>
                  <a:pt x="42" y="234"/>
                  <a:pt x="45" y="231"/>
                  <a:pt x="45" y="228"/>
                </a:cubicBezTo>
                <a:cubicBezTo>
                  <a:pt x="45" y="228"/>
                  <a:pt x="45" y="227"/>
                  <a:pt x="45" y="227"/>
                </a:cubicBezTo>
                <a:cubicBezTo>
                  <a:pt x="94" y="219"/>
                  <a:pt x="94" y="219"/>
                  <a:pt x="94" y="219"/>
                </a:cubicBezTo>
                <a:cubicBezTo>
                  <a:pt x="94" y="222"/>
                  <a:pt x="97" y="225"/>
                  <a:pt x="99" y="226"/>
                </a:cubicBezTo>
                <a:cubicBezTo>
                  <a:pt x="88" y="295"/>
                  <a:pt x="88" y="295"/>
                  <a:pt x="88" y="295"/>
                </a:cubicBezTo>
                <a:cubicBezTo>
                  <a:pt x="75" y="375"/>
                  <a:pt x="75" y="375"/>
                  <a:pt x="75" y="375"/>
                </a:cubicBezTo>
                <a:cubicBezTo>
                  <a:pt x="75" y="375"/>
                  <a:pt x="75" y="375"/>
                  <a:pt x="74" y="375"/>
                </a:cubicBezTo>
                <a:cubicBezTo>
                  <a:pt x="70" y="375"/>
                  <a:pt x="66" y="378"/>
                  <a:pt x="66" y="383"/>
                </a:cubicBezTo>
                <a:cubicBezTo>
                  <a:pt x="12" y="383"/>
                  <a:pt x="12" y="383"/>
                  <a:pt x="12" y="383"/>
                </a:cubicBezTo>
                <a:cubicBezTo>
                  <a:pt x="12" y="381"/>
                  <a:pt x="10" y="379"/>
                  <a:pt x="8" y="378"/>
                </a:cubicBezTo>
                <a:lnTo>
                  <a:pt x="39" y="234"/>
                </a:lnTo>
                <a:close/>
                <a:moveTo>
                  <a:pt x="8" y="390"/>
                </a:moveTo>
                <a:cubicBezTo>
                  <a:pt x="11" y="389"/>
                  <a:pt x="12" y="387"/>
                  <a:pt x="12" y="384"/>
                </a:cubicBezTo>
                <a:cubicBezTo>
                  <a:pt x="66" y="384"/>
                  <a:pt x="66" y="384"/>
                  <a:pt x="66" y="384"/>
                </a:cubicBezTo>
                <a:cubicBezTo>
                  <a:pt x="66" y="388"/>
                  <a:pt x="70" y="392"/>
                  <a:pt x="74" y="392"/>
                </a:cubicBezTo>
                <a:cubicBezTo>
                  <a:pt x="75" y="392"/>
                  <a:pt x="75" y="392"/>
                  <a:pt x="75" y="392"/>
                </a:cubicBezTo>
                <a:cubicBezTo>
                  <a:pt x="79" y="419"/>
                  <a:pt x="79" y="419"/>
                  <a:pt x="79" y="419"/>
                </a:cubicBezTo>
                <a:cubicBezTo>
                  <a:pt x="99" y="541"/>
                  <a:pt x="99" y="541"/>
                  <a:pt x="99" y="541"/>
                </a:cubicBezTo>
                <a:cubicBezTo>
                  <a:pt x="96" y="542"/>
                  <a:pt x="94" y="544"/>
                  <a:pt x="93" y="548"/>
                </a:cubicBezTo>
                <a:cubicBezTo>
                  <a:pt x="90" y="547"/>
                  <a:pt x="90" y="547"/>
                  <a:pt x="90" y="547"/>
                </a:cubicBezTo>
                <a:cubicBezTo>
                  <a:pt x="45" y="540"/>
                  <a:pt x="45" y="540"/>
                  <a:pt x="45" y="540"/>
                </a:cubicBezTo>
                <a:cubicBezTo>
                  <a:pt x="45" y="540"/>
                  <a:pt x="45" y="540"/>
                  <a:pt x="45" y="539"/>
                </a:cubicBezTo>
                <a:cubicBezTo>
                  <a:pt x="45" y="536"/>
                  <a:pt x="42" y="534"/>
                  <a:pt x="39" y="534"/>
                </a:cubicBezTo>
                <a:cubicBezTo>
                  <a:pt x="39" y="534"/>
                  <a:pt x="39" y="534"/>
                  <a:pt x="39" y="534"/>
                </a:cubicBezTo>
                <a:lnTo>
                  <a:pt x="8" y="390"/>
                </a:lnTo>
                <a:close/>
                <a:moveTo>
                  <a:pt x="43" y="544"/>
                </a:moveTo>
                <a:cubicBezTo>
                  <a:pt x="44" y="543"/>
                  <a:pt x="45" y="542"/>
                  <a:pt x="45" y="541"/>
                </a:cubicBezTo>
                <a:cubicBezTo>
                  <a:pt x="79" y="546"/>
                  <a:pt x="79" y="546"/>
                  <a:pt x="79" y="546"/>
                </a:cubicBezTo>
                <a:cubicBezTo>
                  <a:pt x="93" y="548"/>
                  <a:pt x="93" y="548"/>
                  <a:pt x="93" y="548"/>
                </a:cubicBezTo>
                <a:cubicBezTo>
                  <a:pt x="93" y="549"/>
                  <a:pt x="93" y="549"/>
                  <a:pt x="93" y="549"/>
                </a:cubicBezTo>
                <a:cubicBezTo>
                  <a:pt x="93" y="554"/>
                  <a:pt x="97" y="558"/>
                  <a:pt x="102" y="558"/>
                </a:cubicBezTo>
                <a:cubicBezTo>
                  <a:pt x="103" y="558"/>
                  <a:pt x="104" y="557"/>
                  <a:pt x="105" y="557"/>
                </a:cubicBezTo>
                <a:cubicBezTo>
                  <a:pt x="137" y="612"/>
                  <a:pt x="137" y="612"/>
                  <a:pt x="137" y="612"/>
                </a:cubicBezTo>
                <a:cubicBezTo>
                  <a:pt x="171" y="672"/>
                  <a:pt x="171" y="672"/>
                  <a:pt x="171" y="672"/>
                </a:cubicBezTo>
                <a:cubicBezTo>
                  <a:pt x="169" y="673"/>
                  <a:pt x="168" y="674"/>
                  <a:pt x="167" y="676"/>
                </a:cubicBezTo>
                <a:cubicBezTo>
                  <a:pt x="132" y="667"/>
                  <a:pt x="132" y="667"/>
                  <a:pt x="132" y="667"/>
                </a:cubicBezTo>
                <a:cubicBezTo>
                  <a:pt x="132" y="666"/>
                  <a:pt x="132" y="666"/>
                  <a:pt x="132" y="666"/>
                </a:cubicBezTo>
                <a:cubicBezTo>
                  <a:pt x="132" y="663"/>
                  <a:pt x="130" y="660"/>
                  <a:pt x="126" y="660"/>
                </a:cubicBezTo>
                <a:cubicBezTo>
                  <a:pt x="125" y="660"/>
                  <a:pt x="125" y="660"/>
                  <a:pt x="124" y="661"/>
                </a:cubicBezTo>
                <a:lnTo>
                  <a:pt x="43" y="544"/>
                </a:lnTo>
                <a:close/>
                <a:moveTo>
                  <a:pt x="252" y="743"/>
                </a:moveTo>
                <a:cubicBezTo>
                  <a:pt x="252" y="743"/>
                  <a:pt x="252" y="743"/>
                  <a:pt x="252" y="742"/>
                </a:cubicBezTo>
                <a:cubicBezTo>
                  <a:pt x="252" y="739"/>
                  <a:pt x="250" y="736"/>
                  <a:pt x="246" y="736"/>
                </a:cubicBezTo>
                <a:cubicBezTo>
                  <a:pt x="245" y="736"/>
                  <a:pt x="243" y="737"/>
                  <a:pt x="242" y="738"/>
                </a:cubicBezTo>
                <a:cubicBezTo>
                  <a:pt x="132" y="668"/>
                  <a:pt x="132" y="668"/>
                  <a:pt x="132" y="668"/>
                </a:cubicBezTo>
                <a:cubicBezTo>
                  <a:pt x="132" y="668"/>
                  <a:pt x="132" y="668"/>
                  <a:pt x="132" y="667"/>
                </a:cubicBezTo>
                <a:cubicBezTo>
                  <a:pt x="148" y="672"/>
                  <a:pt x="148" y="672"/>
                  <a:pt x="148" y="672"/>
                </a:cubicBezTo>
                <a:cubicBezTo>
                  <a:pt x="167" y="677"/>
                  <a:pt x="167" y="677"/>
                  <a:pt x="167" y="677"/>
                </a:cubicBezTo>
                <a:cubicBezTo>
                  <a:pt x="167" y="678"/>
                  <a:pt x="167" y="678"/>
                  <a:pt x="167" y="679"/>
                </a:cubicBezTo>
                <a:cubicBezTo>
                  <a:pt x="167" y="684"/>
                  <a:pt x="170" y="688"/>
                  <a:pt x="175" y="688"/>
                </a:cubicBezTo>
                <a:cubicBezTo>
                  <a:pt x="178" y="688"/>
                  <a:pt x="180" y="686"/>
                  <a:pt x="182" y="684"/>
                </a:cubicBezTo>
                <a:cubicBezTo>
                  <a:pt x="273" y="749"/>
                  <a:pt x="273" y="749"/>
                  <a:pt x="273" y="749"/>
                </a:cubicBezTo>
                <a:cubicBezTo>
                  <a:pt x="272" y="749"/>
                  <a:pt x="272" y="750"/>
                  <a:pt x="272" y="750"/>
                </a:cubicBezTo>
                <a:lnTo>
                  <a:pt x="252" y="743"/>
                </a:lnTo>
                <a:close/>
                <a:moveTo>
                  <a:pt x="284" y="752"/>
                </a:moveTo>
                <a:cubicBezTo>
                  <a:pt x="284" y="752"/>
                  <a:pt x="284" y="752"/>
                  <a:pt x="284" y="752"/>
                </a:cubicBezTo>
                <a:cubicBezTo>
                  <a:pt x="284" y="748"/>
                  <a:pt x="281" y="746"/>
                  <a:pt x="278" y="746"/>
                </a:cubicBezTo>
                <a:cubicBezTo>
                  <a:pt x="276" y="746"/>
                  <a:pt x="274" y="747"/>
                  <a:pt x="273" y="748"/>
                </a:cubicBezTo>
                <a:cubicBezTo>
                  <a:pt x="233" y="719"/>
                  <a:pt x="233" y="719"/>
                  <a:pt x="233" y="719"/>
                </a:cubicBezTo>
                <a:cubicBezTo>
                  <a:pt x="182" y="684"/>
                  <a:pt x="182" y="684"/>
                  <a:pt x="182" y="684"/>
                </a:cubicBezTo>
                <a:cubicBezTo>
                  <a:pt x="183" y="683"/>
                  <a:pt x="183" y="681"/>
                  <a:pt x="184" y="680"/>
                </a:cubicBezTo>
                <a:cubicBezTo>
                  <a:pt x="192" y="681"/>
                  <a:pt x="192" y="681"/>
                  <a:pt x="192" y="681"/>
                </a:cubicBezTo>
                <a:cubicBezTo>
                  <a:pt x="262" y="688"/>
                  <a:pt x="262" y="688"/>
                  <a:pt x="262" y="688"/>
                </a:cubicBezTo>
                <a:cubicBezTo>
                  <a:pt x="262" y="688"/>
                  <a:pt x="262" y="688"/>
                  <a:pt x="262" y="689"/>
                </a:cubicBezTo>
                <a:cubicBezTo>
                  <a:pt x="262" y="694"/>
                  <a:pt x="266" y="697"/>
                  <a:pt x="271" y="697"/>
                </a:cubicBezTo>
                <a:cubicBezTo>
                  <a:pt x="273" y="697"/>
                  <a:pt x="275" y="697"/>
                  <a:pt x="276" y="695"/>
                </a:cubicBezTo>
                <a:cubicBezTo>
                  <a:pt x="325" y="754"/>
                  <a:pt x="325" y="754"/>
                  <a:pt x="325" y="754"/>
                </a:cubicBezTo>
                <a:cubicBezTo>
                  <a:pt x="325" y="755"/>
                  <a:pt x="324" y="756"/>
                  <a:pt x="324" y="757"/>
                </a:cubicBezTo>
                <a:lnTo>
                  <a:pt x="284" y="752"/>
                </a:lnTo>
                <a:close/>
                <a:moveTo>
                  <a:pt x="335" y="758"/>
                </a:moveTo>
                <a:cubicBezTo>
                  <a:pt x="335" y="755"/>
                  <a:pt x="332" y="752"/>
                  <a:pt x="329" y="752"/>
                </a:cubicBezTo>
                <a:cubicBezTo>
                  <a:pt x="328" y="752"/>
                  <a:pt x="327" y="753"/>
                  <a:pt x="326" y="753"/>
                </a:cubicBezTo>
                <a:cubicBezTo>
                  <a:pt x="297" y="719"/>
                  <a:pt x="297" y="719"/>
                  <a:pt x="297" y="719"/>
                </a:cubicBezTo>
                <a:cubicBezTo>
                  <a:pt x="277" y="695"/>
                  <a:pt x="277" y="695"/>
                  <a:pt x="277" y="695"/>
                </a:cubicBezTo>
                <a:cubicBezTo>
                  <a:pt x="278" y="693"/>
                  <a:pt x="279" y="691"/>
                  <a:pt x="279" y="689"/>
                </a:cubicBezTo>
                <a:cubicBezTo>
                  <a:pt x="376" y="692"/>
                  <a:pt x="376" y="692"/>
                  <a:pt x="376" y="692"/>
                </a:cubicBezTo>
                <a:cubicBezTo>
                  <a:pt x="376" y="696"/>
                  <a:pt x="380" y="700"/>
                  <a:pt x="384" y="700"/>
                </a:cubicBezTo>
                <a:cubicBezTo>
                  <a:pt x="384" y="756"/>
                  <a:pt x="384" y="756"/>
                  <a:pt x="384" y="756"/>
                </a:cubicBezTo>
                <a:cubicBezTo>
                  <a:pt x="382" y="756"/>
                  <a:pt x="379" y="758"/>
                  <a:pt x="379" y="760"/>
                </a:cubicBezTo>
                <a:lnTo>
                  <a:pt x="335" y="758"/>
                </a:lnTo>
                <a:close/>
                <a:moveTo>
                  <a:pt x="390" y="760"/>
                </a:moveTo>
                <a:cubicBezTo>
                  <a:pt x="390" y="758"/>
                  <a:pt x="388" y="756"/>
                  <a:pt x="385" y="756"/>
                </a:cubicBezTo>
                <a:cubicBezTo>
                  <a:pt x="385" y="700"/>
                  <a:pt x="385" y="700"/>
                  <a:pt x="385" y="700"/>
                </a:cubicBezTo>
                <a:cubicBezTo>
                  <a:pt x="389" y="699"/>
                  <a:pt x="392" y="696"/>
                  <a:pt x="393" y="692"/>
                </a:cubicBezTo>
                <a:cubicBezTo>
                  <a:pt x="490" y="689"/>
                  <a:pt x="490" y="689"/>
                  <a:pt x="490" y="689"/>
                </a:cubicBezTo>
                <a:cubicBezTo>
                  <a:pt x="491" y="691"/>
                  <a:pt x="492" y="693"/>
                  <a:pt x="493" y="694"/>
                </a:cubicBezTo>
                <a:cubicBezTo>
                  <a:pt x="444" y="752"/>
                  <a:pt x="444" y="752"/>
                  <a:pt x="444" y="752"/>
                </a:cubicBezTo>
                <a:cubicBezTo>
                  <a:pt x="443" y="752"/>
                  <a:pt x="442" y="751"/>
                  <a:pt x="441" y="751"/>
                </a:cubicBezTo>
                <a:cubicBezTo>
                  <a:pt x="437" y="751"/>
                  <a:pt x="435" y="754"/>
                  <a:pt x="435" y="757"/>
                </a:cubicBezTo>
                <a:cubicBezTo>
                  <a:pt x="435" y="757"/>
                  <a:pt x="435" y="758"/>
                  <a:pt x="435" y="758"/>
                </a:cubicBezTo>
                <a:lnTo>
                  <a:pt x="390" y="760"/>
                </a:lnTo>
                <a:close/>
                <a:moveTo>
                  <a:pt x="527" y="739"/>
                </a:moveTo>
                <a:cubicBezTo>
                  <a:pt x="526" y="737"/>
                  <a:pt x="525" y="736"/>
                  <a:pt x="523" y="736"/>
                </a:cubicBezTo>
                <a:cubicBezTo>
                  <a:pt x="520" y="736"/>
                  <a:pt x="517" y="739"/>
                  <a:pt x="517" y="742"/>
                </a:cubicBezTo>
                <a:cubicBezTo>
                  <a:pt x="517" y="743"/>
                  <a:pt x="517" y="743"/>
                  <a:pt x="517" y="743"/>
                </a:cubicBezTo>
                <a:cubicBezTo>
                  <a:pt x="497" y="750"/>
                  <a:pt x="497" y="750"/>
                  <a:pt x="497" y="750"/>
                </a:cubicBezTo>
                <a:cubicBezTo>
                  <a:pt x="497" y="750"/>
                  <a:pt x="497" y="749"/>
                  <a:pt x="496" y="749"/>
                </a:cubicBezTo>
                <a:cubicBezTo>
                  <a:pt x="587" y="684"/>
                  <a:pt x="587" y="684"/>
                  <a:pt x="587" y="684"/>
                </a:cubicBezTo>
                <a:cubicBezTo>
                  <a:pt x="589" y="686"/>
                  <a:pt x="591" y="688"/>
                  <a:pt x="594" y="688"/>
                </a:cubicBezTo>
                <a:cubicBezTo>
                  <a:pt x="599" y="688"/>
                  <a:pt x="603" y="684"/>
                  <a:pt x="603" y="679"/>
                </a:cubicBezTo>
                <a:cubicBezTo>
                  <a:pt x="603" y="678"/>
                  <a:pt x="603" y="678"/>
                  <a:pt x="602" y="677"/>
                </a:cubicBezTo>
                <a:cubicBezTo>
                  <a:pt x="637" y="667"/>
                  <a:pt x="637" y="667"/>
                  <a:pt x="637" y="667"/>
                </a:cubicBezTo>
                <a:cubicBezTo>
                  <a:pt x="637" y="668"/>
                  <a:pt x="637" y="668"/>
                  <a:pt x="637" y="668"/>
                </a:cubicBezTo>
                <a:lnTo>
                  <a:pt x="527" y="739"/>
                </a:lnTo>
                <a:close/>
                <a:moveTo>
                  <a:pt x="645" y="661"/>
                </a:moveTo>
                <a:cubicBezTo>
                  <a:pt x="645" y="660"/>
                  <a:pt x="644" y="660"/>
                  <a:pt x="643" y="660"/>
                </a:cubicBezTo>
                <a:cubicBezTo>
                  <a:pt x="639" y="660"/>
                  <a:pt x="637" y="663"/>
                  <a:pt x="637" y="666"/>
                </a:cubicBezTo>
                <a:cubicBezTo>
                  <a:pt x="637" y="666"/>
                  <a:pt x="637" y="666"/>
                  <a:pt x="637" y="667"/>
                </a:cubicBezTo>
                <a:cubicBezTo>
                  <a:pt x="626" y="670"/>
                  <a:pt x="626" y="670"/>
                  <a:pt x="626" y="670"/>
                </a:cubicBezTo>
                <a:cubicBezTo>
                  <a:pt x="602" y="676"/>
                  <a:pt x="602" y="676"/>
                  <a:pt x="602" y="676"/>
                </a:cubicBezTo>
                <a:cubicBezTo>
                  <a:pt x="601" y="674"/>
                  <a:pt x="600" y="673"/>
                  <a:pt x="598" y="672"/>
                </a:cubicBezTo>
                <a:cubicBezTo>
                  <a:pt x="615" y="642"/>
                  <a:pt x="615" y="642"/>
                  <a:pt x="615" y="642"/>
                </a:cubicBezTo>
                <a:cubicBezTo>
                  <a:pt x="664" y="557"/>
                  <a:pt x="664" y="557"/>
                  <a:pt x="664" y="557"/>
                </a:cubicBezTo>
                <a:cubicBezTo>
                  <a:pt x="665" y="557"/>
                  <a:pt x="666" y="558"/>
                  <a:pt x="668" y="558"/>
                </a:cubicBezTo>
                <a:cubicBezTo>
                  <a:pt x="672" y="558"/>
                  <a:pt x="676" y="554"/>
                  <a:pt x="676" y="549"/>
                </a:cubicBezTo>
                <a:cubicBezTo>
                  <a:pt x="676" y="549"/>
                  <a:pt x="676" y="549"/>
                  <a:pt x="676" y="548"/>
                </a:cubicBezTo>
                <a:cubicBezTo>
                  <a:pt x="723" y="541"/>
                  <a:pt x="723" y="541"/>
                  <a:pt x="723" y="541"/>
                </a:cubicBezTo>
                <a:cubicBezTo>
                  <a:pt x="723" y="542"/>
                  <a:pt x="724" y="544"/>
                  <a:pt x="726" y="545"/>
                </a:cubicBezTo>
                <a:lnTo>
                  <a:pt x="645" y="661"/>
                </a:lnTo>
                <a:close/>
                <a:moveTo>
                  <a:pt x="730" y="534"/>
                </a:moveTo>
                <a:cubicBezTo>
                  <a:pt x="730" y="534"/>
                  <a:pt x="729" y="534"/>
                  <a:pt x="729" y="534"/>
                </a:cubicBezTo>
                <a:cubicBezTo>
                  <a:pt x="726" y="534"/>
                  <a:pt x="723" y="537"/>
                  <a:pt x="723" y="540"/>
                </a:cubicBezTo>
                <a:cubicBezTo>
                  <a:pt x="723" y="540"/>
                  <a:pt x="723" y="540"/>
                  <a:pt x="723" y="540"/>
                </a:cubicBezTo>
                <a:cubicBezTo>
                  <a:pt x="676" y="548"/>
                  <a:pt x="676" y="548"/>
                  <a:pt x="676" y="548"/>
                </a:cubicBezTo>
                <a:cubicBezTo>
                  <a:pt x="676" y="544"/>
                  <a:pt x="673" y="542"/>
                  <a:pt x="670" y="541"/>
                </a:cubicBezTo>
                <a:cubicBezTo>
                  <a:pt x="681" y="472"/>
                  <a:pt x="681" y="472"/>
                  <a:pt x="681" y="472"/>
                </a:cubicBezTo>
                <a:cubicBezTo>
                  <a:pt x="694" y="393"/>
                  <a:pt x="694" y="393"/>
                  <a:pt x="694" y="393"/>
                </a:cubicBezTo>
                <a:cubicBezTo>
                  <a:pt x="694" y="393"/>
                  <a:pt x="694" y="393"/>
                  <a:pt x="695" y="393"/>
                </a:cubicBezTo>
                <a:cubicBezTo>
                  <a:pt x="699" y="393"/>
                  <a:pt x="703" y="389"/>
                  <a:pt x="703" y="384"/>
                </a:cubicBezTo>
                <a:cubicBezTo>
                  <a:pt x="757" y="384"/>
                  <a:pt x="757" y="384"/>
                  <a:pt x="757" y="384"/>
                </a:cubicBezTo>
                <a:cubicBezTo>
                  <a:pt x="757" y="387"/>
                  <a:pt x="759" y="389"/>
                  <a:pt x="761" y="390"/>
                </a:cubicBezTo>
                <a:lnTo>
                  <a:pt x="730" y="534"/>
                </a:lnTo>
                <a:close/>
              </a:path>
            </a:pathLst>
          </a:custGeom>
          <a:gradFill>
            <a:gsLst>
              <a:gs pos="100000">
                <a:srgbClr val="153B6A"/>
              </a:gs>
              <a:gs pos="0">
                <a:srgbClr val="17D5F7"/>
              </a:gs>
            </a:gsLst>
            <a:path path="shape">
              <a:fillToRect l="50000" t="50000" r="50000" b="50000"/>
            </a:path>
          </a:gradFill>
          <a:ln>
            <a:noFill/>
          </a:ln>
        </p:spPr>
        <p:txBody>
          <a:bodyPr vert="horz" wrap="square" lIns="121917" tIns="60958" rIns="121917" bIns="60958" numCol="1" anchor="t" anchorCtr="0" compatLnSpc="1"/>
          <a:lstStyle/>
          <a:p>
            <a:endParaRPr lang="zh-CN" altLang="en-US"/>
          </a:p>
        </p:txBody>
      </p:sp>
      <p:sp>
        <p:nvSpPr>
          <p:cNvPr id="14343" name="文本框 6"/>
          <p:cNvSpPr txBox="1">
            <a:spLocks noChangeArrowheads="1"/>
          </p:cNvSpPr>
          <p:nvPr/>
        </p:nvSpPr>
        <p:spPr bwMode="auto">
          <a:xfrm>
            <a:off x="1633067" y="1365176"/>
            <a:ext cx="3366295" cy="4207254"/>
          </a:xfrm>
          <a:prstGeom prst="rect">
            <a:avLst/>
          </a:prstGeom>
          <a:noFill/>
        </p:spPr>
        <p:txBody>
          <a:bodyPr wrap="none" lIns="121917" tIns="60958" rIns="121917" bIns="60958">
            <a:spAutoFit/>
          </a:bodyPr>
          <a:lstStyle>
            <a:defPPr>
              <a:defRPr lang="zh-CN"/>
            </a:defPPr>
            <a:lvl1pPr>
              <a:defRPr sz="16600">
                <a:ln w="38100">
                  <a:noFill/>
                </a:ln>
                <a:solidFill>
                  <a:schemeClr val="bg1"/>
                </a:solidFill>
                <a:latin typeface="Impact" panose="020B0806030902050204" pitchFamily="34" charset="0"/>
                <a:ea typeface="微软雅黑" panose="020B0503020204020204" pitchFamily="34" charset="-122"/>
              </a:defRPr>
            </a:lvl1pPr>
          </a:lstStyle>
          <a:p>
            <a:r>
              <a:rPr lang="en-US" altLang="zh-CN" sz="26500" dirty="0"/>
              <a:t>01</a:t>
            </a:r>
            <a:endParaRPr lang="zh-CN" altLang="en-US" sz="26500" dirty="0"/>
          </a:p>
        </p:txBody>
      </p:sp>
      <p:sp>
        <p:nvSpPr>
          <p:cNvPr id="8" name="文本框 66"/>
          <p:cNvSpPr txBox="1">
            <a:spLocks noChangeArrowheads="1"/>
          </p:cNvSpPr>
          <p:nvPr/>
        </p:nvSpPr>
        <p:spPr bwMode="auto">
          <a:xfrm>
            <a:off x="6344942" y="3434030"/>
            <a:ext cx="5006848" cy="1700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defPPr>
              <a:defRPr lang="zh-CN"/>
            </a:defPPr>
            <a:lvl1pPr algn="ctr" eaLnBrk="1" hangingPunct="1">
              <a:lnSpc>
                <a:spcPts val="900"/>
              </a:lnSpc>
              <a:defRPr sz="600">
                <a:solidFill>
                  <a:schemeClr val="bg1"/>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indent="252095" algn="l">
              <a:lnSpc>
                <a:spcPct val="150000"/>
              </a:lnSpc>
            </a:pPr>
            <a:r>
              <a:rPr lang="zh-CN" altLang="en-US" sz="1400" dirty="0">
                <a:latin typeface="微软雅黑" panose="020B0503020204020204" pitchFamily="34" charset="-122"/>
              </a:rPr>
              <a:t>生源地信用助学贷款是指国家开发银行向符合条件的家庭经济困难的普通高校学生发放的、在学生入学前户籍所在县（市、区）办理的助学贷款。生源地贷款为信用贷款，学生和家长（或其他法定监护人）为共同借款人，共同承担还款责任。</a:t>
            </a:r>
            <a:endParaRPr lang="zh-CN" altLang="en-US" sz="1400" dirty="0">
              <a:latin typeface="微软雅黑" panose="020B0503020204020204" pitchFamily="34" charset="-122"/>
            </a:endParaRPr>
          </a:p>
        </p:txBody>
      </p:sp>
      <p:sp>
        <p:nvSpPr>
          <p:cNvPr id="9" name="文本框 8"/>
          <p:cNvSpPr txBox="1">
            <a:spLocks noChangeArrowheads="1"/>
          </p:cNvSpPr>
          <p:nvPr/>
        </p:nvSpPr>
        <p:spPr bwMode="auto">
          <a:xfrm>
            <a:off x="6344942" y="2593891"/>
            <a:ext cx="5324528" cy="677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36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什么是生源</a:t>
            </a:r>
            <a:r>
              <a:rPr lang="zh-CN" altLang="en-US" sz="3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地助学</a:t>
            </a:r>
            <a:r>
              <a:rPr lang="zh-CN" altLang="en-US" sz="36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贷款？</a:t>
            </a:r>
            <a:endParaRPr lang="zh-CN" altLang="zh-CN" sz="3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30" name="组合 29"/>
          <p:cNvGrpSpPr/>
          <p:nvPr/>
        </p:nvGrpSpPr>
        <p:grpSpPr>
          <a:xfrm>
            <a:off x="6462402" y="1505673"/>
            <a:ext cx="1183063" cy="1094569"/>
            <a:chOff x="4427538" y="566738"/>
            <a:chExt cx="887413" cy="820737"/>
          </a:xfrm>
        </p:grpSpPr>
        <p:sp>
          <p:nvSpPr>
            <p:cNvPr id="15" name="Freeform 8"/>
            <p:cNvSpPr>
              <a:spLocks noEditPoints="1"/>
            </p:cNvSpPr>
            <p:nvPr/>
          </p:nvSpPr>
          <p:spPr bwMode="auto">
            <a:xfrm>
              <a:off x="4429126" y="566738"/>
              <a:ext cx="885825" cy="815975"/>
            </a:xfrm>
            <a:custGeom>
              <a:avLst/>
              <a:gdLst>
                <a:gd name="T0" fmla="*/ 132 w 558"/>
                <a:gd name="T1" fmla="*/ 514 h 514"/>
                <a:gd name="T2" fmla="*/ 556 w 558"/>
                <a:gd name="T3" fmla="*/ 317 h 514"/>
                <a:gd name="T4" fmla="*/ 558 w 558"/>
                <a:gd name="T5" fmla="*/ 316 h 514"/>
                <a:gd name="T6" fmla="*/ 0 w 558"/>
                <a:gd name="T7" fmla="*/ 0 h 514"/>
                <a:gd name="T8" fmla="*/ 132 w 558"/>
                <a:gd name="T9" fmla="*/ 514 h 514"/>
                <a:gd name="T10" fmla="*/ 134 w 558"/>
                <a:gd name="T11" fmla="*/ 511 h 514"/>
                <a:gd name="T12" fmla="*/ 3 w 558"/>
                <a:gd name="T13" fmla="*/ 4 h 514"/>
                <a:gd name="T14" fmla="*/ 553 w 558"/>
                <a:gd name="T15" fmla="*/ 316 h 514"/>
                <a:gd name="T16" fmla="*/ 134 w 558"/>
                <a:gd name="T17" fmla="*/ 511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8" h="514">
                  <a:moveTo>
                    <a:pt x="132" y="514"/>
                  </a:moveTo>
                  <a:lnTo>
                    <a:pt x="556" y="317"/>
                  </a:lnTo>
                  <a:lnTo>
                    <a:pt x="558" y="316"/>
                  </a:lnTo>
                  <a:lnTo>
                    <a:pt x="0" y="0"/>
                  </a:lnTo>
                  <a:lnTo>
                    <a:pt x="132" y="514"/>
                  </a:lnTo>
                  <a:close/>
                  <a:moveTo>
                    <a:pt x="134" y="511"/>
                  </a:moveTo>
                  <a:lnTo>
                    <a:pt x="3" y="4"/>
                  </a:lnTo>
                  <a:lnTo>
                    <a:pt x="553" y="316"/>
                  </a:lnTo>
                  <a:lnTo>
                    <a:pt x="134" y="511"/>
                  </a:ln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p>
          </p:txBody>
        </p:sp>
        <p:sp>
          <p:nvSpPr>
            <p:cNvPr id="16" name="Freeform 9"/>
            <p:cNvSpPr>
              <a:spLocks noEditPoints="1"/>
            </p:cNvSpPr>
            <p:nvPr/>
          </p:nvSpPr>
          <p:spPr bwMode="auto">
            <a:xfrm>
              <a:off x="4629151" y="1066800"/>
              <a:ext cx="682625" cy="320675"/>
            </a:xfrm>
            <a:custGeom>
              <a:avLst/>
              <a:gdLst>
                <a:gd name="T0" fmla="*/ 111 w 430"/>
                <a:gd name="T1" fmla="*/ 110 h 202"/>
                <a:gd name="T2" fmla="*/ 111 w 430"/>
                <a:gd name="T3" fmla="*/ 110 h 202"/>
                <a:gd name="T4" fmla="*/ 0 w 430"/>
                <a:gd name="T5" fmla="*/ 202 h 202"/>
                <a:gd name="T6" fmla="*/ 430 w 430"/>
                <a:gd name="T7" fmla="*/ 2 h 202"/>
                <a:gd name="T8" fmla="*/ 429 w 430"/>
                <a:gd name="T9" fmla="*/ 0 h 202"/>
                <a:gd name="T10" fmla="*/ 111 w 430"/>
                <a:gd name="T11" fmla="*/ 110 h 202"/>
                <a:gd name="T12" fmla="*/ 14 w 430"/>
                <a:gd name="T13" fmla="*/ 193 h 202"/>
                <a:gd name="T14" fmla="*/ 112 w 430"/>
                <a:gd name="T15" fmla="*/ 112 h 202"/>
                <a:gd name="T16" fmla="*/ 409 w 430"/>
                <a:gd name="T17" fmla="*/ 9 h 202"/>
                <a:gd name="T18" fmla="*/ 14 w 430"/>
                <a:gd name="T19" fmla="*/ 193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0" h="202">
                  <a:moveTo>
                    <a:pt x="111" y="110"/>
                  </a:moveTo>
                  <a:lnTo>
                    <a:pt x="111" y="110"/>
                  </a:lnTo>
                  <a:lnTo>
                    <a:pt x="0" y="202"/>
                  </a:lnTo>
                  <a:lnTo>
                    <a:pt x="430" y="2"/>
                  </a:lnTo>
                  <a:lnTo>
                    <a:pt x="429" y="0"/>
                  </a:lnTo>
                  <a:lnTo>
                    <a:pt x="111" y="110"/>
                  </a:lnTo>
                  <a:close/>
                  <a:moveTo>
                    <a:pt x="14" y="193"/>
                  </a:moveTo>
                  <a:lnTo>
                    <a:pt x="112" y="112"/>
                  </a:lnTo>
                  <a:lnTo>
                    <a:pt x="409" y="9"/>
                  </a:lnTo>
                  <a:lnTo>
                    <a:pt x="14" y="193"/>
                  </a:ln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p>
          </p:txBody>
        </p:sp>
        <p:sp>
          <p:nvSpPr>
            <p:cNvPr id="17" name="Freeform 10"/>
            <p:cNvSpPr>
              <a:spLocks noEditPoints="1"/>
            </p:cNvSpPr>
            <p:nvPr/>
          </p:nvSpPr>
          <p:spPr bwMode="auto">
            <a:xfrm>
              <a:off x="4427538" y="566738"/>
              <a:ext cx="887413" cy="677863"/>
            </a:xfrm>
            <a:custGeom>
              <a:avLst/>
              <a:gdLst>
                <a:gd name="T0" fmla="*/ 237 w 559"/>
                <a:gd name="T1" fmla="*/ 427 h 427"/>
                <a:gd name="T2" fmla="*/ 238 w 559"/>
                <a:gd name="T3" fmla="*/ 427 h 427"/>
                <a:gd name="T4" fmla="*/ 559 w 559"/>
                <a:gd name="T5" fmla="*/ 317 h 427"/>
                <a:gd name="T6" fmla="*/ 0 w 559"/>
                <a:gd name="T7" fmla="*/ 0 h 427"/>
                <a:gd name="T8" fmla="*/ 237 w 559"/>
                <a:gd name="T9" fmla="*/ 427 h 427"/>
                <a:gd name="T10" fmla="*/ 239 w 559"/>
                <a:gd name="T11" fmla="*/ 425 h 427"/>
                <a:gd name="T12" fmla="*/ 5 w 559"/>
                <a:gd name="T13" fmla="*/ 5 h 427"/>
                <a:gd name="T14" fmla="*/ 554 w 559"/>
                <a:gd name="T15" fmla="*/ 316 h 427"/>
                <a:gd name="T16" fmla="*/ 239 w 559"/>
                <a:gd name="T17" fmla="*/ 425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9" h="427">
                  <a:moveTo>
                    <a:pt x="237" y="427"/>
                  </a:moveTo>
                  <a:lnTo>
                    <a:pt x="238" y="427"/>
                  </a:lnTo>
                  <a:lnTo>
                    <a:pt x="559" y="317"/>
                  </a:lnTo>
                  <a:lnTo>
                    <a:pt x="0" y="0"/>
                  </a:lnTo>
                  <a:lnTo>
                    <a:pt x="237" y="427"/>
                  </a:lnTo>
                  <a:close/>
                  <a:moveTo>
                    <a:pt x="239" y="425"/>
                  </a:moveTo>
                  <a:lnTo>
                    <a:pt x="5" y="5"/>
                  </a:lnTo>
                  <a:lnTo>
                    <a:pt x="554" y="316"/>
                  </a:lnTo>
                  <a:lnTo>
                    <a:pt x="239" y="425"/>
                  </a:ln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p>
          </p:txBody>
        </p:sp>
      </p:grpSp>
      <p:grpSp>
        <p:nvGrpSpPr>
          <p:cNvPr id="14336" name="组合 14335"/>
          <p:cNvGrpSpPr/>
          <p:nvPr/>
        </p:nvGrpSpPr>
        <p:grpSpPr>
          <a:xfrm>
            <a:off x="6495205" y="4757294"/>
            <a:ext cx="1007402" cy="702897"/>
            <a:chOff x="4672013" y="2482850"/>
            <a:chExt cx="755650" cy="527051"/>
          </a:xfrm>
        </p:grpSpPr>
        <p:sp>
          <p:nvSpPr>
            <p:cNvPr id="24" name="Freeform 17"/>
            <p:cNvSpPr>
              <a:spLocks noEditPoints="1"/>
            </p:cNvSpPr>
            <p:nvPr/>
          </p:nvSpPr>
          <p:spPr bwMode="auto">
            <a:xfrm>
              <a:off x="4672013" y="2484438"/>
              <a:ext cx="493713" cy="525463"/>
            </a:xfrm>
            <a:custGeom>
              <a:avLst/>
              <a:gdLst>
                <a:gd name="T0" fmla="*/ 0 w 311"/>
                <a:gd name="T1" fmla="*/ 331 h 331"/>
                <a:gd name="T2" fmla="*/ 311 w 311"/>
                <a:gd name="T3" fmla="*/ 95 h 331"/>
                <a:gd name="T4" fmla="*/ 183 w 311"/>
                <a:gd name="T5" fmla="*/ 0 h 331"/>
                <a:gd name="T6" fmla="*/ 0 w 311"/>
                <a:gd name="T7" fmla="*/ 331 h 331"/>
                <a:gd name="T8" fmla="*/ 308 w 311"/>
                <a:gd name="T9" fmla="*/ 95 h 331"/>
                <a:gd name="T10" fmla="*/ 7 w 311"/>
                <a:gd name="T11" fmla="*/ 323 h 331"/>
                <a:gd name="T12" fmla="*/ 183 w 311"/>
                <a:gd name="T13" fmla="*/ 3 h 331"/>
                <a:gd name="T14" fmla="*/ 308 w 311"/>
                <a:gd name="T15" fmla="*/ 95 h 3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1" h="331">
                  <a:moveTo>
                    <a:pt x="0" y="331"/>
                  </a:moveTo>
                  <a:lnTo>
                    <a:pt x="311" y="95"/>
                  </a:lnTo>
                  <a:lnTo>
                    <a:pt x="183" y="0"/>
                  </a:lnTo>
                  <a:lnTo>
                    <a:pt x="0" y="331"/>
                  </a:lnTo>
                  <a:close/>
                  <a:moveTo>
                    <a:pt x="308" y="95"/>
                  </a:moveTo>
                  <a:lnTo>
                    <a:pt x="7" y="323"/>
                  </a:lnTo>
                  <a:lnTo>
                    <a:pt x="183" y="3"/>
                  </a:lnTo>
                  <a:lnTo>
                    <a:pt x="308" y="95"/>
                  </a:ln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p>
          </p:txBody>
        </p:sp>
        <p:sp>
          <p:nvSpPr>
            <p:cNvPr id="25" name="Freeform 18"/>
            <p:cNvSpPr>
              <a:spLocks noEditPoints="1"/>
            </p:cNvSpPr>
            <p:nvPr/>
          </p:nvSpPr>
          <p:spPr bwMode="auto">
            <a:xfrm>
              <a:off x="4954588" y="2482850"/>
              <a:ext cx="473075" cy="153988"/>
            </a:xfrm>
            <a:custGeom>
              <a:avLst/>
              <a:gdLst>
                <a:gd name="T0" fmla="*/ 131 w 298"/>
                <a:gd name="T1" fmla="*/ 97 h 97"/>
                <a:gd name="T2" fmla="*/ 131 w 298"/>
                <a:gd name="T3" fmla="*/ 97 h 97"/>
                <a:gd name="T4" fmla="*/ 298 w 298"/>
                <a:gd name="T5" fmla="*/ 85 h 97"/>
                <a:gd name="T6" fmla="*/ 0 w 298"/>
                <a:gd name="T7" fmla="*/ 0 h 97"/>
                <a:gd name="T8" fmla="*/ 131 w 298"/>
                <a:gd name="T9" fmla="*/ 97 h 97"/>
                <a:gd name="T10" fmla="*/ 132 w 298"/>
                <a:gd name="T11" fmla="*/ 95 h 97"/>
                <a:gd name="T12" fmla="*/ 11 w 298"/>
                <a:gd name="T13" fmla="*/ 5 h 97"/>
                <a:gd name="T14" fmla="*/ 286 w 298"/>
                <a:gd name="T15" fmla="*/ 84 h 97"/>
                <a:gd name="T16" fmla="*/ 132 w 298"/>
                <a:gd name="T17" fmla="*/ 95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8" h="97">
                  <a:moveTo>
                    <a:pt x="131" y="97"/>
                  </a:moveTo>
                  <a:lnTo>
                    <a:pt x="131" y="97"/>
                  </a:lnTo>
                  <a:lnTo>
                    <a:pt x="298" y="85"/>
                  </a:lnTo>
                  <a:lnTo>
                    <a:pt x="0" y="0"/>
                  </a:lnTo>
                  <a:lnTo>
                    <a:pt x="131" y="97"/>
                  </a:lnTo>
                  <a:close/>
                  <a:moveTo>
                    <a:pt x="132" y="95"/>
                  </a:moveTo>
                  <a:lnTo>
                    <a:pt x="11" y="5"/>
                  </a:lnTo>
                  <a:lnTo>
                    <a:pt x="286" y="84"/>
                  </a:lnTo>
                  <a:lnTo>
                    <a:pt x="132" y="95"/>
                  </a:ln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p>
          </p:txBody>
        </p:sp>
        <p:sp>
          <p:nvSpPr>
            <p:cNvPr id="26" name="Freeform 19"/>
            <p:cNvSpPr>
              <a:spLocks noEditPoints="1"/>
            </p:cNvSpPr>
            <p:nvPr/>
          </p:nvSpPr>
          <p:spPr bwMode="auto">
            <a:xfrm>
              <a:off x="4676776" y="2614613"/>
              <a:ext cx="749300" cy="390525"/>
            </a:xfrm>
            <a:custGeom>
              <a:avLst/>
              <a:gdLst>
                <a:gd name="T0" fmla="*/ 306 w 472"/>
                <a:gd name="T1" fmla="*/ 12 h 246"/>
                <a:gd name="T2" fmla="*/ 0 w 472"/>
                <a:gd name="T3" fmla="*/ 244 h 246"/>
                <a:gd name="T4" fmla="*/ 1 w 472"/>
                <a:gd name="T5" fmla="*/ 246 h 246"/>
                <a:gd name="T6" fmla="*/ 472 w 472"/>
                <a:gd name="T7" fmla="*/ 0 h 246"/>
                <a:gd name="T8" fmla="*/ 307 w 472"/>
                <a:gd name="T9" fmla="*/ 12 h 246"/>
                <a:gd name="T10" fmla="*/ 306 w 472"/>
                <a:gd name="T11" fmla="*/ 12 h 246"/>
                <a:gd name="T12" fmla="*/ 462 w 472"/>
                <a:gd name="T13" fmla="*/ 3 h 246"/>
                <a:gd name="T14" fmla="*/ 12 w 472"/>
                <a:gd name="T15" fmla="*/ 238 h 246"/>
                <a:gd name="T16" fmla="*/ 307 w 472"/>
                <a:gd name="T17" fmla="*/ 14 h 246"/>
                <a:gd name="T18" fmla="*/ 462 w 472"/>
                <a:gd name="T19" fmla="*/ 3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 h="246">
                  <a:moveTo>
                    <a:pt x="306" y="12"/>
                  </a:moveTo>
                  <a:lnTo>
                    <a:pt x="0" y="244"/>
                  </a:lnTo>
                  <a:lnTo>
                    <a:pt x="1" y="246"/>
                  </a:lnTo>
                  <a:lnTo>
                    <a:pt x="472" y="0"/>
                  </a:lnTo>
                  <a:lnTo>
                    <a:pt x="307" y="12"/>
                  </a:lnTo>
                  <a:lnTo>
                    <a:pt x="306" y="12"/>
                  </a:lnTo>
                  <a:close/>
                  <a:moveTo>
                    <a:pt x="462" y="3"/>
                  </a:moveTo>
                  <a:lnTo>
                    <a:pt x="12" y="238"/>
                  </a:lnTo>
                  <a:lnTo>
                    <a:pt x="307" y="14"/>
                  </a:lnTo>
                  <a:lnTo>
                    <a:pt x="462" y="3"/>
                  </a:ln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p>
          </p:txBody>
        </p:sp>
      </p:grpSp>
      <p:grpSp>
        <p:nvGrpSpPr>
          <p:cNvPr id="34" name="组合 33"/>
          <p:cNvGrpSpPr/>
          <p:nvPr/>
        </p:nvGrpSpPr>
        <p:grpSpPr>
          <a:xfrm rot="3681175">
            <a:off x="9263793" y="5007890"/>
            <a:ext cx="1087434" cy="959340"/>
            <a:chOff x="5651501" y="654050"/>
            <a:chExt cx="1182688" cy="512763"/>
          </a:xfrm>
        </p:grpSpPr>
        <p:sp>
          <p:nvSpPr>
            <p:cNvPr id="35" name="Freeform 14"/>
            <p:cNvSpPr>
              <a:spLocks noEditPoints="1"/>
            </p:cNvSpPr>
            <p:nvPr/>
          </p:nvSpPr>
          <p:spPr bwMode="auto">
            <a:xfrm>
              <a:off x="5659438" y="655638"/>
              <a:ext cx="1173163" cy="511175"/>
            </a:xfrm>
            <a:custGeom>
              <a:avLst/>
              <a:gdLst>
                <a:gd name="T0" fmla="*/ 0 w 739"/>
                <a:gd name="T1" fmla="*/ 211 h 322"/>
                <a:gd name="T2" fmla="*/ 549 w 739"/>
                <a:gd name="T3" fmla="*/ 322 h 322"/>
                <a:gd name="T4" fmla="*/ 738 w 739"/>
                <a:gd name="T5" fmla="*/ 2 h 322"/>
                <a:gd name="T6" fmla="*/ 739 w 739"/>
                <a:gd name="T7" fmla="*/ 0 h 322"/>
                <a:gd name="T8" fmla="*/ 4 w 739"/>
                <a:gd name="T9" fmla="*/ 209 h 322"/>
                <a:gd name="T10" fmla="*/ 0 w 739"/>
                <a:gd name="T11" fmla="*/ 211 h 322"/>
                <a:gd name="T12" fmla="*/ 734 w 739"/>
                <a:gd name="T13" fmla="*/ 3 h 322"/>
                <a:gd name="T14" fmla="*/ 548 w 739"/>
                <a:gd name="T15" fmla="*/ 319 h 322"/>
                <a:gd name="T16" fmla="*/ 9 w 739"/>
                <a:gd name="T17" fmla="*/ 210 h 322"/>
                <a:gd name="T18" fmla="*/ 734 w 739"/>
                <a:gd name="T19" fmla="*/ 3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9" h="322">
                  <a:moveTo>
                    <a:pt x="0" y="211"/>
                  </a:moveTo>
                  <a:lnTo>
                    <a:pt x="549" y="322"/>
                  </a:lnTo>
                  <a:lnTo>
                    <a:pt x="738" y="2"/>
                  </a:lnTo>
                  <a:lnTo>
                    <a:pt x="739" y="0"/>
                  </a:lnTo>
                  <a:lnTo>
                    <a:pt x="4" y="209"/>
                  </a:lnTo>
                  <a:lnTo>
                    <a:pt x="0" y="211"/>
                  </a:lnTo>
                  <a:close/>
                  <a:moveTo>
                    <a:pt x="734" y="3"/>
                  </a:moveTo>
                  <a:lnTo>
                    <a:pt x="548" y="319"/>
                  </a:lnTo>
                  <a:lnTo>
                    <a:pt x="9" y="210"/>
                  </a:lnTo>
                  <a:lnTo>
                    <a:pt x="734" y="3"/>
                  </a:ln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p>
          </p:txBody>
        </p:sp>
        <p:sp>
          <p:nvSpPr>
            <p:cNvPr id="36" name="Freeform 15"/>
            <p:cNvSpPr>
              <a:spLocks noEditPoints="1"/>
            </p:cNvSpPr>
            <p:nvPr/>
          </p:nvSpPr>
          <p:spPr bwMode="auto">
            <a:xfrm>
              <a:off x="5651501" y="657225"/>
              <a:ext cx="1177925" cy="334963"/>
            </a:xfrm>
            <a:custGeom>
              <a:avLst/>
              <a:gdLst>
                <a:gd name="T0" fmla="*/ 0 w 742"/>
                <a:gd name="T1" fmla="*/ 211 h 211"/>
                <a:gd name="T2" fmla="*/ 311 w 742"/>
                <a:gd name="T3" fmla="*/ 197 h 211"/>
                <a:gd name="T4" fmla="*/ 311 w 742"/>
                <a:gd name="T5" fmla="*/ 197 h 211"/>
                <a:gd name="T6" fmla="*/ 742 w 742"/>
                <a:gd name="T7" fmla="*/ 2 h 211"/>
                <a:gd name="T8" fmla="*/ 742 w 742"/>
                <a:gd name="T9" fmla="*/ 0 h 211"/>
                <a:gd name="T10" fmla="*/ 0 w 742"/>
                <a:gd name="T11" fmla="*/ 211 h 211"/>
                <a:gd name="T12" fmla="*/ 311 w 742"/>
                <a:gd name="T13" fmla="*/ 195 h 211"/>
                <a:gd name="T14" fmla="*/ 19 w 742"/>
                <a:gd name="T15" fmla="*/ 208 h 211"/>
                <a:gd name="T16" fmla="*/ 728 w 742"/>
                <a:gd name="T17" fmla="*/ 6 h 211"/>
                <a:gd name="T18" fmla="*/ 311 w 742"/>
                <a:gd name="T19" fmla="*/ 195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2" h="211">
                  <a:moveTo>
                    <a:pt x="0" y="211"/>
                  </a:moveTo>
                  <a:lnTo>
                    <a:pt x="311" y="197"/>
                  </a:lnTo>
                  <a:lnTo>
                    <a:pt x="311" y="197"/>
                  </a:lnTo>
                  <a:lnTo>
                    <a:pt x="742" y="2"/>
                  </a:lnTo>
                  <a:lnTo>
                    <a:pt x="742" y="0"/>
                  </a:lnTo>
                  <a:lnTo>
                    <a:pt x="0" y="211"/>
                  </a:lnTo>
                  <a:close/>
                  <a:moveTo>
                    <a:pt x="311" y="195"/>
                  </a:moveTo>
                  <a:lnTo>
                    <a:pt x="19" y="208"/>
                  </a:lnTo>
                  <a:lnTo>
                    <a:pt x="728" y="6"/>
                  </a:lnTo>
                  <a:lnTo>
                    <a:pt x="311" y="195"/>
                  </a:ln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p>
          </p:txBody>
        </p:sp>
        <p:sp>
          <p:nvSpPr>
            <p:cNvPr id="37" name="Freeform 16"/>
            <p:cNvSpPr>
              <a:spLocks noEditPoints="1"/>
            </p:cNvSpPr>
            <p:nvPr/>
          </p:nvSpPr>
          <p:spPr bwMode="auto">
            <a:xfrm>
              <a:off x="6140451" y="654050"/>
              <a:ext cx="693738" cy="512763"/>
            </a:xfrm>
            <a:custGeom>
              <a:avLst/>
              <a:gdLst>
                <a:gd name="T0" fmla="*/ 0 w 437"/>
                <a:gd name="T1" fmla="*/ 198 h 323"/>
                <a:gd name="T2" fmla="*/ 246 w 437"/>
                <a:gd name="T3" fmla="*/ 323 h 323"/>
                <a:gd name="T4" fmla="*/ 437 w 437"/>
                <a:gd name="T5" fmla="*/ 0 h 323"/>
                <a:gd name="T6" fmla="*/ 2 w 437"/>
                <a:gd name="T7" fmla="*/ 197 h 323"/>
                <a:gd name="T8" fmla="*/ 0 w 437"/>
                <a:gd name="T9" fmla="*/ 198 h 323"/>
                <a:gd name="T10" fmla="*/ 431 w 437"/>
                <a:gd name="T11" fmla="*/ 5 h 323"/>
                <a:gd name="T12" fmla="*/ 245 w 437"/>
                <a:gd name="T13" fmla="*/ 320 h 323"/>
                <a:gd name="T14" fmla="*/ 5 w 437"/>
                <a:gd name="T15" fmla="*/ 198 h 323"/>
                <a:gd name="T16" fmla="*/ 431 w 437"/>
                <a:gd name="T17" fmla="*/ 5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7" h="323">
                  <a:moveTo>
                    <a:pt x="0" y="198"/>
                  </a:moveTo>
                  <a:lnTo>
                    <a:pt x="246" y="323"/>
                  </a:lnTo>
                  <a:lnTo>
                    <a:pt x="437" y="0"/>
                  </a:lnTo>
                  <a:lnTo>
                    <a:pt x="2" y="197"/>
                  </a:lnTo>
                  <a:lnTo>
                    <a:pt x="0" y="198"/>
                  </a:lnTo>
                  <a:close/>
                  <a:moveTo>
                    <a:pt x="431" y="5"/>
                  </a:moveTo>
                  <a:lnTo>
                    <a:pt x="245" y="320"/>
                  </a:lnTo>
                  <a:lnTo>
                    <a:pt x="5" y="198"/>
                  </a:lnTo>
                  <a:lnTo>
                    <a:pt x="431" y="5"/>
                  </a:ln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p>
          </p:txBody>
        </p:sp>
      </p:grpSp>
      <p:pic>
        <p:nvPicPr>
          <p:cNvPr id="19" name="Picture 3" descr="D:\360data\重要数据\桌面\未标题-1.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316214" y="2555791"/>
            <a:ext cx="3301025" cy="443674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D:\360data\重要数据\桌面\未标题2-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032" y="2517692"/>
            <a:ext cx="3407167" cy="44792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63" presetClass="path" presetSubtype="0" fill="hold" nodeType="withEffect">
                                  <p:stCondLst>
                                    <p:cond delay="500"/>
                                  </p:stCondLst>
                                  <p:childTnLst>
                                    <p:animMotion origin="layout" path="M 0 0 L 0.25 0 E" pathEditMode="relative" ptsTypes="">
                                      <p:cBhvr>
                                        <p:cTn id="14" dur="500" fill="hold"/>
                                        <p:tgtEl>
                                          <p:spTgt spid="19"/>
                                        </p:tgtEl>
                                        <p:attrNameLst>
                                          <p:attrName>ppt_x</p:attrName>
                                          <p:attrName>ppt_y</p:attrName>
                                        </p:attrNameLst>
                                      </p:cBhvr>
                                    </p:animMotion>
                                  </p:childTnLst>
                                </p:cTn>
                              </p:par>
                              <p:par>
                                <p:cTn id="15" presetID="35" presetClass="path" presetSubtype="0" fill="hold" nodeType="withEffect">
                                  <p:stCondLst>
                                    <p:cond delay="500"/>
                                  </p:stCondLst>
                                  <p:childTnLst>
                                    <p:animMotion origin="layout" path="M 0 0 L -0.25 0 E" pathEditMode="relative" ptsTypes="">
                                      <p:cBhvr>
                                        <p:cTn id="16" dur="500" fill="hold"/>
                                        <p:tgtEl>
                                          <p:spTgt spid="20"/>
                                        </p:tgtEl>
                                        <p:attrNameLst>
                                          <p:attrName>ppt_x</p:attrName>
                                          <p:attrName>ppt_y</p:attrName>
                                        </p:attrNameLst>
                                      </p:cBhvr>
                                    </p:animMotion>
                                  </p:childTnLst>
                                </p:cTn>
                              </p:par>
                              <p:par>
                                <p:cTn id="17" presetID="10" presetClass="exit" presetSubtype="0" fill="hold" nodeType="withEffect">
                                  <p:stCondLst>
                                    <p:cond delay="700"/>
                                  </p:stCondLst>
                                  <p:childTnLst>
                                    <p:animEffect transition="out" filter="fade">
                                      <p:cBhvr>
                                        <p:cTn id="18" dur="300"/>
                                        <p:tgtEl>
                                          <p:spTgt spid="20"/>
                                        </p:tgtEl>
                                      </p:cBhvr>
                                    </p:animEffect>
                                    <p:set>
                                      <p:cBhvr>
                                        <p:cTn id="19" dur="1" fill="hold">
                                          <p:stCondLst>
                                            <p:cond delay="299"/>
                                          </p:stCondLst>
                                        </p:cTn>
                                        <p:tgtEl>
                                          <p:spTgt spid="20"/>
                                        </p:tgtEl>
                                        <p:attrNameLst>
                                          <p:attrName>style.visibility</p:attrName>
                                        </p:attrNameLst>
                                      </p:cBhvr>
                                      <p:to>
                                        <p:strVal val="hidden"/>
                                      </p:to>
                                    </p:set>
                                  </p:childTnLst>
                                </p:cTn>
                              </p:par>
                              <p:par>
                                <p:cTn id="20" presetID="10" presetClass="exit" presetSubtype="0" fill="hold" nodeType="withEffect">
                                  <p:stCondLst>
                                    <p:cond delay="700"/>
                                  </p:stCondLst>
                                  <p:childTnLst>
                                    <p:animEffect transition="out" filter="fade">
                                      <p:cBhvr>
                                        <p:cTn id="21" dur="300"/>
                                        <p:tgtEl>
                                          <p:spTgt spid="19"/>
                                        </p:tgtEl>
                                      </p:cBhvr>
                                    </p:animEffect>
                                    <p:set>
                                      <p:cBhvr>
                                        <p:cTn id="22" dur="1" fill="hold">
                                          <p:stCondLst>
                                            <p:cond delay="299"/>
                                          </p:stCondLst>
                                        </p:cTn>
                                        <p:tgtEl>
                                          <p:spTgt spid="19"/>
                                        </p:tgtEl>
                                        <p:attrNameLst>
                                          <p:attrName>style.visibility</p:attrName>
                                        </p:attrNameLst>
                                      </p:cBhvr>
                                      <p:to>
                                        <p:strVal val="hidden"/>
                                      </p:to>
                                    </p:set>
                                  </p:childTnLst>
                                </p:cTn>
                              </p:par>
                              <p:par>
                                <p:cTn id="23" presetID="53" presetClass="entr" presetSubtype="16"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500" fill="hold"/>
                                        <p:tgtEl>
                                          <p:spTgt spid="11"/>
                                        </p:tgtEl>
                                        <p:attrNameLst>
                                          <p:attrName>ppt_w</p:attrName>
                                        </p:attrNameLst>
                                      </p:cBhvr>
                                      <p:tavLst>
                                        <p:tav tm="0">
                                          <p:val>
                                            <p:fltVal val="0"/>
                                          </p:val>
                                        </p:tav>
                                        <p:tav tm="100000">
                                          <p:val>
                                            <p:strVal val="#ppt_w"/>
                                          </p:val>
                                        </p:tav>
                                      </p:tavLst>
                                    </p:anim>
                                    <p:anim calcmode="lin" valueType="num">
                                      <p:cBhvr>
                                        <p:cTn id="26" dur="1500" fill="hold"/>
                                        <p:tgtEl>
                                          <p:spTgt spid="11"/>
                                        </p:tgtEl>
                                        <p:attrNameLst>
                                          <p:attrName>ppt_h</p:attrName>
                                        </p:attrNameLst>
                                      </p:cBhvr>
                                      <p:tavLst>
                                        <p:tav tm="0">
                                          <p:val>
                                            <p:fltVal val="0"/>
                                          </p:val>
                                        </p:tav>
                                        <p:tav tm="100000">
                                          <p:val>
                                            <p:strVal val="#ppt_h"/>
                                          </p:val>
                                        </p:tav>
                                      </p:tavLst>
                                    </p:anim>
                                    <p:animEffect transition="in" filter="fade">
                                      <p:cBhvr>
                                        <p:cTn id="27" dur="1500"/>
                                        <p:tgtEl>
                                          <p:spTgt spid="11"/>
                                        </p:tgtEl>
                                      </p:cBhvr>
                                    </p:animEffect>
                                  </p:childTnLst>
                                </p:cTn>
                              </p:par>
                              <p:par>
                                <p:cTn id="28" presetID="17" presetClass="entr" presetSubtype="10" fill="hold" grpId="0" nodeType="withEffect">
                                  <p:stCondLst>
                                    <p:cond delay="1000"/>
                                  </p:stCondLst>
                                  <p:childTnLst>
                                    <p:set>
                                      <p:cBhvr>
                                        <p:cTn id="29" dur="1" fill="hold">
                                          <p:stCondLst>
                                            <p:cond delay="0"/>
                                          </p:stCondLst>
                                        </p:cTn>
                                        <p:tgtEl>
                                          <p:spTgt spid="14343"/>
                                        </p:tgtEl>
                                        <p:attrNameLst>
                                          <p:attrName>style.visibility</p:attrName>
                                        </p:attrNameLst>
                                      </p:cBhvr>
                                      <p:to>
                                        <p:strVal val="visible"/>
                                      </p:to>
                                    </p:set>
                                    <p:anim calcmode="lin" valueType="num">
                                      <p:cBhvr>
                                        <p:cTn id="30" dur="1000" fill="hold"/>
                                        <p:tgtEl>
                                          <p:spTgt spid="14343"/>
                                        </p:tgtEl>
                                        <p:attrNameLst>
                                          <p:attrName>ppt_w</p:attrName>
                                        </p:attrNameLst>
                                      </p:cBhvr>
                                      <p:tavLst>
                                        <p:tav tm="0">
                                          <p:val>
                                            <p:fltVal val="0"/>
                                          </p:val>
                                        </p:tav>
                                        <p:tav tm="100000">
                                          <p:val>
                                            <p:strVal val="#ppt_w"/>
                                          </p:val>
                                        </p:tav>
                                      </p:tavLst>
                                    </p:anim>
                                    <p:anim calcmode="lin" valueType="num">
                                      <p:cBhvr>
                                        <p:cTn id="31" dur="1000" fill="hold"/>
                                        <p:tgtEl>
                                          <p:spTgt spid="14343"/>
                                        </p:tgtEl>
                                        <p:attrNameLst>
                                          <p:attrName>ppt_h</p:attrName>
                                        </p:attrNameLst>
                                      </p:cBhvr>
                                      <p:tavLst>
                                        <p:tav tm="0">
                                          <p:val>
                                            <p:strVal val="#ppt_h"/>
                                          </p:val>
                                        </p:tav>
                                        <p:tav tm="100000">
                                          <p:val>
                                            <p:strVal val="#ppt_h"/>
                                          </p:val>
                                        </p:tav>
                                      </p:tavLst>
                                    </p:anim>
                                  </p:childTnLst>
                                </p:cTn>
                              </p:par>
                              <p:par>
                                <p:cTn id="32" presetID="2" presetClass="entr" presetSubtype="2" fill="hold" grpId="0" nodeType="withEffect">
                                  <p:stCondLst>
                                    <p:cond delay="160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750" fill="hold"/>
                                        <p:tgtEl>
                                          <p:spTgt spid="9"/>
                                        </p:tgtEl>
                                        <p:attrNameLst>
                                          <p:attrName>ppt_x</p:attrName>
                                        </p:attrNameLst>
                                      </p:cBhvr>
                                      <p:tavLst>
                                        <p:tav tm="0">
                                          <p:val>
                                            <p:strVal val="1+#ppt_w/2"/>
                                          </p:val>
                                        </p:tav>
                                        <p:tav tm="100000">
                                          <p:val>
                                            <p:strVal val="#ppt_x"/>
                                          </p:val>
                                        </p:tav>
                                      </p:tavLst>
                                    </p:anim>
                                    <p:anim calcmode="lin" valueType="num">
                                      <p:cBhvr additive="base">
                                        <p:cTn id="35" dur="750" fill="hold"/>
                                        <p:tgtEl>
                                          <p:spTgt spid="9"/>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210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750" fill="hold"/>
                                        <p:tgtEl>
                                          <p:spTgt spid="8"/>
                                        </p:tgtEl>
                                        <p:attrNameLst>
                                          <p:attrName>ppt_x</p:attrName>
                                        </p:attrNameLst>
                                      </p:cBhvr>
                                      <p:tavLst>
                                        <p:tav tm="0">
                                          <p:val>
                                            <p:strVal val="1+#ppt_w/2"/>
                                          </p:val>
                                        </p:tav>
                                        <p:tav tm="100000">
                                          <p:val>
                                            <p:strVal val="#ppt_x"/>
                                          </p:val>
                                        </p:tav>
                                      </p:tavLst>
                                    </p:anim>
                                    <p:anim calcmode="lin" valueType="num">
                                      <p:cBhvr additive="base">
                                        <p:cTn id="39" dur="750" fill="hold"/>
                                        <p:tgtEl>
                                          <p:spTgt spid="8"/>
                                        </p:tgtEl>
                                        <p:attrNameLst>
                                          <p:attrName>ppt_y</p:attrName>
                                        </p:attrNameLst>
                                      </p:cBhvr>
                                      <p:tavLst>
                                        <p:tav tm="0">
                                          <p:val>
                                            <p:strVal val="#ppt_y"/>
                                          </p:val>
                                        </p:tav>
                                        <p:tav tm="100000">
                                          <p:val>
                                            <p:strVal val="#ppt_y"/>
                                          </p:val>
                                        </p:tav>
                                      </p:tavLst>
                                    </p:anim>
                                  </p:childTnLst>
                                </p:cTn>
                              </p:par>
                              <p:par>
                                <p:cTn id="40" presetID="53" presetClass="entr" presetSubtype="16" fill="hold" nodeType="withEffect">
                                  <p:stCondLst>
                                    <p:cond delay="700"/>
                                  </p:stCondLst>
                                  <p:childTnLst>
                                    <p:set>
                                      <p:cBhvr>
                                        <p:cTn id="41" dur="1" fill="hold">
                                          <p:stCondLst>
                                            <p:cond delay="0"/>
                                          </p:stCondLst>
                                        </p:cTn>
                                        <p:tgtEl>
                                          <p:spTgt spid="30"/>
                                        </p:tgtEl>
                                        <p:attrNameLst>
                                          <p:attrName>style.visibility</p:attrName>
                                        </p:attrNameLst>
                                      </p:cBhvr>
                                      <p:to>
                                        <p:strVal val="visible"/>
                                      </p:to>
                                    </p:set>
                                    <p:anim calcmode="lin" valueType="num">
                                      <p:cBhvr>
                                        <p:cTn id="42" dur="1250" fill="hold"/>
                                        <p:tgtEl>
                                          <p:spTgt spid="30"/>
                                        </p:tgtEl>
                                        <p:attrNameLst>
                                          <p:attrName>ppt_w</p:attrName>
                                        </p:attrNameLst>
                                      </p:cBhvr>
                                      <p:tavLst>
                                        <p:tav tm="0">
                                          <p:val>
                                            <p:fltVal val="0"/>
                                          </p:val>
                                        </p:tav>
                                        <p:tav tm="100000">
                                          <p:val>
                                            <p:strVal val="#ppt_w"/>
                                          </p:val>
                                        </p:tav>
                                      </p:tavLst>
                                    </p:anim>
                                    <p:anim calcmode="lin" valueType="num">
                                      <p:cBhvr>
                                        <p:cTn id="43" dur="1250" fill="hold"/>
                                        <p:tgtEl>
                                          <p:spTgt spid="30"/>
                                        </p:tgtEl>
                                        <p:attrNameLst>
                                          <p:attrName>ppt_h</p:attrName>
                                        </p:attrNameLst>
                                      </p:cBhvr>
                                      <p:tavLst>
                                        <p:tav tm="0">
                                          <p:val>
                                            <p:fltVal val="0"/>
                                          </p:val>
                                        </p:tav>
                                        <p:tav tm="100000">
                                          <p:val>
                                            <p:strVal val="#ppt_h"/>
                                          </p:val>
                                        </p:tav>
                                      </p:tavLst>
                                    </p:anim>
                                    <p:animEffect transition="in" filter="fade">
                                      <p:cBhvr>
                                        <p:cTn id="44" dur="1250"/>
                                        <p:tgtEl>
                                          <p:spTgt spid="30"/>
                                        </p:tgtEl>
                                      </p:cBhvr>
                                    </p:animEffect>
                                  </p:childTnLst>
                                </p:cTn>
                              </p:par>
                              <p:par>
                                <p:cTn id="45" presetID="53" presetClass="entr" presetSubtype="16" fill="hold" nodeType="withEffect">
                                  <p:stCondLst>
                                    <p:cond delay="1300"/>
                                  </p:stCondLst>
                                  <p:childTnLst>
                                    <p:set>
                                      <p:cBhvr>
                                        <p:cTn id="46" dur="1" fill="hold">
                                          <p:stCondLst>
                                            <p:cond delay="0"/>
                                          </p:stCondLst>
                                        </p:cTn>
                                        <p:tgtEl>
                                          <p:spTgt spid="14336"/>
                                        </p:tgtEl>
                                        <p:attrNameLst>
                                          <p:attrName>style.visibility</p:attrName>
                                        </p:attrNameLst>
                                      </p:cBhvr>
                                      <p:to>
                                        <p:strVal val="visible"/>
                                      </p:to>
                                    </p:set>
                                    <p:anim calcmode="lin" valueType="num">
                                      <p:cBhvr>
                                        <p:cTn id="47" dur="1250" fill="hold"/>
                                        <p:tgtEl>
                                          <p:spTgt spid="14336"/>
                                        </p:tgtEl>
                                        <p:attrNameLst>
                                          <p:attrName>ppt_w</p:attrName>
                                        </p:attrNameLst>
                                      </p:cBhvr>
                                      <p:tavLst>
                                        <p:tav tm="0">
                                          <p:val>
                                            <p:fltVal val="0"/>
                                          </p:val>
                                        </p:tav>
                                        <p:tav tm="100000">
                                          <p:val>
                                            <p:strVal val="#ppt_w"/>
                                          </p:val>
                                        </p:tav>
                                      </p:tavLst>
                                    </p:anim>
                                    <p:anim calcmode="lin" valueType="num">
                                      <p:cBhvr>
                                        <p:cTn id="48" dur="1250" fill="hold"/>
                                        <p:tgtEl>
                                          <p:spTgt spid="14336"/>
                                        </p:tgtEl>
                                        <p:attrNameLst>
                                          <p:attrName>ppt_h</p:attrName>
                                        </p:attrNameLst>
                                      </p:cBhvr>
                                      <p:tavLst>
                                        <p:tav tm="0">
                                          <p:val>
                                            <p:fltVal val="0"/>
                                          </p:val>
                                        </p:tav>
                                        <p:tav tm="100000">
                                          <p:val>
                                            <p:strVal val="#ppt_h"/>
                                          </p:val>
                                        </p:tav>
                                      </p:tavLst>
                                    </p:anim>
                                    <p:animEffect transition="in" filter="fade">
                                      <p:cBhvr>
                                        <p:cTn id="49" dur="1250"/>
                                        <p:tgtEl>
                                          <p:spTgt spid="14336"/>
                                        </p:tgtEl>
                                      </p:cBhvr>
                                    </p:animEffect>
                                  </p:childTnLst>
                                </p:cTn>
                              </p:par>
                              <p:par>
                                <p:cTn id="50" presetID="53" presetClass="entr" presetSubtype="16" fill="hold" nodeType="withEffect">
                                  <p:stCondLst>
                                    <p:cond delay="2000"/>
                                  </p:stCondLst>
                                  <p:childTnLst>
                                    <p:set>
                                      <p:cBhvr>
                                        <p:cTn id="51" dur="1" fill="hold">
                                          <p:stCondLst>
                                            <p:cond delay="0"/>
                                          </p:stCondLst>
                                        </p:cTn>
                                        <p:tgtEl>
                                          <p:spTgt spid="34"/>
                                        </p:tgtEl>
                                        <p:attrNameLst>
                                          <p:attrName>style.visibility</p:attrName>
                                        </p:attrNameLst>
                                      </p:cBhvr>
                                      <p:to>
                                        <p:strVal val="visible"/>
                                      </p:to>
                                    </p:set>
                                    <p:anim calcmode="lin" valueType="num">
                                      <p:cBhvr>
                                        <p:cTn id="52" dur="1250" fill="hold"/>
                                        <p:tgtEl>
                                          <p:spTgt spid="34"/>
                                        </p:tgtEl>
                                        <p:attrNameLst>
                                          <p:attrName>ppt_w</p:attrName>
                                        </p:attrNameLst>
                                      </p:cBhvr>
                                      <p:tavLst>
                                        <p:tav tm="0">
                                          <p:val>
                                            <p:fltVal val="0"/>
                                          </p:val>
                                        </p:tav>
                                        <p:tav tm="100000">
                                          <p:val>
                                            <p:strVal val="#ppt_w"/>
                                          </p:val>
                                        </p:tav>
                                      </p:tavLst>
                                    </p:anim>
                                    <p:anim calcmode="lin" valueType="num">
                                      <p:cBhvr>
                                        <p:cTn id="53" dur="1250" fill="hold"/>
                                        <p:tgtEl>
                                          <p:spTgt spid="34"/>
                                        </p:tgtEl>
                                        <p:attrNameLst>
                                          <p:attrName>ppt_h</p:attrName>
                                        </p:attrNameLst>
                                      </p:cBhvr>
                                      <p:tavLst>
                                        <p:tav tm="0">
                                          <p:val>
                                            <p:fltVal val="0"/>
                                          </p:val>
                                        </p:tav>
                                        <p:tav tm="100000">
                                          <p:val>
                                            <p:strVal val="#ppt_h"/>
                                          </p:val>
                                        </p:tav>
                                      </p:tavLst>
                                    </p:anim>
                                    <p:animEffect transition="in" filter="fade">
                                      <p:cBhvr>
                                        <p:cTn id="54" dur="12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343" grpId="0"/>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han\Desktop\系统截图\8-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982638" y="698981"/>
            <a:ext cx="10058400" cy="556951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p:nvGrpSpPr>
        <p:grpSpPr>
          <a:xfrm>
            <a:off x="8484326" y="981522"/>
            <a:ext cx="2291400" cy="1496126"/>
            <a:chOff x="-16848" y="26326"/>
            <a:chExt cx="3685670" cy="612648"/>
          </a:xfrm>
          <a:scene3d>
            <a:camera prst="orthographicFront"/>
            <a:lightRig rig="flat" dir="t"/>
          </a:scene3d>
        </p:grpSpPr>
        <p:sp>
          <p:nvSpPr>
            <p:cNvPr id="4" name="圆角矩形 3"/>
            <p:cNvSpPr/>
            <p:nvPr/>
          </p:nvSpPr>
          <p:spPr>
            <a:xfrm>
              <a:off x="0" y="76246"/>
              <a:ext cx="3668822" cy="49032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5" name="圆角矩形 4"/>
            <p:cNvSpPr/>
            <p:nvPr/>
          </p:nvSpPr>
          <p:spPr>
            <a:xfrm>
              <a:off x="-16848" y="26326"/>
              <a:ext cx="3673066" cy="61264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algn="ctr" defTabSz="711200">
                <a:lnSpc>
                  <a:spcPct val="90000"/>
                </a:lnSpc>
                <a:spcAft>
                  <a:spcPct val="35000"/>
                </a:spcAft>
              </a:pPr>
              <a:r>
                <a:rPr lang="zh-CN" altLang="en-US" sz="1600" b="1" dirty="0" smtClean="0">
                  <a:solidFill>
                    <a:srgbClr val="FF0000"/>
                  </a:solidFill>
                </a:rPr>
                <a:t>登录</a:t>
              </a:r>
              <a:r>
                <a:rPr lang="zh-CN" altLang="en-US" sz="1600" b="1" dirty="0">
                  <a:solidFill>
                    <a:srgbClr val="FF0000"/>
                  </a:solidFill>
                </a:rPr>
                <a:t>名建议使用本人姓名拼音缩写。录入后点击“检测”按钮，查询登录名是否可以使用</a:t>
              </a:r>
              <a:r>
                <a:rPr lang="zh-CN" altLang="en-US" sz="1600" b="1" dirty="0" smtClean="0">
                  <a:solidFill>
                    <a:srgbClr val="FF0000"/>
                  </a:solidFill>
                </a:rPr>
                <a:t>。</a:t>
              </a:r>
              <a:endParaRPr lang="zh-CN" altLang="en-US" sz="1600" b="1" dirty="0">
                <a:solidFill>
                  <a:srgbClr val="FF0000"/>
                </a:solidFill>
              </a:endParaRPr>
            </a:p>
          </p:txBody>
        </p:sp>
      </p:grpSp>
      <p:sp>
        <p:nvSpPr>
          <p:cNvPr id="6" name="右箭头 5"/>
          <p:cNvSpPr/>
          <p:nvPr/>
        </p:nvSpPr>
        <p:spPr>
          <a:xfrm rot="9316736">
            <a:off x="7219019" y="2081947"/>
            <a:ext cx="1307999" cy="82466"/>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7" name="组合 6"/>
          <p:cNvGrpSpPr/>
          <p:nvPr/>
        </p:nvGrpSpPr>
        <p:grpSpPr>
          <a:xfrm>
            <a:off x="1863077" y="5421233"/>
            <a:ext cx="2661273" cy="693048"/>
            <a:chOff x="-16848" y="26326"/>
            <a:chExt cx="3685670" cy="612648"/>
          </a:xfrm>
          <a:scene3d>
            <a:camera prst="orthographicFront"/>
            <a:lightRig rig="flat" dir="t"/>
          </a:scene3d>
        </p:grpSpPr>
        <p:sp>
          <p:nvSpPr>
            <p:cNvPr id="8" name="圆角矩形 7"/>
            <p:cNvSpPr/>
            <p:nvPr/>
          </p:nvSpPr>
          <p:spPr>
            <a:xfrm>
              <a:off x="0" y="76246"/>
              <a:ext cx="3668822" cy="49032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9" name="圆角矩形 4"/>
            <p:cNvSpPr/>
            <p:nvPr/>
          </p:nvSpPr>
          <p:spPr>
            <a:xfrm>
              <a:off x="-16848" y="26326"/>
              <a:ext cx="3673066" cy="61264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algn="ctr" defTabSz="711200">
                <a:lnSpc>
                  <a:spcPct val="90000"/>
                </a:lnSpc>
                <a:spcAft>
                  <a:spcPct val="35000"/>
                </a:spcAft>
              </a:pPr>
              <a:r>
                <a:rPr lang="zh-CN" altLang="en-US" sz="1600" b="1" dirty="0" smtClean="0">
                  <a:solidFill>
                    <a:srgbClr val="FF0000"/>
                  </a:solidFill>
                </a:rPr>
                <a:t>牢记自己</a:t>
              </a:r>
              <a:r>
                <a:rPr lang="zh-CN" altLang="en-US" sz="1600" b="1" dirty="0">
                  <a:solidFill>
                    <a:srgbClr val="FF0000"/>
                  </a:solidFill>
                </a:rPr>
                <a:t>的登录名和密码备忘，单击下一步</a:t>
              </a:r>
              <a:r>
                <a:rPr lang="zh-CN" altLang="en-US" sz="1600" b="1" dirty="0" smtClean="0">
                  <a:solidFill>
                    <a:srgbClr val="FF0000"/>
                  </a:solidFill>
                </a:rPr>
                <a:t>。</a:t>
              </a:r>
              <a:endParaRPr lang="zh-CN" altLang="en-US" sz="1600" b="1" dirty="0">
                <a:solidFill>
                  <a:srgbClr val="FF0000"/>
                </a:solidFill>
              </a:endParaRPr>
            </a:p>
          </p:txBody>
        </p:sp>
      </p:grpSp>
      <p:sp>
        <p:nvSpPr>
          <p:cNvPr id="10" name="右箭头 9"/>
          <p:cNvSpPr/>
          <p:nvPr/>
        </p:nvSpPr>
        <p:spPr>
          <a:xfrm rot="20294041">
            <a:off x="4493014" y="5445716"/>
            <a:ext cx="1307999" cy="82466"/>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16" name="组合 15"/>
          <p:cNvGrpSpPr/>
          <p:nvPr/>
        </p:nvGrpSpPr>
        <p:grpSpPr>
          <a:xfrm>
            <a:off x="8399462" y="2952896"/>
            <a:ext cx="2291400" cy="1496126"/>
            <a:chOff x="-16848" y="26326"/>
            <a:chExt cx="3685670" cy="612648"/>
          </a:xfrm>
          <a:scene3d>
            <a:camera prst="orthographicFront"/>
            <a:lightRig rig="flat" dir="t"/>
          </a:scene3d>
        </p:grpSpPr>
        <p:sp>
          <p:nvSpPr>
            <p:cNvPr id="17" name="圆角矩形 16"/>
            <p:cNvSpPr/>
            <p:nvPr/>
          </p:nvSpPr>
          <p:spPr>
            <a:xfrm>
              <a:off x="0" y="76246"/>
              <a:ext cx="3668822" cy="49032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18" name="圆角矩形 4"/>
            <p:cNvSpPr/>
            <p:nvPr/>
          </p:nvSpPr>
          <p:spPr>
            <a:xfrm>
              <a:off x="-16848" y="26326"/>
              <a:ext cx="3673066" cy="61264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algn="just"/>
              <a:r>
                <a:rPr lang="zh-CN" altLang="en-US" sz="1600" b="1" dirty="0" smtClean="0">
                  <a:solidFill>
                    <a:srgbClr val="FF0000"/>
                  </a:solidFill>
                </a:rPr>
                <a:t>选择</a:t>
              </a:r>
              <a:r>
                <a:rPr lang="zh-CN" altLang="en-US" sz="1600" b="1" dirty="0">
                  <a:solidFill>
                    <a:srgbClr val="FF0000"/>
                  </a:solidFill>
                </a:rPr>
                <a:t>自己容易记住的问题和答案并牢记，以防密码丢失后能够根据提示及时找回。</a:t>
              </a:r>
              <a:endParaRPr lang="zh-CN" altLang="en-US" sz="1600" b="1" dirty="0">
                <a:solidFill>
                  <a:srgbClr val="FF0000"/>
                </a:solidFill>
              </a:endParaRPr>
            </a:p>
          </p:txBody>
        </p:sp>
      </p:grpSp>
      <p:sp>
        <p:nvSpPr>
          <p:cNvPr id="19" name="右箭头 18"/>
          <p:cNvSpPr/>
          <p:nvPr/>
        </p:nvSpPr>
        <p:spPr>
          <a:xfrm rot="9316736">
            <a:off x="7134155" y="4053321"/>
            <a:ext cx="1307999" cy="82466"/>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p:transition spd="slow" advTm="0">
    <p:checke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han\Desktop\系统截图\9-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910630" y="407789"/>
            <a:ext cx="9569085" cy="62937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1620412" y="5632145"/>
            <a:ext cx="2314553" cy="981601"/>
            <a:chOff x="-16848" y="26326"/>
            <a:chExt cx="3685670" cy="612648"/>
          </a:xfrm>
          <a:scene3d>
            <a:camera prst="orthographicFront"/>
            <a:lightRig rig="flat" dir="t"/>
          </a:scene3d>
        </p:grpSpPr>
        <p:sp>
          <p:nvSpPr>
            <p:cNvPr id="8" name="圆角矩形 7"/>
            <p:cNvSpPr/>
            <p:nvPr/>
          </p:nvSpPr>
          <p:spPr>
            <a:xfrm>
              <a:off x="0" y="76246"/>
              <a:ext cx="3668822" cy="49032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9" name="圆角矩形 4"/>
            <p:cNvSpPr/>
            <p:nvPr/>
          </p:nvSpPr>
          <p:spPr>
            <a:xfrm>
              <a:off x="-16848" y="26326"/>
              <a:ext cx="3673066" cy="61264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algn="ctr" defTabSz="711200">
                <a:lnSpc>
                  <a:spcPct val="90000"/>
                </a:lnSpc>
                <a:spcAft>
                  <a:spcPct val="35000"/>
                </a:spcAft>
              </a:pPr>
              <a:r>
                <a:rPr lang="zh-CN" altLang="en-US" sz="1600" b="1" dirty="0" smtClean="0">
                  <a:solidFill>
                    <a:srgbClr val="FF0000"/>
                  </a:solidFill>
                </a:rPr>
                <a:t>认真</a:t>
              </a:r>
              <a:r>
                <a:rPr lang="zh-CN" altLang="en-US" sz="1600" b="1" dirty="0">
                  <a:solidFill>
                    <a:srgbClr val="FF0000"/>
                  </a:solidFill>
                </a:rPr>
                <a:t>填写完毕以上内容，点击“提交”按钮，完成</a:t>
              </a:r>
              <a:r>
                <a:rPr lang="zh-CN" altLang="en-US" sz="1600" b="1" dirty="0" smtClean="0">
                  <a:solidFill>
                    <a:srgbClr val="FF0000"/>
                  </a:solidFill>
                </a:rPr>
                <a:t>注册。</a:t>
              </a:r>
              <a:endParaRPr lang="zh-CN" altLang="en-US" sz="1600" b="1" dirty="0">
                <a:solidFill>
                  <a:srgbClr val="FF0000"/>
                </a:solidFill>
              </a:endParaRPr>
            </a:p>
          </p:txBody>
        </p:sp>
      </p:grpSp>
      <p:sp>
        <p:nvSpPr>
          <p:cNvPr id="10" name="右箭头 9"/>
          <p:cNvSpPr/>
          <p:nvPr/>
        </p:nvSpPr>
        <p:spPr>
          <a:xfrm rot="903452">
            <a:off x="3923223" y="6291433"/>
            <a:ext cx="1307999" cy="82466"/>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24" name="组合 23"/>
          <p:cNvGrpSpPr/>
          <p:nvPr/>
        </p:nvGrpSpPr>
        <p:grpSpPr>
          <a:xfrm>
            <a:off x="769771" y="117426"/>
            <a:ext cx="2088232" cy="2429102"/>
            <a:chOff x="-16847" y="26326"/>
            <a:chExt cx="3685669" cy="612648"/>
          </a:xfrm>
          <a:scene3d>
            <a:camera prst="orthographicFront"/>
            <a:lightRig rig="flat" dir="t"/>
          </a:scene3d>
        </p:grpSpPr>
        <p:sp>
          <p:nvSpPr>
            <p:cNvPr id="25" name="圆角矩形 24"/>
            <p:cNvSpPr/>
            <p:nvPr/>
          </p:nvSpPr>
          <p:spPr>
            <a:xfrm>
              <a:off x="0" y="76246"/>
              <a:ext cx="3668822" cy="49032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26" name="圆角矩形 4"/>
            <p:cNvSpPr/>
            <p:nvPr/>
          </p:nvSpPr>
          <p:spPr>
            <a:xfrm>
              <a:off x="-16847" y="26326"/>
              <a:ext cx="3673067" cy="61264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algn="just"/>
              <a:r>
                <a:rPr lang="zh-CN" altLang="en-US" sz="1600" b="1" dirty="0" smtClean="0">
                  <a:solidFill>
                    <a:srgbClr val="FF0000"/>
                  </a:solidFill>
                </a:rPr>
                <a:t>入学</a:t>
              </a:r>
              <a:r>
                <a:rPr lang="zh-CN" altLang="en-US" sz="1600" b="1" dirty="0">
                  <a:solidFill>
                    <a:srgbClr val="FF0000"/>
                  </a:solidFill>
                </a:rPr>
                <a:t>前户籍地址必须在户籍所在县，应与本人身份证住址保持一致</a:t>
              </a:r>
              <a:r>
                <a:rPr lang="en-US" altLang="zh-CN" sz="1600" b="1" dirty="0">
                  <a:solidFill>
                    <a:srgbClr val="FF0000"/>
                  </a:solidFill>
                </a:rPr>
                <a:t>.</a:t>
              </a:r>
              <a:r>
                <a:rPr lang="zh-CN" altLang="en-US" sz="1600" b="1" dirty="0">
                  <a:solidFill>
                    <a:srgbClr val="FF0000"/>
                  </a:solidFill>
                </a:rPr>
                <a:t>（学生户口迁出的应与父母户口薄、身份证住址保持一致）。</a:t>
              </a:r>
              <a:endParaRPr lang="zh-CN" altLang="en-US" sz="1600" b="1" dirty="0">
                <a:solidFill>
                  <a:srgbClr val="FF0000"/>
                </a:solidFill>
              </a:endParaRPr>
            </a:p>
          </p:txBody>
        </p:sp>
      </p:grpSp>
      <p:sp>
        <p:nvSpPr>
          <p:cNvPr id="27" name="右箭头 26"/>
          <p:cNvSpPr/>
          <p:nvPr/>
        </p:nvSpPr>
        <p:spPr>
          <a:xfrm rot="1306092">
            <a:off x="2833799" y="1935395"/>
            <a:ext cx="1307999" cy="82466"/>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28" name="组合 27"/>
          <p:cNvGrpSpPr/>
          <p:nvPr/>
        </p:nvGrpSpPr>
        <p:grpSpPr>
          <a:xfrm>
            <a:off x="4838975" y="1076985"/>
            <a:ext cx="1728191" cy="625231"/>
            <a:chOff x="-16848" y="26326"/>
            <a:chExt cx="3685669" cy="612648"/>
          </a:xfrm>
          <a:scene3d>
            <a:camera prst="orthographicFront"/>
            <a:lightRig rig="flat" dir="t"/>
          </a:scene3d>
        </p:grpSpPr>
        <p:sp>
          <p:nvSpPr>
            <p:cNvPr id="29" name="圆角矩形 28"/>
            <p:cNvSpPr/>
            <p:nvPr/>
          </p:nvSpPr>
          <p:spPr>
            <a:xfrm>
              <a:off x="-1" y="76246"/>
              <a:ext cx="3668822" cy="49032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30" name="圆角矩形 4"/>
            <p:cNvSpPr/>
            <p:nvPr/>
          </p:nvSpPr>
          <p:spPr>
            <a:xfrm>
              <a:off x="-16848" y="26326"/>
              <a:ext cx="3673066" cy="61264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algn="just"/>
              <a:r>
                <a:rPr lang="zh-CN" altLang="en-US" sz="1600" b="1" dirty="0" smtClean="0">
                  <a:solidFill>
                    <a:srgbClr val="FF0000"/>
                  </a:solidFill>
                </a:rPr>
                <a:t>此</a:t>
              </a:r>
              <a:r>
                <a:rPr lang="zh-CN" altLang="en-US" sz="1600" b="1" dirty="0">
                  <a:solidFill>
                    <a:srgbClr val="FF0000"/>
                  </a:solidFill>
                </a:rPr>
                <a:t>栏选择你的乡镇名称。</a:t>
              </a:r>
              <a:endParaRPr lang="zh-CN" altLang="en-US" sz="1600" b="1" dirty="0">
                <a:solidFill>
                  <a:srgbClr val="FF0000"/>
                </a:solidFill>
              </a:endParaRPr>
            </a:p>
          </p:txBody>
        </p:sp>
      </p:grpSp>
      <p:sp>
        <p:nvSpPr>
          <p:cNvPr id="31" name="右箭头 30"/>
          <p:cNvSpPr/>
          <p:nvPr/>
        </p:nvSpPr>
        <p:spPr>
          <a:xfrm rot="1904852">
            <a:off x="6498762" y="1841157"/>
            <a:ext cx="882065" cy="72152"/>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36" name="组合 35"/>
          <p:cNvGrpSpPr/>
          <p:nvPr/>
        </p:nvGrpSpPr>
        <p:grpSpPr>
          <a:xfrm>
            <a:off x="8479834" y="613799"/>
            <a:ext cx="1829840" cy="926373"/>
            <a:chOff x="-16848" y="26326"/>
            <a:chExt cx="3685669" cy="612648"/>
          </a:xfrm>
          <a:scene3d>
            <a:camera prst="orthographicFront"/>
            <a:lightRig rig="flat" dir="t"/>
          </a:scene3d>
        </p:grpSpPr>
        <p:sp>
          <p:nvSpPr>
            <p:cNvPr id="37" name="圆角矩形 36"/>
            <p:cNvSpPr/>
            <p:nvPr/>
          </p:nvSpPr>
          <p:spPr>
            <a:xfrm>
              <a:off x="-1" y="76246"/>
              <a:ext cx="3668822" cy="49032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38" name="圆角矩形 4"/>
            <p:cNvSpPr/>
            <p:nvPr/>
          </p:nvSpPr>
          <p:spPr>
            <a:xfrm>
              <a:off x="-16848" y="26326"/>
              <a:ext cx="3673066" cy="61264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algn="just"/>
              <a:r>
                <a:rPr lang="zh-CN" altLang="en-US" sz="1600" b="1" dirty="0" smtClean="0">
                  <a:solidFill>
                    <a:srgbClr val="FF0000"/>
                  </a:solidFill>
                </a:rPr>
                <a:t>具体</a:t>
              </a:r>
              <a:r>
                <a:rPr lang="zh-CN" altLang="en-US" sz="1600" b="1" dirty="0">
                  <a:solidFill>
                    <a:srgbClr val="FF0000"/>
                  </a:solidFill>
                </a:rPr>
                <a:t>到街道、村、组名称或门牌号。</a:t>
              </a:r>
              <a:endParaRPr lang="zh-CN" altLang="en-US" sz="1600" b="1" dirty="0">
                <a:solidFill>
                  <a:srgbClr val="FF0000"/>
                </a:solidFill>
              </a:endParaRPr>
            </a:p>
          </p:txBody>
        </p:sp>
      </p:grpSp>
      <p:sp>
        <p:nvSpPr>
          <p:cNvPr id="39" name="右箭头 38"/>
          <p:cNvSpPr/>
          <p:nvPr/>
        </p:nvSpPr>
        <p:spPr>
          <a:xfrm rot="7728272">
            <a:off x="8531826" y="1786701"/>
            <a:ext cx="882065" cy="72152"/>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40" name="组合 39"/>
          <p:cNvGrpSpPr/>
          <p:nvPr/>
        </p:nvGrpSpPr>
        <p:grpSpPr>
          <a:xfrm>
            <a:off x="569002" y="2421682"/>
            <a:ext cx="2573876" cy="2560173"/>
            <a:chOff x="-16847" y="26326"/>
            <a:chExt cx="3685669" cy="612648"/>
          </a:xfrm>
          <a:scene3d>
            <a:camera prst="orthographicFront"/>
            <a:lightRig rig="flat" dir="t"/>
          </a:scene3d>
        </p:grpSpPr>
        <p:sp>
          <p:nvSpPr>
            <p:cNvPr id="41" name="圆角矩形 40"/>
            <p:cNvSpPr/>
            <p:nvPr/>
          </p:nvSpPr>
          <p:spPr>
            <a:xfrm>
              <a:off x="0" y="76246"/>
              <a:ext cx="3668822" cy="49032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42" name="圆角矩形 4"/>
            <p:cNvSpPr/>
            <p:nvPr/>
          </p:nvSpPr>
          <p:spPr>
            <a:xfrm>
              <a:off x="-16847" y="26326"/>
              <a:ext cx="3673067" cy="61264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algn="just"/>
              <a:r>
                <a:rPr lang="zh-CN" altLang="en-US" sz="1600" b="1" dirty="0" smtClean="0">
                  <a:solidFill>
                    <a:srgbClr val="FF0000"/>
                  </a:solidFill>
                </a:rPr>
                <a:t>联系</a:t>
              </a:r>
              <a:r>
                <a:rPr lang="zh-CN" altLang="en-US" sz="1600" b="1" dirty="0">
                  <a:solidFill>
                    <a:srgbClr val="FF0000"/>
                  </a:solidFill>
                </a:rPr>
                <a:t>电话、手机号码必须真实、畅通，没有电话或手机的可填写亲戚、朋友、邻居家固定电话及手机</a:t>
              </a:r>
              <a:r>
                <a:rPr lang="en-US" altLang="zh-CN" sz="1600" b="1" dirty="0">
                  <a:solidFill>
                    <a:srgbClr val="FF0000"/>
                  </a:solidFill>
                </a:rPr>
                <a:t>(</a:t>
              </a:r>
              <a:r>
                <a:rPr lang="zh-CN" altLang="en-US" sz="1600" b="1" dirty="0">
                  <a:solidFill>
                    <a:srgbClr val="FF0000"/>
                  </a:solidFill>
                </a:rPr>
                <a:t>固定电话格式如：</a:t>
              </a:r>
              <a:r>
                <a:rPr lang="en-US" altLang="zh-CN" sz="1600" b="1" dirty="0">
                  <a:solidFill>
                    <a:srgbClr val="FF0000"/>
                  </a:solidFill>
                </a:rPr>
                <a:t>0376-2126543)</a:t>
              </a:r>
              <a:r>
                <a:rPr lang="zh-CN" altLang="en-US" sz="1600" b="1" dirty="0">
                  <a:solidFill>
                    <a:srgbClr val="FF0000"/>
                  </a:solidFill>
                </a:rPr>
                <a:t>。如没有</a:t>
              </a:r>
              <a:r>
                <a:rPr lang="en-US" altLang="zh-CN" sz="1600" b="1" dirty="0">
                  <a:solidFill>
                    <a:srgbClr val="FF0000"/>
                  </a:solidFill>
                </a:rPr>
                <a:t>QQ</a:t>
              </a:r>
              <a:r>
                <a:rPr lang="zh-CN" altLang="en-US" sz="1600" b="1" dirty="0">
                  <a:solidFill>
                    <a:srgbClr val="FF0000"/>
                  </a:solidFill>
                </a:rPr>
                <a:t>号码，必须提前申请。</a:t>
              </a:r>
              <a:endParaRPr lang="zh-CN" altLang="en-US" sz="1600" b="1" dirty="0">
                <a:solidFill>
                  <a:srgbClr val="FF0000"/>
                </a:solidFill>
              </a:endParaRPr>
            </a:p>
          </p:txBody>
        </p:sp>
      </p:grpSp>
      <p:sp>
        <p:nvSpPr>
          <p:cNvPr id="43" name="右箭头 42"/>
          <p:cNvSpPr/>
          <p:nvPr/>
        </p:nvSpPr>
        <p:spPr>
          <a:xfrm rot="20537486">
            <a:off x="3124431" y="3513406"/>
            <a:ext cx="1307999" cy="82466"/>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44" name="组合 43"/>
          <p:cNvGrpSpPr/>
          <p:nvPr/>
        </p:nvGrpSpPr>
        <p:grpSpPr>
          <a:xfrm>
            <a:off x="8039422" y="2421682"/>
            <a:ext cx="2645780" cy="2376264"/>
            <a:chOff x="-16848" y="26326"/>
            <a:chExt cx="3685669" cy="612648"/>
          </a:xfrm>
          <a:scene3d>
            <a:camera prst="orthographicFront"/>
            <a:lightRig rig="flat" dir="t"/>
          </a:scene3d>
        </p:grpSpPr>
        <p:sp>
          <p:nvSpPr>
            <p:cNvPr id="45" name="圆角矩形 44"/>
            <p:cNvSpPr/>
            <p:nvPr/>
          </p:nvSpPr>
          <p:spPr>
            <a:xfrm>
              <a:off x="-1" y="76246"/>
              <a:ext cx="3668822" cy="49032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46" name="圆角矩形 4"/>
            <p:cNvSpPr/>
            <p:nvPr/>
          </p:nvSpPr>
          <p:spPr>
            <a:xfrm>
              <a:off x="-16848" y="26326"/>
              <a:ext cx="3673066" cy="61264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algn="just"/>
              <a:r>
                <a:rPr lang="zh-CN" altLang="en-US" sz="1600" b="1" dirty="0" smtClean="0">
                  <a:solidFill>
                    <a:srgbClr val="FF0000"/>
                  </a:solidFill>
                </a:rPr>
                <a:t>家庭</a:t>
              </a:r>
              <a:r>
                <a:rPr lang="zh-CN" altLang="en-US" sz="1600" b="1" dirty="0">
                  <a:solidFill>
                    <a:srgbClr val="FF0000"/>
                  </a:solidFill>
                </a:rPr>
                <a:t>住址是本人家庭现在实际居住地址，具体到街道名称、村组名称或门牌号。家庭电话必须是固定电话或手机且真实、畅通、（可以是亲戚、朋友、邻居家固定电话）。</a:t>
              </a:r>
              <a:endParaRPr lang="zh-CN" altLang="en-US" sz="1600" b="1" dirty="0">
                <a:solidFill>
                  <a:srgbClr val="FF0000"/>
                </a:solidFill>
              </a:endParaRPr>
            </a:p>
          </p:txBody>
        </p:sp>
      </p:grpSp>
      <p:sp>
        <p:nvSpPr>
          <p:cNvPr id="47" name="右箭头 46"/>
          <p:cNvSpPr/>
          <p:nvPr/>
        </p:nvSpPr>
        <p:spPr>
          <a:xfrm rot="9672550">
            <a:off x="7017586" y="4026887"/>
            <a:ext cx="1080361" cy="50743"/>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48" name="组合 47"/>
          <p:cNvGrpSpPr/>
          <p:nvPr/>
        </p:nvGrpSpPr>
        <p:grpSpPr>
          <a:xfrm>
            <a:off x="6959302" y="4725938"/>
            <a:ext cx="4992162" cy="2224358"/>
            <a:chOff x="-16848" y="26326"/>
            <a:chExt cx="3685669" cy="612648"/>
          </a:xfrm>
          <a:scene3d>
            <a:camera prst="orthographicFront"/>
            <a:lightRig rig="flat" dir="t"/>
          </a:scene3d>
        </p:grpSpPr>
        <p:sp>
          <p:nvSpPr>
            <p:cNvPr id="49" name="圆角矩形 48"/>
            <p:cNvSpPr/>
            <p:nvPr/>
          </p:nvSpPr>
          <p:spPr>
            <a:xfrm>
              <a:off x="-1" y="76246"/>
              <a:ext cx="3668822" cy="49032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50" name="圆角矩形 4"/>
            <p:cNvSpPr/>
            <p:nvPr/>
          </p:nvSpPr>
          <p:spPr>
            <a:xfrm>
              <a:off x="-16848" y="26326"/>
              <a:ext cx="3673066" cy="61264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algn="just"/>
              <a:r>
                <a:rPr lang="zh-CN" altLang="en-US" sz="1600" b="1" dirty="0" smtClean="0">
                  <a:solidFill>
                    <a:srgbClr val="FF0000"/>
                  </a:solidFill>
                </a:rPr>
                <a:t>此处</a:t>
              </a:r>
              <a:r>
                <a:rPr lang="zh-CN" altLang="en-US" sz="1600" b="1" dirty="0">
                  <a:solidFill>
                    <a:srgbClr val="FF0000"/>
                  </a:solidFill>
                </a:rPr>
                <a:t>填写第三方联系人（不可填写本人、父母及共同借款人，可以填写你的亲戚朋友、原就读中学老师、村委会或社区干部等熟悉你的人员，有工作单位的优先填写），与贷款业务本身毫无关联，主要目的：当出现因贷款事宜无法直接联系到学生本人或共同借款人时，以备了解、通知信息。无单位的填写“务农”，必须认真如实填写。</a:t>
              </a:r>
              <a:endParaRPr lang="zh-CN" altLang="en-US" sz="1600" b="1" dirty="0">
                <a:solidFill>
                  <a:srgbClr val="FF0000"/>
                </a:solidFill>
              </a:endParaRPr>
            </a:p>
          </p:txBody>
        </p:sp>
      </p:grpSp>
      <p:sp>
        <p:nvSpPr>
          <p:cNvPr id="51" name="右箭头 50"/>
          <p:cNvSpPr/>
          <p:nvPr/>
        </p:nvSpPr>
        <p:spPr>
          <a:xfrm rot="11741257">
            <a:off x="4804130" y="5428131"/>
            <a:ext cx="2202753" cy="45719"/>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p:transition spd="slow" advTm="0">
    <p:checke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126654" y="2135635"/>
            <a:ext cx="10058400" cy="1570534"/>
          </a:xfrm>
          <a:prstGeom prst="rect">
            <a:avLst/>
          </a:prstGeom>
        </p:spPr>
      </p:pic>
      <p:grpSp>
        <p:nvGrpSpPr>
          <p:cNvPr id="4" name="组合 3"/>
          <p:cNvGrpSpPr/>
          <p:nvPr/>
        </p:nvGrpSpPr>
        <p:grpSpPr>
          <a:xfrm>
            <a:off x="3428648" y="3969472"/>
            <a:ext cx="2304256" cy="1272541"/>
            <a:chOff x="-16848" y="26326"/>
            <a:chExt cx="3685670" cy="612648"/>
          </a:xfrm>
          <a:scene3d>
            <a:camera prst="orthographicFront"/>
            <a:lightRig rig="flat" dir="t"/>
          </a:scene3d>
        </p:grpSpPr>
        <p:sp>
          <p:nvSpPr>
            <p:cNvPr id="5" name="圆角矩形 4"/>
            <p:cNvSpPr/>
            <p:nvPr/>
          </p:nvSpPr>
          <p:spPr>
            <a:xfrm>
              <a:off x="0" y="76246"/>
              <a:ext cx="3668822" cy="49032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6" name="圆角矩形 4"/>
            <p:cNvSpPr/>
            <p:nvPr/>
          </p:nvSpPr>
          <p:spPr>
            <a:xfrm>
              <a:off x="-16848" y="26326"/>
              <a:ext cx="3673066" cy="61264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algn="ctr" defTabSz="711200">
                <a:lnSpc>
                  <a:spcPct val="90000"/>
                </a:lnSpc>
                <a:spcAft>
                  <a:spcPct val="35000"/>
                </a:spcAft>
              </a:pPr>
              <a:r>
                <a:rPr lang="zh-CN" altLang="en-US" sz="1600" b="1" dirty="0">
                  <a:solidFill>
                    <a:srgbClr val="FF0000"/>
                  </a:solidFill>
                </a:rPr>
                <a:t>单击“返回”按钮，用刚才注册的用户名和密码再次登录</a:t>
              </a:r>
              <a:r>
                <a:rPr lang="zh-CN" altLang="en-US" sz="1600" b="1" dirty="0" smtClean="0">
                  <a:solidFill>
                    <a:srgbClr val="FF0000"/>
                  </a:solidFill>
                </a:rPr>
                <a:t>系统。</a:t>
              </a:r>
              <a:endParaRPr lang="zh-CN" altLang="en-US" sz="1600" b="1" dirty="0">
                <a:solidFill>
                  <a:srgbClr val="FF0000"/>
                </a:solidFill>
              </a:endParaRPr>
            </a:p>
          </p:txBody>
        </p:sp>
      </p:grpSp>
      <p:sp>
        <p:nvSpPr>
          <p:cNvPr id="7" name="右箭头 6"/>
          <p:cNvSpPr/>
          <p:nvPr/>
        </p:nvSpPr>
        <p:spPr>
          <a:xfrm rot="19635964">
            <a:off x="5651340" y="3817677"/>
            <a:ext cx="1307999" cy="82466"/>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p:transition spd="slow" advTm="0">
    <p:checke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10630" y="477465"/>
            <a:ext cx="10058400" cy="6083709"/>
          </a:xfrm>
          <a:prstGeom prst="rect">
            <a:avLst/>
          </a:prstGeom>
        </p:spPr>
      </p:pic>
      <p:grpSp>
        <p:nvGrpSpPr>
          <p:cNvPr id="5" name="组合 4"/>
          <p:cNvGrpSpPr/>
          <p:nvPr/>
        </p:nvGrpSpPr>
        <p:grpSpPr>
          <a:xfrm>
            <a:off x="4655046" y="4921021"/>
            <a:ext cx="2808312" cy="597005"/>
            <a:chOff x="-16848" y="26326"/>
            <a:chExt cx="5148726" cy="612648"/>
          </a:xfrm>
          <a:scene3d>
            <a:camera prst="orthographicFront"/>
            <a:lightRig rig="flat" dir="t"/>
          </a:scene3d>
        </p:grpSpPr>
        <p:sp>
          <p:nvSpPr>
            <p:cNvPr id="6" name="圆角矩形 5"/>
            <p:cNvSpPr/>
            <p:nvPr/>
          </p:nvSpPr>
          <p:spPr>
            <a:xfrm>
              <a:off x="0" y="76246"/>
              <a:ext cx="5131878" cy="49032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7" name="圆角矩形 4"/>
            <p:cNvSpPr/>
            <p:nvPr/>
          </p:nvSpPr>
          <p:spPr>
            <a:xfrm>
              <a:off x="-16848" y="26326"/>
              <a:ext cx="5044816" cy="61264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algn="ctr" defTabSz="711200">
                <a:lnSpc>
                  <a:spcPct val="90000"/>
                </a:lnSpc>
                <a:spcAft>
                  <a:spcPct val="35000"/>
                </a:spcAft>
              </a:pPr>
              <a:r>
                <a:rPr lang="zh-CN" altLang="en-US" sz="1600" b="1" dirty="0">
                  <a:solidFill>
                    <a:srgbClr val="FF0000"/>
                  </a:solidFill>
                </a:rPr>
                <a:t>单击“使用登录名登录</a:t>
              </a:r>
              <a:r>
                <a:rPr lang="zh-CN" altLang="en-US" sz="1600" b="1" dirty="0" smtClean="0">
                  <a:solidFill>
                    <a:srgbClr val="FF0000"/>
                  </a:solidFill>
                </a:rPr>
                <a:t>” 。</a:t>
              </a:r>
              <a:endParaRPr lang="zh-CN" altLang="en-US" sz="1600" b="1" dirty="0">
                <a:solidFill>
                  <a:srgbClr val="FF0000"/>
                </a:solidFill>
              </a:endParaRPr>
            </a:p>
          </p:txBody>
        </p:sp>
      </p:grpSp>
      <p:sp>
        <p:nvSpPr>
          <p:cNvPr id="8" name="右箭头 7"/>
          <p:cNvSpPr/>
          <p:nvPr/>
        </p:nvSpPr>
        <p:spPr>
          <a:xfrm rot="19635964">
            <a:off x="7040331" y="4695998"/>
            <a:ext cx="994814" cy="59201"/>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p:transition spd="slow" advTm="0">
    <p:checke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han\Desktop\系统截图\12-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839036" y="549473"/>
            <a:ext cx="10057986" cy="601873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015086" y="4437906"/>
            <a:ext cx="2056359" cy="1124391"/>
            <a:chOff x="-16848" y="26326"/>
            <a:chExt cx="3685670" cy="612648"/>
          </a:xfrm>
          <a:scene3d>
            <a:camera prst="orthographicFront"/>
            <a:lightRig rig="flat" dir="t"/>
          </a:scene3d>
        </p:grpSpPr>
        <p:sp>
          <p:nvSpPr>
            <p:cNvPr id="8" name="圆角矩形 7"/>
            <p:cNvSpPr/>
            <p:nvPr/>
          </p:nvSpPr>
          <p:spPr>
            <a:xfrm>
              <a:off x="0" y="76246"/>
              <a:ext cx="3668822" cy="49032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9" name="圆角矩形 4"/>
            <p:cNvSpPr/>
            <p:nvPr/>
          </p:nvSpPr>
          <p:spPr>
            <a:xfrm>
              <a:off x="-16848" y="26326"/>
              <a:ext cx="3673066" cy="61264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algn="just"/>
              <a:r>
                <a:rPr lang="zh-CN" altLang="en-US" sz="1600" b="1" dirty="0" smtClean="0">
                  <a:solidFill>
                    <a:srgbClr val="FF0000"/>
                  </a:solidFill>
                </a:rPr>
                <a:t>单击</a:t>
              </a:r>
              <a:r>
                <a:rPr lang="zh-CN" altLang="en-US" sz="1600" b="1" dirty="0">
                  <a:solidFill>
                    <a:srgbClr val="FF0000"/>
                  </a:solidFill>
                </a:rPr>
                <a:t>“登录”按钮进入下一步，不再点击“注册”。</a:t>
              </a:r>
              <a:endParaRPr lang="zh-CN" altLang="en-US" sz="1600" b="1" dirty="0">
                <a:solidFill>
                  <a:srgbClr val="FF0000"/>
                </a:solidFill>
              </a:endParaRPr>
            </a:p>
          </p:txBody>
        </p:sp>
      </p:grpSp>
      <p:sp>
        <p:nvSpPr>
          <p:cNvPr id="10" name="右箭头 9"/>
          <p:cNvSpPr/>
          <p:nvPr/>
        </p:nvSpPr>
        <p:spPr>
          <a:xfrm rot="19635964">
            <a:off x="6989881" y="4523076"/>
            <a:ext cx="1307999" cy="82466"/>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12" name="组合 11"/>
          <p:cNvGrpSpPr/>
          <p:nvPr/>
        </p:nvGrpSpPr>
        <p:grpSpPr>
          <a:xfrm>
            <a:off x="4575098" y="2061642"/>
            <a:ext cx="2024164" cy="1505440"/>
            <a:chOff x="-16848" y="26326"/>
            <a:chExt cx="3685670" cy="612648"/>
          </a:xfrm>
          <a:scene3d>
            <a:camera prst="orthographicFront"/>
            <a:lightRig rig="flat" dir="t"/>
          </a:scene3d>
        </p:grpSpPr>
        <p:sp>
          <p:nvSpPr>
            <p:cNvPr id="13" name="圆角矩形 12"/>
            <p:cNvSpPr/>
            <p:nvPr/>
          </p:nvSpPr>
          <p:spPr>
            <a:xfrm>
              <a:off x="0" y="76246"/>
              <a:ext cx="3668822" cy="49032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14" name="圆角矩形 4"/>
            <p:cNvSpPr/>
            <p:nvPr/>
          </p:nvSpPr>
          <p:spPr>
            <a:xfrm>
              <a:off x="-16848" y="26326"/>
              <a:ext cx="3673066" cy="61264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algn="just"/>
              <a:r>
                <a:rPr lang="zh-CN" altLang="en-US" sz="1600" b="1" dirty="0" smtClean="0">
                  <a:solidFill>
                    <a:srgbClr val="FF0000"/>
                  </a:solidFill>
                </a:rPr>
                <a:t>输入</a:t>
              </a:r>
              <a:r>
                <a:rPr lang="zh-CN" altLang="en-US" sz="1600" b="1" dirty="0">
                  <a:solidFill>
                    <a:srgbClr val="FF0000"/>
                  </a:solidFill>
                </a:rPr>
                <a:t>刚才自设的用户名和密码。忘记密码可根据先前提供的提示问题找回。</a:t>
              </a:r>
              <a:endParaRPr lang="zh-CN" altLang="en-US" sz="1600" b="1" dirty="0">
                <a:solidFill>
                  <a:srgbClr val="FF0000"/>
                </a:solidFill>
              </a:endParaRPr>
            </a:p>
          </p:txBody>
        </p:sp>
      </p:grpSp>
      <p:sp>
        <p:nvSpPr>
          <p:cNvPr id="15" name="右箭头 14"/>
          <p:cNvSpPr/>
          <p:nvPr/>
        </p:nvSpPr>
        <p:spPr>
          <a:xfrm rot="703585">
            <a:off x="6593993" y="2956512"/>
            <a:ext cx="1307999" cy="82466"/>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p:transition spd="slow" advTm="0">
    <p:checke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66614" y="693490"/>
            <a:ext cx="10058400" cy="5809008"/>
          </a:xfrm>
          <a:prstGeom prst="rect">
            <a:avLst/>
          </a:prstGeom>
        </p:spPr>
      </p:pic>
      <p:grpSp>
        <p:nvGrpSpPr>
          <p:cNvPr id="3" name="组合 2"/>
          <p:cNvGrpSpPr/>
          <p:nvPr/>
        </p:nvGrpSpPr>
        <p:grpSpPr>
          <a:xfrm>
            <a:off x="904965" y="5426471"/>
            <a:ext cx="1656184" cy="570014"/>
            <a:chOff x="-16848" y="26326"/>
            <a:chExt cx="3685670" cy="612648"/>
          </a:xfrm>
          <a:scene3d>
            <a:camera prst="orthographicFront"/>
            <a:lightRig rig="flat" dir="t"/>
          </a:scene3d>
        </p:grpSpPr>
        <p:sp>
          <p:nvSpPr>
            <p:cNvPr id="4" name="圆角矩形 3"/>
            <p:cNvSpPr/>
            <p:nvPr/>
          </p:nvSpPr>
          <p:spPr>
            <a:xfrm>
              <a:off x="0" y="76246"/>
              <a:ext cx="3668822" cy="49032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5" name="圆角矩形 4"/>
            <p:cNvSpPr/>
            <p:nvPr/>
          </p:nvSpPr>
          <p:spPr>
            <a:xfrm>
              <a:off x="-16848" y="26326"/>
              <a:ext cx="3673066" cy="61264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algn="ctr"/>
              <a:r>
                <a:rPr lang="zh-CN" altLang="en-US" sz="1600" b="1" dirty="0" smtClean="0">
                  <a:solidFill>
                    <a:srgbClr val="FF0000"/>
                  </a:solidFill>
                </a:rPr>
                <a:t>勾选</a:t>
              </a:r>
              <a:r>
                <a:rPr lang="zh-CN" altLang="en-US" sz="1600" b="1" dirty="0">
                  <a:solidFill>
                    <a:srgbClr val="FF0000"/>
                  </a:solidFill>
                </a:rPr>
                <a:t>此方框</a:t>
              </a:r>
              <a:endParaRPr lang="zh-CN" altLang="en-US" sz="1600" b="1" dirty="0">
                <a:solidFill>
                  <a:srgbClr val="FF0000"/>
                </a:solidFill>
              </a:endParaRPr>
            </a:p>
          </p:txBody>
        </p:sp>
      </p:grpSp>
      <p:sp>
        <p:nvSpPr>
          <p:cNvPr id="6" name="右箭头 5"/>
          <p:cNvSpPr/>
          <p:nvPr/>
        </p:nvSpPr>
        <p:spPr>
          <a:xfrm rot="703585">
            <a:off x="2562733" y="5809071"/>
            <a:ext cx="972222" cy="115418"/>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7" name="组合 6"/>
          <p:cNvGrpSpPr/>
          <p:nvPr/>
        </p:nvGrpSpPr>
        <p:grpSpPr>
          <a:xfrm>
            <a:off x="7897994" y="5302002"/>
            <a:ext cx="2085643" cy="875387"/>
            <a:chOff x="-16848" y="26326"/>
            <a:chExt cx="3685670" cy="612648"/>
          </a:xfrm>
          <a:scene3d>
            <a:camera prst="orthographicFront"/>
            <a:lightRig rig="flat" dir="t"/>
          </a:scene3d>
        </p:grpSpPr>
        <p:sp>
          <p:nvSpPr>
            <p:cNvPr id="8" name="圆角矩形 7"/>
            <p:cNvSpPr/>
            <p:nvPr/>
          </p:nvSpPr>
          <p:spPr>
            <a:xfrm>
              <a:off x="0" y="76246"/>
              <a:ext cx="3668822" cy="49032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9" name="圆角矩形 4"/>
            <p:cNvSpPr/>
            <p:nvPr/>
          </p:nvSpPr>
          <p:spPr>
            <a:xfrm>
              <a:off x="-16848" y="26326"/>
              <a:ext cx="3673066" cy="61264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algn="just"/>
              <a:r>
                <a:rPr lang="zh-CN" altLang="en-US" sz="1600" b="1" dirty="0" smtClean="0">
                  <a:solidFill>
                    <a:srgbClr val="FF0000"/>
                  </a:solidFill>
                </a:rPr>
                <a:t>单击</a:t>
              </a:r>
              <a:r>
                <a:rPr lang="zh-CN" altLang="en-US" sz="1600" b="1" dirty="0">
                  <a:solidFill>
                    <a:srgbClr val="FF0000"/>
                  </a:solidFill>
                </a:rPr>
                <a:t>“同意”按钮，进入下一步操作。</a:t>
              </a:r>
              <a:endParaRPr lang="zh-CN" altLang="en-US" sz="1600" b="1" dirty="0">
                <a:solidFill>
                  <a:srgbClr val="FF0000"/>
                </a:solidFill>
              </a:endParaRPr>
            </a:p>
          </p:txBody>
        </p:sp>
      </p:grpSp>
      <p:sp>
        <p:nvSpPr>
          <p:cNvPr id="10" name="右箭头 9"/>
          <p:cNvSpPr/>
          <p:nvPr/>
        </p:nvSpPr>
        <p:spPr>
          <a:xfrm rot="10120645">
            <a:off x="6594629" y="5812017"/>
            <a:ext cx="1307999" cy="82466"/>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11" name="组合 10"/>
          <p:cNvGrpSpPr/>
          <p:nvPr/>
        </p:nvGrpSpPr>
        <p:grpSpPr>
          <a:xfrm>
            <a:off x="8184097" y="1818407"/>
            <a:ext cx="2240846" cy="1800200"/>
            <a:chOff x="-16848" y="26326"/>
            <a:chExt cx="3685670" cy="612648"/>
          </a:xfrm>
          <a:scene3d>
            <a:camera prst="orthographicFront"/>
            <a:lightRig rig="flat" dir="t"/>
          </a:scene3d>
        </p:grpSpPr>
        <p:sp>
          <p:nvSpPr>
            <p:cNvPr id="12" name="圆角矩形 11"/>
            <p:cNvSpPr/>
            <p:nvPr/>
          </p:nvSpPr>
          <p:spPr>
            <a:xfrm>
              <a:off x="0" y="76246"/>
              <a:ext cx="3668822" cy="49032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13" name="圆角矩形 4"/>
            <p:cNvSpPr/>
            <p:nvPr/>
          </p:nvSpPr>
          <p:spPr>
            <a:xfrm>
              <a:off x="-16848" y="26326"/>
              <a:ext cx="3673066" cy="61264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algn="just"/>
              <a:r>
                <a:rPr lang="zh-CN" altLang="en-US" sz="1600" b="1" dirty="0" smtClean="0">
                  <a:solidFill>
                    <a:srgbClr val="FF0000"/>
                  </a:solidFill>
                </a:rPr>
                <a:t>首次</a:t>
              </a:r>
              <a:r>
                <a:rPr lang="zh-CN" altLang="en-US" sz="1600" b="1" dirty="0">
                  <a:solidFill>
                    <a:srgbClr val="FF0000"/>
                  </a:solidFill>
                </a:rPr>
                <a:t>登录后，系统自动弹出“约定与承诺书”对话框，必须首先签订承诺书后才能进行其他操作。</a:t>
              </a:r>
              <a:endParaRPr lang="zh-CN" altLang="en-US" sz="1600" b="1" dirty="0">
                <a:solidFill>
                  <a:srgbClr val="FF0000"/>
                </a:solidFill>
              </a:endParaRPr>
            </a:p>
          </p:txBody>
        </p:sp>
      </p:grpSp>
    </p:spTree>
  </p:cSld>
  <p:clrMapOvr>
    <a:masterClrMapping/>
  </p:clrMapOvr>
  <p:transition spd="slow" advTm="0">
    <p:checke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38622" y="621482"/>
            <a:ext cx="9900492" cy="5778349"/>
          </a:xfrm>
          <a:prstGeom prst="rect">
            <a:avLst/>
          </a:prstGeom>
        </p:spPr>
      </p:pic>
      <p:grpSp>
        <p:nvGrpSpPr>
          <p:cNvPr id="7" name="组合 6"/>
          <p:cNvGrpSpPr/>
          <p:nvPr/>
        </p:nvGrpSpPr>
        <p:grpSpPr>
          <a:xfrm>
            <a:off x="4369185" y="3721955"/>
            <a:ext cx="2232249" cy="1068989"/>
            <a:chOff x="-16848" y="26326"/>
            <a:chExt cx="3685670" cy="612648"/>
          </a:xfrm>
          <a:scene3d>
            <a:camera prst="orthographicFront"/>
            <a:lightRig rig="flat" dir="t"/>
          </a:scene3d>
        </p:grpSpPr>
        <p:sp>
          <p:nvSpPr>
            <p:cNvPr id="8" name="圆角矩形 7"/>
            <p:cNvSpPr/>
            <p:nvPr/>
          </p:nvSpPr>
          <p:spPr>
            <a:xfrm>
              <a:off x="0" y="76246"/>
              <a:ext cx="3668822" cy="49032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9" name="圆角矩形 4"/>
            <p:cNvSpPr/>
            <p:nvPr/>
          </p:nvSpPr>
          <p:spPr>
            <a:xfrm>
              <a:off x="-16848" y="26326"/>
              <a:ext cx="3673066" cy="61264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algn="just"/>
              <a:r>
                <a:rPr lang="zh-CN" altLang="en-US" sz="1600" b="1" dirty="0" smtClean="0">
                  <a:solidFill>
                    <a:srgbClr val="FF0000"/>
                  </a:solidFill>
                </a:rPr>
                <a:t>单击</a:t>
              </a:r>
              <a:r>
                <a:rPr lang="zh-CN" altLang="en-US" sz="1600" b="1" dirty="0">
                  <a:solidFill>
                    <a:srgbClr val="FF0000"/>
                  </a:solidFill>
                </a:rPr>
                <a:t>“</a:t>
              </a:r>
              <a:r>
                <a:rPr lang="en-US" altLang="zh-CN" sz="1600" b="1" dirty="0">
                  <a:solidFill>
                    <a:srgbClr val="FF0000"/>
                  </a:solidFill>
                </a:rPr>
                <a:t>+”</a:t>
              </a:r>
              <a:r>
                <a:rPr lang="zh-CN" altLang="en-US" sz="1600" b="1" dirty="0">
                  <a:solidFill>
                    <a:srgbClr val="FF0000"/>
                  </a:solidFill>
                </a:rPr>
                <a:t>号，可以查询你所在的县级资助中心信息</a:t>
              </a:r>
              <a:endParaRPr lang="zh-CN" altLang="en-US" sz="1600" b="1" dirty="0">
                <a:solidFill>
                  <a:srgbClr val="FF0000"/>
                </a:solidFill>
              </a:endParaRPr>
            </a:p>
          </p:txBody>
        </p:sp>
      </p:grpSp>
      <p:sp>
        <p:nvSpPr>
          <p:cNvPr id="10" name="右箭头 9"/>
          <p:cNvSpPr/>
          <p:nvPr/>
        </p:nvSpPr>
        <p:spPr>
          <a:xfrm rot="13462172">
            <a:off x="3531068" y="3540486"/>
            <a:ext cx="972222" cy="115418"/>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11" name="组合 10"/>
          <p:cNvGrpSpPr/>
          <p:nvPr/>
        </p:nvGrpSpPr>
        <p:grpSpPr>
          <a:xfrm>
            <a:off x="7607374" y="1701602"/>
            <a:ext cx="2123628" cy="1515411"/>
            <a:chOff x="-16848" y="26326"/>
            <a:chExt cx="3685670" cy="612648"/>
          </a:xfrm>
          <a:scene3d>
            <a:camera prst="orthographicFront"/>
            <a:lightRig rig="flat" dir="t"/>
          </a:scene3d>
        </p:grpSpPr>
        <p:sp>
          <p:nvSpPr>
            <p:cNvPr id="12" name="圆角矩形 11"/>
            <p:cNvSpPr/>
            <p:nvPr/>
          </p:nvSpPr>
          <p:spPr>
            <a:xfrm>
              <a:off x="0" y="76246"/>
              <a:ext cx="3668822" cy="49032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13" name="圆角矩形 4"/>
            <p:cNvSpPr/>
            <p:nvPr/>
          </p:nvSpPr>
          <p:spPr>
            <a:xfrm>
              <a:off x="-16848" y="26326"/>
              <a:ext cx="3673066" cy="61264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algn="just"/>
              <a:r>
                <a:rPr lang="zh-CN" altLang="en-US" sz="1600" b="1" dirty="0" smtClean="0">
                  <a:solidFill>
                    <a:srgbClr val="FF0000"/>
                  </a:solidFill>
                </a:rPr>
                <a:t>续</a:t>
              </a:r>
              <a:r>
                <a:rPr lang="zh-CN" altLang="en-US" sz="1600" b="1" dirty="0">
                  <a:solidFill>
                    <a:srgbClr val="FF0000"/>
                  </a:solidFill>
                </a:rPr>
                <a:t>贷时，此处累计每年登录次数应在</a:t>
              </a:r>
              <a:r>
                <a:rPr lang="en-US" altLang="zh-CN" sz="1600" b="1" dirty="0">
                  <a:solidFill>
                    <a:srgbClr val="FF0000"/>
                  </a:solidFill>
                </a:rPr>
                <a:t>2</a:t>
              </a:r>
              <a:r>
                <a:rPr lang="zh-CN" altLang="en-US" sz="1600" b="1" dirty="0">
                  <a:solidFill>
                    <a:srgbClr val="FF0000"/>
                  </a:solidFill>
                </a:rPr>
                <a:t>次以上，否则将影响你的续贷。</a:t>
              </a:r>
              <a:endParaRPr lang="zh-CN" altLang="en-US" sz="1600" b="1" dirty="0">
                <a:solidFill>
                  <a:srgbClr val="FF0000"/>
                </a:solidFill>
              </a:endParaRPr>
            </a:p>
          </p:txBody>
        </p:sp>
      </p:grpSp>
      <p:sp>
        <p:nvSpPr>
          <p:cNvPr id="14" name="右箭头 13"/>
          <p:cNvSpPr/>
          <p:nvPr/>
        </p:nvSpPr>
        <p:spPr>
          <a:xfrm rot="11791045">
            <a:off x="6667617" y="1981442"/>
            <a:ext cx="972222" cy="115418"/>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15" name="组合 14"/>
          <p:cNvGrpSpPr/>
          <p:nvPr/>
        </p:nvGrpSpPr>
        <p:grpSpPr>
          <a:xfrm>
            <a:off x="4295006" y="1122513"/>
            <a:ext cx="2232248" cy="570014"/>
            <a:chOff x="-16848" y="26326"/>
            <a:chExt cx="3685670" cy="612648"/>
          </a:xfrm>
          <a:scene3d>
            <a:camera prst="orthographicFront"/>
            <a:lightRig rig="flat" dir="t"/>
          </a:scene3d>
        </p:grpSpPr>
        <p:sp>
          <p:nvSpPr>
            <p:cNvPr id="16" name="圆角矩形 15"/>
            <p:cNvSpPr/>
            <p:nvPr/>
          </p:nvSpPr>
          <p:spPr>
            <a:xfrm>
              <a:off x="0" y="76246"/>
              <a:ext cx="3668822" cy="49032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zh-CN" altLang="en-US" dirty="0"/>
            </a:p>
          </p:txBody>
        </p:sp>
        <p:sp>
          <p:nvSpPr>
            <p:cNvPr id="17" name="圆角矩形 4"/>
            <p:cNvSpPr/>
            <p:nvPr/>
          </p:nvSpPr>
          <p:spPr>
            <a:xfrm>
              <a:off x="-16848" y="26326"/>
              <a:ext cx="3673066" cy="61264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algn="just"/>
              <a:r>
                <a:rPr lang="zh-CN" altLang="en-US" sz="1600" b="1" dirty="0" smtClean="0">
                  <a:solidFill>
                    <a:srgbClr val="FF0000"/>
                  </a:solidFill>
                </a:rPr>
                <a:t>你</a:t>
              </a:r>
              <a:r>
                <a:rPr lang="zh-CN" altLang="en-US" sz="1600" b="1" dirty="0">
                  <a:solidFill>
                    <a:srgbClr val="FF0000"/>
                  </a:solidFill>
                </a:rPr>
                <a:t>的贷款管理系统首页</a:t>
              </a:r>
              <a:endParaRPr lang="zh-CN" altLang="en-US" sz="1600" b="1" dirty="0">
                <a:solidFill>
                  <a:srgbClr val="FF0000"/>
                </a:solidFill>
              </a:endParaRPr>
            </a:p>
          </p:txBody>
        </p:sp>
      </p:grpSp>
    </p:spTree>
  </p:cSld>
  <p:clrMapOvr>
    <a:masterClrMapping/>
  </p:clrMapOvr>
  <p:transition spd="slow" advTm="0">
    <p:checke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10630" y="621482"/>
            <a:ext cx="10058400" cy="5841280"/>
          </a:xfrm>
          <a:prstGeom prst="rect">
            <a:avLst/>
          </a:prstGeom>
        </p:spPr>
      </p:pic>
      <p:grpSp>
        <p:nvGrpSpPr>
          <p:cNvPr id="6" name="组合 5"/>
          <p:cNvGrpSpPr/>
          <p:nvPr/>
        </p:nvGrpSpPr>
        <p:grpSpPr>
          <a:xfrm>
            <a:off x="5222212" y="981522"/>
            <a:ext cx="1430327" cy="593924"/>
            <a:chOff x="-16848" y="26326"/>
            <a:chExt cx="3685670" cy="612648"/>
          </a:xfrm>
          <a:scene3d>
            <a:camera prst="orthographicFront"/>
            <a:lightRig rig="flat" dir="t"/>
          </a:scene3d>
        </p:grpSpPr>
        <p:sp>
          <p:nvSpPr>
            <p:cNvPr id="7" name="圆角矩形 6"/>
            <p:cNvSpPr/>
            <p:nvPr/>
          </p:nvSpPr>
          <p:spPr>
            <a:xfrm>
              <a:off x="0" y="76246"/>
              <a:ext cx="3668822" cy="49032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zh-CN" altLang="en-US" dirty="0"/>
            </a:p>
          </p:txBody>
        </p:sp>
        <p:sp>
          <p:nvSpPr>
            <p:cNvPr id="8" name="圆角矩形 4"/>
            <p:cNvSpPr/>
            <p:nvPr/>
          </p:nvSpPr>
          <p:spPr>
            <a:xfrm>
              <a:off x="-16848" y="26326"/>
              <a:ext cx="3673066" cy="61264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algn="just"/>
              <a:r>
                <a:rPr lang="zh-CN" altLang="en-US" sz="1600" b="1" dirty="0" smtClean="0">
                  <a:solidFill>
                    <a:srgbClr val="FF0000"/>
                  </a:solidFill>
                </a:rPr>
                <a:t>熟悉</a:t>
              </a:r>
              <a:r>
                <a:rPr lang="zh-CN" altLang="en-US" sz="1600" b="1" dirty="0">
                  <a:solidFill>
                    <a:srgbClr val="FF0000"/>
                  </a:solidFill>
                </a:rPr>
                <a:t>贷款</a:t>
              </a:r>
              <a:r>
                <a:rPr lang="zh-CN" altLang="en-US" sz="1600" b="1" dirty="0" smtClean="0">
                  <a:solidFill>
                    <a:srgbClr val="FF0000"/>
                  </a:solidFill>
                </a:rPr>
                <a:t>流程</a:t>
              </a:r>
              <a:endParaRPr lang="zh-CN" altLang="en-US" sz="1600" b="1" dirty="0">
                <a:solidFill>
                  <a:srgbClr val="FF0000"/>
                </a:solidFill>
              </a:endParaRPr>
            </a:p>
          </p:txBody>
        </p:sp>
      </p:grpSp>
    </p:spTree>
  </p:cSld>
  <p:clrMapOvr>
    <a:masterClrMapping/>
  </p:clrMapOvr>
  <p:transition spd="slow" advTm="0">
    <p:checke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10630" y="765498"/>
            <a:ext cx="10058400" cy="5552064"/>
          </a:xfrm>
          <a:prstGeom prst="rect">
            <a:avLst/>
          </a:prstGeom>
        </p:spPr>
      </p:pic>
      <p:grpSp>
        <p:nvGrpSpPr>
          <p:cNvPr id="3" name="组合 2"/>
          <p:cNvGrpSpPr/>
          <p:nvPr/>
        </p:nvGrpSpPr>
        <p:grpSpPr>
          <a:xfrm>
            <a:off x="7607374" y="2277666"/>
            <a:ext cx="2085643" cy="875387"/>
            <a:chOff x="-16848" y="26326"/>
            <a:chExt cx="3685670" cy="612648"/>
          </a:xfrm>
          <a:scene3d>
            <a:camera prst="orthographicFront"/>
            <a:lightRig rig="flat" dir="t"/>
          </a:scene3d>
        </p:grpSpPr>
        <p:sp>
          <p:nvSpPr>
            <p:cNvPr id="4" name="圆角矩形 3"/>
            <p:cNvSpPr/>
            <p:nvPr/>
          </p:nvSpPr>
          <p:spPr>
            <a:xfrm>
              <a:off x="0" y="76246"/>
              <a:ext cx="3668822" cy="49032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5" name="圆角矩形 4"/>
            <p:cNvSpPr/>
            <p:nvPr/>
          </p:nvSpPr>
          <p:spPr>
            <a:xfrm>
              <a:off x="-16848" y="26326"/>
              <a:ext cx="3673066" cy="61264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algn="just"/>
              <a:r>
                <a:rPr lang="en-US" altLang="zh-CN" sz="1600" b="1" dirty="0" smtClean="0">
                  <a:solidFill>
                    <a:srgbClr val="FF0000"/>
                  </a:solidFill>
                </a:rPr>
                <a:t>2</a:t>
              </a:r>
              <a:r>
                <a:rPr lang="zh-CN" altLang="en-US" sz="1600" b="1" dirty="0" smtClean="0">
                  <a:solidFill>
                    <a:srgbClr val="FF0000"/>
                  </a:solidFill>
                </a:rPr>
                <a:t>、单击</a:t>
              </a:r>
              <a:r>
                <a:rPr lang="zh-CN" altLang="en-US" sz="1600" b="1" dirty="0">
                  <a:solidFill>
                    <a:srgbClr val="FF0000"/>
                  </a:solidFill>
                </a:rPr>
                <a:t>“新增”按钮，进入下一步。</a:t>
              </a:r>
              <a:endParaRPr lang="zh-CN" altLang="en-US" sz="1600" b="1" dirty="0">
                <a:solidFill>
                  <a:srgbClr val="FF0000"/>
                </a:solidFill>
              </a:endParaRPr>
            </a:p>
          </p:txBody>
        </p:sp>
      </p:grpSp>
      <p:sp>
        <p:nvSpPr>
          <p:cNvPr id="6" name="右箭头 5"/>
          <p:cNvSpPr/>
          <p:nvPr/>
        </p:nvSpPr>
        <p:spPr>
          <a:xfrm rot="10120645">
            <a:off x="6304009" y="2787681"/>
            <a:ext cx="1307999" cy="82466"/>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7" name="组合 6"/>
          <p:cNvGrpSpPr/>
          <p:nvPr/>
        </p:nvGrpSpPr>
        <p:grpSpPr>
          <a:xfrm>
            <a:off x="2349496" y="4293890"/>
            <a:ext cx="1872208" cy="1044219"/>
            <a:chOff x="-16848" y="26326"/>
            <a:chExt cx="3685670" cy="612648"/>
          </a:xfrm>
          <a:scene3d>
            <a:camera prst="orthographicFront"/>
            <a:lightRig rig="flat" dir="t"/>
          </a:scene3d>
        </p:grpSpPr>
        <p:sp>
          <p:nvSpPr>
            <p:cNvPr id="8" name="圆角矩形 7"/>
            <p:cNvSpPr/>
            <p:nvPr/>
          </p:nvSpPr>
          <p:spPr>
            <a:xfrm>
              <a:off x="0" y="76246"/>
              <a:ext cx="3668822" cy="49032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9" name="圆角矩形 4"/>
            <p:cNvSpPr/>
            <p:nvPr/>
          </p:nvSpPr>
          <p:spPr>
            <a:xfrm>
              <a:off x="-16848" y="26326"/>
              <a:ext cx="3673066" cy="61264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algn="just"/>
              <a:r>
                <a:rPr lang="en-US" altLang="zh-CN" sz="1600" b="1" dirty="0" smtClean="0">
                  <a:solidFill>
                    <a:srgbClr val="FF0000"/>
                  </a:solidFill>
                </a:rPr>
                <a:t>1</a:t>
              </a:r>
              <a:r>
                <a:rPr lang="zh-CN" altLang="en-US" sz="1600" b="1" dirty="0">
                  <a:solidFill>
                    <a:srgbClr val="FF0000"/>
                  </a:solidFill>
                </a:rPr>
                <a:t>、单击“贷款申请”，进入新增贷款页面。</a:t>
              </a:r>
              <a:endParaRPr lang="zh-CN" altLang="en-US" sz="1600" b="1" dirty="0">
                <a:solidFill>
                  <a:srgbClr val="FF0000"/>
                </a:solidFill>
              </a:endParaRPr>
            </a:p>
          </p:txBody>
        </p:sp>
      </p:grpSp>
      <p:sp>
        <p:nvSpPr>
          <p:cNvPr id="10" name="右箭头 9"/>
          <p:cNvSpPr/>
          <p:nvPr/>
        </p:nvSpPr>
        <p:spPr>
          <a:xfrm rot="3412882">
            <a:off x="1250570" y="3435190"/>
            <a:ext cx="2115445" cy="74883"/>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p:transition spd="slow" advTm="0">
    <p:checke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38622" y="472716"/>
            <a:ext cx="10058400" cy="5397581"/>
          </a:xfrm>
          <a:prstGeom prst="rect">
            <a:avLst/>
          </a:prstGeom>
        </p:spPr>
      </p:pic>
      <p:sp>
        <p:nvSpPr>
          <p:cNvPr id="3" name="右箭头 2"/>
          <p:cNvSpPr/>
          <p:nvPr/>
        </p:nvSpPr>
        <p:spPr>
          <a:xfrm rot="2471902">
            <a:off x="6320496" y="2914796"/>
            <a:ext cx="1307999" cy="82466"/>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4" name="组合 3"/>
          <p:cNvGrpSpPr/>
          <p:nvPr/>
        </p:nvGrpSpPr>
        <p:grpSpPr>
          <a:xfrm>
            <a:off x="7319342" y="3346495"/>
            <a:ext cx="2085643" cy="875387"/>
            <a:chOff x="-16848" y="26326"/>
            <a:chExt cx="3685670" cy="612648"/>
          </a:xfrm>
          <a:scene3d>
            <a:camera prst="orthographicFront"/>
            <a:lightRig rig="flat" dir="t"/>
          </a:scene3d>
        </p:grpSpPr>
        <p:sp>
          <p:nvSpPr>
            <p:cNvPr id="5" name="圆角矩形 4"/>
            <p:cNvSpPr/>
            <p:nvPr/>
          </p:nvSpPr>
          <p:spPr>
            <a:xfrm>
              <a:off x="0" y="76246"/>
              <a:ext cx="3668822" cy="49032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6" name="圆角矩形 4"/>
            <p:cNvSpPr/>
            <p:nvPr/>
          </p:nvSpPr>
          <p:spPr>
            <a:xfrm>
              <a:off x="-16848" y="26326"/>
              <a:ext cx="3673066" cy="61264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algn="just"/>
              <a:r>
                <a:rPr lang="zh-CN" altLang="en-US" sz="1600" b="1" dirty="0" smtClean="0">
                  <a:solidFill>
                    <a:srgbClr val="FF0000"/>
                  </a:solidFill>
                </a:rPr>
                <a:t>认真查看“填写说明”后再进行下列表格的填写。</a:t>
              </a:r>
              <a:endParaRPr lang="zh-CN" altLang="en-US" sz="1600" b="1" dirty="0">
                <a:solidFill>
                  <a:srgbClr val="FF0000"/>
                </a:solidFill>
              </a:endParaRPr>
            </a:p>
          </p:txBody>
        </p:sp>
      </p:grpSp>
    </p:spTree>
  </p:cSld>
  <p:clrMapOvr>
    <a:masterClrMapping/>
  </p:clrMapOvr>
  <p:transition spd="slow" advTm="0">
    <p:checke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圆角矩形​​ 6"/>
          <p:cNvSpPr/>
          <p:nvPr/>
        </p:nvSpPr>
        <p:spPr>
          <a:xfrm>
            <a:off x="4013854" y="244168"/>
            <a:ext cx="7697975" cy="1962383"/>
          </a:xfrm>
          <a:prstGeom prst="roundRect">
            <a:avLst>
              <a:gd name="adj" fmla="val 9948"/>
            </a:avLst>
          </a:prstGeom>
          <a:noFill/>
          <a:ln w="3175">
            <a:solidFill>
              <a:srgbClr val="A4E2F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p>
        </p:txBody>
      </p:sp>
      <p:sp>
        <p:nvSpPr>
          <p:cNvPr id="51" name="圆角矩形​​ 6"/>
          <p:cNvSpPr/>
          <p:nvPr/>
        </p:nvSpPr>
        <p:spPr>
          <a:xfrm>
            <a:off x="4053545" y="4087902"/>
            <a:ext cx="7658284" cy="1252428"/>
          </a:xfrm>
          <a:prstGeom prst="roundRect">
            <a:avLst>
              <a:gd name="adj" fmla="val 9948"/>
            </a:avLst>
          </a:prstGeom>
          <a:noFill/>
          <a:ln w="3175">
            <a:solidFill>
              <a:srgbClr val="A4E2F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p>
        </p:txBody>
      </p:sp>
      <p:sp>
        <p:nvSpPr>
          <p:cNvPr id="48" name="圆角矩形​​ 6"/>
          <p:cNvSpPr/>
          <p:nvPr/>
        </p:nvSpPr>
        <p:spPr>
          <a:xfrm>
            <a:off x="4025651" y="2335025"/>
            <a:ext cx="7686178" cy="1598824"/>
          </a:xfrm>
          <a:prstGeom prst="roundRect">
            <a:avLst>
              <a:gd name="adj" fmla="val 9948"/>
            </a:avLst>
          </a:prstGeom>
          <a:noFill/>
          <a:ln w="3175">
            <a:solidFill>
              <a:srgbClr val="A4E2F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p>
        </p:txBody>
      </p:sp>
      <p:cxnSp>
        <p:nvCxnSpPr>
          <p:cNvPr id="38" name="直接箭头连接符 37"/>
          <p:cNvCxnSpPr/>
          <p:nvPr/>
        </p:nvCxnSpPr>
        <p:spPr>
          <a:xfrm flipV="1">
            <a:off x="2772349" y="1738392"/>
            <a:ext cx="1241506" cy="936321"/>
          </a:xfrm>
          <a:prstGeom prst="straightConnector1">
            <a:avLst/>
          </a:prstGeom>
          <a:noFill/>
          <a:ln w="3175">
            <a:solidFill>
              <a:srgbClr val="A4E2FE">
                <a:alpha val="30000"/>
              </a:srgb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9" name="直接箭头连接符 38"/>
          <p:cNvCxnSpPr/>
          <p:nvPr/>
        </p:nvCxnSpPr>
        <p:spPr>
          <a:xfrm flipV="1">
            <a:off x="3114610" y="2823495"/>
            <a:ext cx="911041" cy="535454"/>
          </a:xfrm>
          <a:prstGeom prst="straightConnector1">
            <a:avLst/>
          </a:prstGeom>
          <a:noFill/>
          <a:ln w="3175">
            <a:solidFill>
              <a:srgbClr val="A4E2FE">
                <a:alpha val="30000"/>
              </a:srgb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0" name="直接箭头连接符 39"/>
          <p:cNvCxnSpPr/>
          <p:nvPr/>
        </p:nvCxnSpPr>
        <p:spPr>
          <a:xfrm>
            <a:off x="2998862" y="3863835"/>
            <a:ext cx="1026789" cy="891894"/>
          </a:xfrm>
          <a:prstGeom prst="straightConnector1">
            <a:avLst/>
          </a:prstGeom>
          <a:noFill/>
          <a:ln w="3175">
            <a:solidFill>
              <a:srgbClr val="A4E2FE">
                <a:alpha val="30000"/>
              </a:srgbClr>
            </a:solidFill>
          </a:ln>
        </p:spPr>
        <p:style>
          <a:lnRef idx="2">
            <a:schemeClr val="accent1">
              <a:shade val="50000"/>
            </a:schemeClr>
          </a:lnRef>
          <a:fillRef idx="1">
            <a:schemeClr val="accent1"/>
          </a:fillRef>
          <a:effectRef idx="0">
            <a:schemeClr val="accent1"/>
          </a:effectRef>
          <a:fontRef idx="minor">
            <a:schemeClr val="lt1"/>
          </a:fontRef>
        </p:style>
      </p:cxnSp>
      <p:sp>
        <p:nvSpPr>
          <p:cNvPr id="44" name="TextBox 43"/>
          <p:cNvSpPr txBox="1"/>
          <p:nvPr/>
        </p:nvSpPr>
        <p:spPr>
          <a:xfrm>
            <a:off x="4308398" y="2721083"/>
            <a:ext cx="7331423" cy="1185357"/>
          </a:xfrm>
          <a:prstGeom prst="rect">
            <a:avLst/>
          </a:prstGeom>
          <a:noFill/>
        </p:spPr>
        <p:txBody>
          <a:bodyPr wrap="square" lIns="91472" tIns="45736" rIns="91472" bIns="45736" rtlCol="0">
            <a:spAutoFit/>
          </a:bodyPr>
          <a:lstStyle/>
          <a:p>
            <a:pPr marL="171450" indent="-171450">
              <a:lnSpc>
                <a:spcPct val="130000"/>
              </a:lnSpc>
              <a:buFont typeface="Wingdings" panose="05000000000000000000" pitchFamily="2" charset="2"/>
              <a:buChar char="u"/>
            </a:pPr>
            <a:r>
              <a:rPr lang="zh-CN" altLang="en-US" sz="1400" dirty="0">
                <a:solidFill>
                  <a:schemeClr val="bg1"/>
                </a:solidFill>
                <a:latin typeface="微软雅黑" panose="020B0503020204020204" pitchFamily="34" charset="-122"/>
                <a:ea typeface="微软雅黑" panose="020B0503020204020204" pitchFamily="34" charset="-122"/>
              </a:rPr>
              <a:t>按全日制本专科、研究生学制加</a:t>
            </a:r>
            <a:r>
              <a:rPr lang="en-US" altLang="zh-CN" sz="1400" dirty="0">
                <a:solidFill>
                  <a:schemeClr val="bg1"/>
                </a:solidFill>
                <a:latin typeface="微软雅黑" panose="020B0503020204020204" pitchFamily="34" charset="-122"/>
                <a:ea typeface="微软雅黑" panose="020B0503020204020204" pitchFamily="34" charset="-122"/>
              </a:rPr>
              <a:t>13</a:t>
            </a:r>
            <a:r>
              <a:rPr lang="zh-CN" altLang="en-US" sz="1400" dirty="0">
                <a:solidFill>
                  <a:schemeClr val="bg1"/>
                </a:solidFill>
                <a:latin typeface="微软雅黑" panose="020B0503020204020204" pitchFamily="34" charset="-122"/>
                <a:ea typeface="微软雅黑" panose="020B0503020204020204" pitchFamily="34" charset="-122"/>
              </a:rPr>
              <a:t>年确定，最短不低于</a:t>
            </a:r>
            <a:r>
              <a:rPr lang="en-US" altLang="zh-CN" sz="1400" dirty="0">
                <a:solidFill>
                  <a:schemeClr val="bg1"/>
                </a:solidFill>
                <a:latin typeface="微软雅黑" panose="020B0503020204020204" pitchFamily="34" charset="-122"/>
                <a:ea typeface="微软雅黑" panose="020B0503020204020204" pitchFamily="34" charset="-122"/>
              </a:rPr>
              <a:t>5</a:t>
            </a:r>
            <a:r>
              <a:rPr lang="zh-CN" altLang="en-US" sz="1400" dirty="0">
                <a:solidFill>
                  <a:schemeClr val="bg1"/>
                </a:solidFill>
                <a:latin typeface="微软雅黑" panose="020B0503020204020204" pitchFamily="34" charset="-122"/>
                <a:ea typeface="微软雅黑" panose="020B0503020204020204" pitchFamily="34" charset="-122"/>
              </a:rPr>
              <a:t>年（不含</a:t>
            </a:r>
            <a:r>
              <a:rPr lang="en-US" altLang="zh-CN" sz="1400" dirty="0">
                <a:solidFill>
                  <a:schemeClr val="bg1"/>
                </a:solidFill>
                <a:latin typeface="微软雅黑" panose="020B0503020204020204" pitchFamily="34" charset="-122"/>
                <a:ea typeface="微软雅黑" panose="020B0503020204020204" pitchFamily="34" charset="-122"/>
              </a:rPr>
              <a:t>5</a:t>
            </a:r>
            <a:r>
              <a:rPr lang="zh-CN" altLang="en-US" sz="1400" dirty="0">
                <a:solidFill>
                  <a:schemeClr val="bg1"/>
                </a:solidFill>
                <a:latin typeface="微软雅黑" panose="020B0503020204020204" pitchFamily="34" charset="-122"/>
                <a:ea typeface="微软雅黑" panose="020B0503020204020204" pitchFamily="34" charset="-122"/>
              </a:rPr>
              <a:t>年），最长不超过</a:t>
            </a:r>
            <a:r>
              <a:rPr lang="en-US" altLang="zh-CN" sz="1400" dirty="0">
                <a:solidFill>
                  <a:schemeClr val="bg1"/>
                </a:solidFill>
                <a:latin typeface="微软雅黑" panose="020B0503020204020204" pitchFamily="34" charset="-122"/>
                <a:ea typeface="微软雅黑" panose="020B0503020204020204" pitchFamily="34" charset="-122"/>
              </a:rPr>
              <a:t>20</a:t>
            </a:r>
            <a:r>
              <a:rPr lang="zh-CN" altLang="en-US" sz="1400" dirty="0">
                <a:solidFill>
                  <a:schemeClr val="bg1"/>
                </a:solidFill>
                <a:latin typeface="微软雅黑" panose="020B0503020204020204" pitchFamily="34" charset="-122"/>
                <a:ea typeface="微软雅黑" panose="020B0503020204020204" pitchFamily="34" charset="-122"/>
              </a:rPr>
              <a:t>年</a:t>
            </a:r>
            <a:r>
              <a:rPr lang="zh-CN" altLang="en-US" sz="1400" dirty="0" smtClean="0">
                <a:solidFill>
                  <a:schemeClr val="bg1"/>
                </a:solidFill>
                <a:latin typeface="微软雅黑" panose="020B0503020204020204" pitchFamily="34" charset="-122"/>
                <a:ea typeface="微软雅黑" panose="020B0503020204020204" pitchFamily="34" charset="-122"/>
              </a:rPr>
              <a:t>。</a:t>
            </a:r>
            <a:endParaRPr lang="en-US" altLang="zh-CN" sz="1400" dirty="0" smtClean="0">
              <a:solidFill>
                <a:schemeClr val="bg1"/>
              </a:solidFill>
              <a:latin typeface="微软雅黑" panose="020B0503020204020204" pitchFamily="34" charset="-122"/>
              <a:ea typeface="微软雅黑" panose="020B0503020204020204" pitchFamily="34" charset="-122"/>
            </a:endParaRPr>
          </a:p>
          <a:p>
            <a:pPr marL="171450" indent="-171450">
              <a:lnSpc>
                <a:spcPct val="130000"/>
              </a:lnSpc>
              <a:buFont typeface="Wingdings" panose="05000000000000000000" pitchFamily="2" charset="2"/>
              <a:buChar char="u"/>
            </a:pPr>
            <a:r>
              <a:rPr lang="zh-CN" altLang="en-US" sz="1400" dirty="0">
                <a:solidFill>
                  <a:schemeClr val="bg1"/>
                </a:solidFill>
                <a:latin typeface="微软雅黑" panose="020B0503020204020204" pitchFamily="34" charset="-122"/>
                <a:ea typeface="微软雅黑" panose="020B0503020204020204" pitchFamily="34" charset="-122"/>
              </a:rPr>
              <a:t>执行中国人民银行公布的同期同档次人民币贷款基准利率，并且每年</a:t>
            </a:r>
            <a:r>
              <a:rPr lang="en-US" altLang="zh-CN" sz="1400" dirty="0">
                <a:solidFill>
                  <a:schemeClr val="bg1"/>
                </a:solidFill>
                <a:latin typeface="微软雅黑" panose="020B0503020204020204" pitchFamily="34" charset="-122"/>
                <a:ea typeface="微软雅黑" panose="020B0503020204020204" pitchFamily="34" charset="-122"/>
              </a:rPr>
              <a:t>12</a:t>
            </a:r>
            <a:r>
              <a:rPr lang="zh-CN" altLang="en-US" sz="1400" dirty="0">
                <a:solidFill>
                  <a:schemeClr val="bg1"/>
                </a:solidFill>
                <a:latin typeface="微软雅黑" panose="020B0503020204020204" pitchFamily="34" charset="-122"/>
                <a:ea typeface="微软雅黑" panose="020B0503020204020204" pitchFamily="34" charset="-122"/>
              </a:rPr>
              <a:t>月</a:t>
            </a:r>
            <a:r>
              <a:rPr lang="en-US" altLang="zh-CN" sz="1400" dirty="0">
                <a:solidFill>
                  <a:schemeClr val="bg1"/>
                </a:solidFill>
                <a:latin typeface="微软雅黑" panose="020B0503020204020204" pitchFamily="34" charset="-122"/>
                <a:ea typeface="微软雅黑" panose="020B0503020204020204" pitchFamily="34" charset="-122"/>
              </a:rPr>
              <a:t>21</a:t>
            </a:r>
            <a:r>
              <a:rPr lang="zh-CN" altLang="en-US" sz="1400" dirty="0">
                <a:solidFill>
                  <a:schemeClr val="bg1"/>
                </a:solidFill>
                <a:latin typeface="微软雅黑" panose="020B0503020204020204" pitchFamily="34" charset="-122"/>
                <a:ea typeface="微软雅黑" panose="020B0503020204020204" pitchFamily="34" charset="-122"/>
              </a:rPr>
              <a:t>日根据最新基准利率调整一次。</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47" name="TextBox 46"/>
          <p:cNvSpPr txBox="1"/>
          <p:nvPr/>
        </p:nvSpPr>
        <p:spPr>
          <a:xfrm>
            <a:off x="4308399" y="4415116"/>
            <a:ext cx="7231950" cy="932595"/>
          </a:xfrm>
          <a:prstGeom prst="rect">
            <a:avLst/>
          </a:prstGeom>
          <a:noFill/>
        </p:spPr>
        <p:txBody>
          <a:bodyPr wrap="square" lIns="91472" tIns="45736" rIns="91472" bIns="45736" rtlCol="0">
            <a:spAutoFit/>
          </a:bodyPr>
          <a:lstStyle/>
          <a:p>
            <a:pPr marL="171450" indent="-171450">
              <a:lnSpc>
                <a:spcPct val="130000"/>
              </a:lnSpc>
              <a:buFont typeface="Wingdings" panose="05000000000000000000" pitchFamily="2" charset="2"/>
              <a:buChar char="u"/>
            </a:pPr>
            <a:r>
              <a:rPr lang="zh-CN" altLang="en-US" sz="1400" dirty="0">
                <a:solidFill>
                  <a:schemeClr val="bg1"/>
                </a:solidFill>
                <a:latin typeface="微软雅黑" panose="020B0503020204020204" pitchFamily="34" charset="-122"/>
                <a:ea typeface="微软雅黑" panose="020B0503020204020204" pitchFamily="34" charset="-122"/>
              </a:rPr>
              <a:t>在读期间利息全部由财政补贴</a:t>
            </a:r>
            <a:r>
              <a:rPr lang="zh-CN" altLang="en-US" sz="1400" dirty="0" smtClean="0">
                <a:solidFill>
                  <a:schemeClr val="bg1"/>
                </a:solidFill>
                <a:latin typeface="微软雅黑" panose="020B0503020204020204" pitchFamily="34" charset="-122"/>
                <a:ea typeface="微软雅黑" panose="020B0503020204020204" pitchFamily="34" charset="-122"/>
              </a:rPr>
              <a:t>。</a:t>
            </a:r>
            <a:endParaRPr lang="en-US" altLang="zh-CN" sz="1400" dirty="0" smtClean="0">
              <a:solidFill>
                <a:schemeClr val="bg1"/>
              </a:solidFill>
              <a:latin typeface="微软雅黑" panose="020B0503020204020204" pitchFamily="34" charset="-122"/>
              <a:ea typeface="微软雅黑" panose="020B0503020204020204" pitchFamily="34" charset="-122"/>
            </a:endParaRPr>
          </a:p>
          <a:p>
            <a:pPr marL="171450" indent="-171450">
              <a:lnSpc>
                <a:spcPct val="130000"/>
              </a:lnSpc>
              <a:buFont typeface="Wingdings" panose="05000000000000000000" pitchFamily="2" charset="2"/>
              <a:buChar char="u"/>
            </a:pPr>
            <a:r>
              <a:rPr lang="zh-CN" altLang="en-US" sz="1400" dirty="0" smtClean="0">
                <a:solidFill>
                  <a:schemeClr val="bg1"/>
                </a:solidFill>
                <a:latin typeface="微软雅黑" panose="020B0503020204020204" pitchFamily="34" charset="-122"/>
                <a:ea typeface="微软雅黑" panose="020B0503020204020204" pitchFamily="34" charset="-122"/>
              </a:rPr>
              <a:t>毕业当年不再读学位的，在</a:t>
            </a:r>
            <a:r>
              <a:rPr lang="en-US" altLang="zh-CN" sz="1400" dirty="0" smtClean="0">
                <a:solidFill>
                  <a:schemeClr val="bg1"/>
                </a:solidFill>
                <a:latin typeface="微软雅黑" panose="020B0503020204020204" pitchFamily="34" charset="-122"/>
                <a:ea typeface="微软雅黑" panose="020B0503020204020204" pitchFamily="34" charset="-122"/>
              </a:rPr>
              <a:t>3</a:t>
            </a:r>
            <a:r>
              <a:rPr lang="zh-CN" altLang="en-US" sz="1400" dirty="0" smtClean="0">
                <a:solidFill>
                  <a:schemeClr val="bg1"/>
                </a:solidFill>
                <a:latin typeface="微软雅黑" panose="020B0503020204020204" pitchFamily="34" charset="-122"/>
                <a:ea typeface="微软雅黑" panose="020B0503020204020204" pitchFamily="34" charset="-122"/>
              </a:rPr>
              <a:t>年还本宽限期内只需偿还利息，</a:t>
            </a:r>
            <a:r>
              <a:rPr lang="zh-CN" altLang="en-US" sz="1400" dirty="0">
                <a:solidFill>
                  <a:schemeClr val="bg1"/>
                </a:solidFill>
                <a:latin typeface="微软雅黑" panose="020B0503020204020204" pitchFamily="34" charset="-122"/>
                <a:ea typeface="微软雅黑" panose="020B0503020204020204" pitchFamily="34" charset="-122"/>
              </a:rPr>
              <a:t>毕业第四年开始偿还本金和利息。</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52" name="TextBox 51"/>
          <p:cNvSpPr txBox="1"/>
          <p:nvPr/>
        </p:nvSpPr>
        <p:spPr>
          <a:xfrm>
            <a:off x="4286397" y="338859"/>
            <a:ext cx="2650903" cy="369332"/>
          </a:xfrm>
          <a:prstGeom prst="rect">
            <a:avLst/>
          </a:prstGeom>
          <a:noFill/>
        </p:spPr>
        <p:txBody>
          <a:bodyPr wrap="square" rtlCol="0">
            <a:spAutoFit/>
          </a:bodyPr>
          <a:lstStyle/>
          <a:p>
            <a:r>
              <a:rPr lang="zh-CN" altLang="en-US" b="1" dirty="0" smtClean="0">
                <a:solidFill>
                  <a:schemeClr val="bg1"/>
                </a:solidFill>
                <a:latin typeface="华文细黑" panose="02010600040101010101" charset="-122"/>
                <a:ea typeface="华文黑体" pitchFamily="2" charset="-122"/>
                <a:cs typeface="华文黑体" pitchFamily="2" charset="-122"/>
              </a:rPr>
              <a:t>申贷金额及贷款用途</a:t>
            </a:r>
            <a:endParaRPr lang="zh-CN" altLang="en-US" b="1" dirty="0">
              <a:solidFill>
                <a:schemeClr val="bg1"/>
              </a:solidFill>
              <a:latin typeface="华文细黑" panose="02010600040101010101" charset="-122"/>
              <a:ea typeface="华文细黑" panose="02010600040101010101" charset="-122"/>
              <a:cs typeface="华文黑体" pitchFamily="2" charset="-122"/>
            </a:endParaRPr>
          </a:p>
        </p:txBody>
      </p:sp>
      <p:sp>
        <p:nvSpPr>
          <p:cNvPr id="55" name="TextBox 54"/>
          <p:cNvSpPr txBox="1"/>
          <p:nvPr/>
        </p:nvSpPr>
        <p:spPr>
          <a:xfrm>
            <a:off x="4311797" y="2335025"/>
            <a:ext cx="1858815" cy="369332"/>
          </a:xfrm>
          <a:prstGeom prst="rect">
            <a:avLst/>
          </a:prstGeom>
          <a:noFill/>
        </p:spPr>
        <p:txBody>
          <a:bodyPr wrap="square" rtlCol="0">
            <a:spAutoFit/>
          </a:bodyPr>
          <a:lstStyle>
            <a:defPPr>
              <a:defRPr lang="zh-CN"/>
            </a:defPPr>
            <a:lvl1pPr>
              <a:defRPr b="1">
                <a:solidFill>
                  <a:schemeClr val="bg1"/>
                </a:solidFill>
                <a:latin typeface="华文细黑" panose="02010600040101010101" charset="-122"/>
                <a:ea typeface="华文黑体" pitchFamily="2" charset="-122"/>
                <a:cs typeface="华文黑体" pitchFamily="2" charset="-122"/>
              </a:defRPr>
            </a:lvl1pPr>
          </a:lstStyle>
          <a:p>
            <a:r>
              <a:rPr lang="zh-CN" altLang="en-US" dirty="0"/>
              <a:t>贷款期限及利率</a:t>
            </a:r>
            <a:endParaRPr lang="zh-CN" altLang="en-US" dirty="0"/>
          </a:p>
        </p:txBody>
      </p:sp>
      <p:sp>
        <p:nvSpPr>
          <p:cNvPr id="56" name="TextBox 55"/>
          <p:cNvSpPr txBox="1"/>
          <p:nvPr/>
        </p:nvSpPr>
        <p:spPr>
          <a:xfrm>
            <a:off x="4255537" y="4045784"/>
            <a:ext cx="4091064" cy="369332"/>
          </a:xfrm>
          <a:prstGeom prst="rect">
            <a:avLst/>
          </a:prstGeom>
          <a:noFill/>
        </p:spPr>
        <p:txBody>
          <a:bodyPr wrap="square" rtlCol="0">
            <a:spAutoFit/>
          </a:bodyPr>
          <a:lstStyle>
            <a:defPPr>
              <a:defRPr lang="zh-CN"/>
            </a:defPPr>
            <a:lvl1pPr>
              <a:defRPr b="1">
                <a:solidFill>
                  <a:schemeClr val="bg1"/>
                </a:solidFill>
                <a:latin typeface="华文细黑" panose="02010600040101010101" charset="-122"/>
                <a:ea typeface="华文黑体" pitchFamily="2" charset="-122"/>
                <a:cs typeface="华文黑体" pitchFamily="2" charset="-122"/>
              </a:defRPr>
            </a:lvl1pPr>
          </a:lstStyle>
          <a:p>
            <a:r>
              <a:rPr lang="zh-CN" altLang="en-US" dirty="0"/>
              <a:t> 何时开始还款，还本宽限期有多久？</a:t>
            </a:r>
            <a:endParaRPr lang="zh-CN" altLang="en-US" dirty="0"/>
          </a:p>
        </p:txBody>
      </p:sp>
      <p:sp>
        <p:nvSpPr>
          <p:cNvPr id="58" name="椭圆 64"/>
          <p:cNvSpPr>
            <a:spLocks noChangeArrowheads="1"/>
          </p:cNvSpPr>
          <p:nvPr/>
        </p:nvSpPr>
        <p:spPr bwMode="auto">
          <a:xfrm>
            <a:off x="1680814" y="2624874"/>
            <a:ext cx="1401247" cy="1401665"/>
          </a:xfrm>
          <a:prstGeom prst="ellipse">
            <a:avLst/>
          </a:prstGeom>
          <a:noFill/>
          <a:ln w="190500" cap="sq" cmpd="sng">
            <a:solidFill>
              <a:srgbClr val="02B4DA"/>
            </a:solidFill>
            <a:round/>
          </a:ln>
        </p:spPr>
        <p:txBody>
          <a:bodyPr lIns="77232" tIns="38616" rIns="77232" bIns="38616" anchor="ctr"/>
          <a:lstStyle/>
          <a:p>
            <a:pPr algn="ctr"/>
            <a:r>
              <a:rPr lang="zh-CN" altLang="en-US" sz="2400" b="1" dirty="0" smtClean="0">
                <a:solidFill>
                  <a:schemeClr val="bg1"/>
                </a:solidFill>
                <a:latin typeface="微软雅黑" panose="020B0503020204020204" pitchFamily="34" charset="-122"/>
                <a:ea typeface="微软雅黑" panose="020B0503020204020204" pitchFamily="34" charset="-122"/>
                <a:sym typeface="宋体" panose="02010600030101010101" pitchFamily="2" charset="-122"/>
              </a:rPr>
              <a:t>相关政策</a:t>
            </a:r>
            <a:endParaRPr lang="zh-CN" altLang="zh-CN" sz="24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pic>
        <p:nvPicPr>
          <p:cNvPr id="64" name="Picture 6" descr="D:\360data\重要数据\桌面\未标题-1.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497280" y="3766774"/>
            <a:ext cx="1895475" cy="4543425"/>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 descr="D:\360data\重要数据\桌面\未标题-1.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2533131" y="2615899"/>
            <a:ext cx="1895475" cy="4543425"/>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直接箭头连接符 16"/>
          <p:cNvCxnSpPr/>
          <p:nvPr/>
        </p:nvCxnSpPr>
        <p:spPr>
          <a:xfrm>
            <a:off x="2566814" y="4087902"/>
            <a:ext cx="1458837" cy="1950584"/>
          </a:xfrm>
          <a:prstGeom prst="straightConnector1">
            <a:avLst/>
          </a:prstGeom>
          <a:noFill/>
          <a:ln w="3175">
            <a:solidFill>
              <a:srgbClr val="A4E2FE">
                <a:alpha val="30000"/>
              </a:srgbClr>
            </a:solidFill>
          </a:ln>
        </p:spPr>
        <p:style>
          <a:lnRef idx="2">
            <a:schemeClr val="accent1">
              <a:shade val="50000"/>
            </a:schemeClr>
          </a:lnRef>
          <a:fillRef idx="1">
            <a:schemeClr val="accent1"/>
          </a:fillRef>
          <a:effectRef idx="0">
            <a:schemeClr val="accent1"/>
          </a:effectRef>
          <a:fontRef idx="minor">
            <a:schemeClr val="lt1"/>
          </a:fontRef>
        </p:style>
      </p:cxnSp>
      <p:sp>
        <p:nvSpPr>
          <p:cNvPr id="21" name="圆角矩形​​ 6"/>
          <p:cNvSpPr/>
          <p:nvPr/>
        </p:nvSpPr>
        <p:spPr>
          <a:xfrm>
            <a:off x="4037446" y="5518026"/>
            <a:ext cx="7674383" cy="1194016"/>
          </a:xfrm>
          <a:prstGeom prst="roundRect">
            <a:avLst>
              <a:gd name="adj" fmla="val 9948"/>
            </a:avLst>
          </a:prstGeom>
          <a:noFill/>
          <a:ln w="3175">
            <a:solidFill>
              <a:srgbClr val="A4E2F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p>
        </p:txBody>
      </p:sp>
      <p:sp>
        <p:nvSpPr>
          <p:cNvPr id="22" name="TextBox 21"/>
          <p:cNvSpPr txBox="1"/>
          <p:nvPr/>
        </p:nvSpPr>
        <p:spPr>
          <a:xfrm>
            <a:off x="4255537" y="5569268"/>
            <a:ext cx="4091064" cy="369332"/>
          </a:xfrm>
          <a:prstGeom prst="rect">
            <a:avLst/>
          </a:prstGeom>
          <a:noFill/>
        </p:spPr>
        <p:txBody>
          <a:bodyPr wrap="square" rtlCol="0">
            <a:spAutoFit/>
          </a:bodyPr>
          <a:lstStyle/>
          <a:p>
            <a:r>
              <a:rPr lang="zh-CN" altLang="en-US" b="1" dirty="0">
                <a:solidFill>
                  <a:schemeClr val="bg1"/>
                </a:solidFill>
                <a:latin typeface="华文细黑" panose="02010600040101010101" charset="-122"/>
                <a:ea typeface="华文黑体" pitchFamily="2" charset="-122"/>
                <a:cs typeface="华文黑体" pitchFamily="2" charset="-122"/>
              </a:rPr>
              <a:t>家庭情况如何认定？</a:t>
            </a:r>
            <a:endParaRPr lang="zh-CN" altLang="en-US" b="1" dirty="0">
              <a:solidFill>
                <a:schemeClr val="bg1"/>
              </a:solidFill>
              <a:latin typeface="华文细黑" panose="02010600040101010101" charset="-122"/>
              <a:ea typeface="华文黑体" pitchFamily="2" charset="-122"/>
              <a:cs typeface="华文黑体" pitchFamily="2" charset="-122"/>
            </a:endParaRPr>
          </a:p>
        </p:txBody>
      </p:sp>
      <p:sp>
        <p:nvSpPr>
          <p:cNvPr id="23" name="TextBox 22"/>
          <p:cNvSpPr txBox="1"/>
          <p:nvPr/>
        </p:nvSpPr>
        <p:spPr>
          <a:xfrm>
            <a:off x="4255537" y="5904088"/>
            <a:ext cx="7284812" cy="652519"/>
          </a:xfrm>
          <a:prstGeom prst="rect">
            <a:avLst/>
          </a:prstGeom>
          <a:noFill/>
        </p:spPr>
        <p:txBody>
          <a:bodyPr wrap="square" lIns="91472" tIns="45736" rIns="91472" bIns="45736" rtlCol="0">
            <a:spAutoFit/>
          </a:bodyPr>
          <a:lstStyle/>
          <a:p>
            <a:pPr marL="171450" indent="-171450">
              <a:lnSpc>
                <a:spcPct val="130000"/>
              </a:lnSpc>
              <a:buFont typeface="Wingdings" panose="05000000000000000000" pitchFamily="2" charset="2"/>
              <a:buChar char="u"/>
            </a:pPr>
            <a:r>
              <a:rPr lang="zh-CN" altLang="en-US" sz="1400" dirty="0" smtClean="0">
                <a:solidFill>
                  <a:schemeClr val="bg1"/>
                </a:solidFill>
                <a:latin typeface="微软雅黑" panose="020B0503020204020204" pitchFamily="34" charset="-122"/>
                <a:ea typeface="微软雅黑" panose="020B0503020204020204" pitchFamily="34" charset="-122"/>
              </a:rPr>
              <a:t>经广东省教育厅与国家开发银行广东分行共同确定，本省家庭经济困难的认定部门是高中或村（居）委会或者乡镇（街道）民政部门中的任一单位。</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41" name="TextBox 40"/>
          <p:cNvSpPr txBox="1"/>
          <p:nvPr/>
        </p:nvSpPr>
        <p:spPr>
          <a:xfrm>
            <a:off x="4208925" y="721568"/>
            <a:ext cx="7331424" cy="1252683"/>
          </a:xfrm>
          <a:prstGeom prst="rect">
            <a:avLst/>
          </a:prstGeom>
          <a:noFill/>
        </p:spPr>
        <p:txBody>
          <a:bodyPr wrap="square" lIns="91472" tIns="45736" rIns="91472" bIns="45736" rtlCol="0">
            <a:spAutoFit/>
          </a:bodyPr>
          <a:lstStyle/>
          <a:p>
            <a:pPr marL="171450" indent="-171450">
              <a:lnSpc>
                <a:spcPct val="130000"/>
              </a:lnSpc>
              <a:buFont typeface="Wingdings" panose="05000000000000000000" pitchFamily="2" charset="2"/>
              <a:buChar char="u"/>
            </a:pPr>
            <a:r>
              <a:rPr lang="zh-CN" altLang="en-US" sz="1400" dirty="0">
                <a:solidFill>
                  <a:schemeClr val="bg1"/>
                </a:solidFill>
                <a:latin typeface="微软雅黑" panose="020B0503020204020204" pitchFamily="34" charset="-122"/>
                <a:ea typeface="微软雅黑" panose="020B0503020204020204" pitchFamily="34" charset="-122"/>
              </a:rPr>
              <a:t>生源地信用助学贷款按年度申请、审批和发放</a:t>
            </a:r>
            <a:r>
              <a:rPr lang="zh-CN" altLang="en-US" sz="1400" dirty="0" smtClean="0">
                <a:solidFill>
                  <a:schemeClr val="bg1"/>
                </a:solidFill>
                <a:latin typeface="微软雅黑" panose="020B0503020204020204" pitchFamily="34" charset="-122"/>
                <a:ea typeface="微软雅黑" panose="020B0503020204020204" pitchFamily="34" charset="-122"/>
              </a:rPr>
              <a:t>。</a:t>
            </a:r>
            <a:endParaRPr lang="en-US" altLang="zh-CN" sz="1400" dirty="0" smtClean="0">
              <a:solidFill>
                <a:schemeClr val="bg1"/>
              </a:solidFill>
              <a:latin typeface="微软雅黑" panose="020B0503020204020204" pitchFamily="34" charset="-122"/>
              <a:ea typeface="微软雅黑" panose="020B0503020204020204" pitchFamily="34" charset="-122"/>
            </a:endParaRPr>
          </a:p>
          <a:p>
            <a:pPr marL="171450" indent="-171450">
              <a:lnSpc>
                <a:spcPct val="130000"/>
              </a:lnSpc>
              <a:buFont typeface="Wingdings" panose="05000000000000000000" pitchFamily="2" charset="2"/>
              <a:buChar char="u"/>
            </a:pPr>
            <a:r>
              <a:rPr lang="zh-CN" altLang="en-US" sz="1400" dirty="0" smtClean="0">
                <a:solidFill>
                  <a:schemeClr val="bg1"/>
                </a:solidFill>
                <a:latin typeface="微软雅黑" panose="020B0503020204020204" pitchFamily="34" charset="-122"/>
                <a:ea typeface="微软雅黑" panose="020B0503020204020204" pitchFamily="34" charset="-122"/>
              </a:rPr>
              <a:t>全日制</a:t>
            </a:r>
            <a:r>
              <a:rPr lang="zh-CN" altLang="en-US" sz="1400" dirty="0">
                <a:solidFill>
                  <a:schemeClr val="bg1"/>
                </a:solidFill>
                <a:latin typeface="微软雅黑" panose="020B0503020204020204" pitchFamily="34" charset="-122"/>
                <a:ea typeface="微软雅黑" panose="020B0503020204020204" pitchFamily="34" charset="-122"/>
              </a:rPr>
              <a:t>普通本专科学生（含第二学士学位、高职学生）每人每年申请贷款额度不超过</a:t>
            </a:r>
            <a:r>
              <a:rPr lang="en-US" altLang="zh-CN" sz="1400" dirty="0">
                <a:solidFill>
                  <a:schemeClr val="bg1"/>
                </a:solidFill>
                <a:latin typeface="微软雅黑" panose="020B0503020204020204" pitchFamily="34" charset="-122"/>
                <a:ea typeface="微软雅黑" panose="020B0503020204020204" pitchFamily="34" charset="-122"/>
              </a:rPr>
              <a:t>8000</a:t>
            </a:r>
            <a:r>
              <a:rPr lang="zh-CN" altLang="en-US" sz="1400" dirty="0" smtClean="0">
                <a:solidFill>
                  <a:schemeClr val="bg1"/>
                </a:solidFill>
                <a:latin typeface="微软雅黑" panose="020B0503020204020204" pitchFamily="34" charset="-122"/>
                <a:ea typeface="微软雅黑" panose="020B0503020204020204" pitchFamily="34" charset="-122"/>
              </a:rPr>
              <a:t>元，不</a:t>
            </a:r>
            <a:r>
              <a:rPr lang="zh-CN" altLang="en-US" sz="1400" dirty="0">
                <a:solidFill>
                  <a:schemeClr val="bg1"/>
                </a:solidFill>
                <a:latin typeface="微软雅黑" panose="020B0503020204020204" pitchFamily="34" charset="-122"/>
                <a:ea typeface="微软雅黑" panose="020B0503020204020204" pitchFamily="34" charset="-122"/>
              </a:rPr>
              <a:t>低于</a:t>
            </a:r>
            <a:r>
              <a:rPr lang="en-US" altLang="zh-CN" sz="1400" dirty="0">
                <a:solidFill>
                  <a:schemeClr val="bg1"/>
                </a:solidFill>
                <a:latin typeface="微软雅黑" panose="020B0503020204020204" pitchFamily="34" charset="-122"/>
                <a:ea typeface="微软雅黑" panose="020B0503020204020204" pitchFamily="34" charset="-122"/>
              </a:rPr>
              <a:t>1000</a:t>
            </a:r>
            <a:r>
              <a:rPr lang="zh-CN" altLang="en-US" sz="1400" dirty="0">
                <a:solidFill>
                  <a:schemeClr val="bg1"/>
                </a:solidFill>
                <a:latin typeface="微软雅黑" panose="020B0503020204020204" pitchFamily="34" charset="-122"/>
                <a:ea typeface="微软雅黑" panose="020B0503020204020204" pitchFamily="34" charset="-122"/>
              </a:rPr>
              <a:t>元。年度学费和住宿费标准总和低于</a:t>
            </a:r>
            <a:r>
              <a:rPr lang="en-US" altLang="zh-CN" sz="1400" dirty="0">
                <a:solidFill>
                  <a:schemeClr val="bg1"/>
                </a:solidFill>
                <a:latin typeface="微软雅黑" panose="020B0503020204020204" pitchFamily="34" charset="-122"/>
                <a:ea typeface="微软雅黑" panose="020B0503020204020204" pitchFamily="34" charset="-122"/>
              </a:rPr>
              <a:t>8000</a:t>
            </a:r>
            <a:r>
              <a:rPr lang="zh-CN" altLang="en-US" sz="1400" dirty="0">
                <a:solidFill>
                  <a:schemeClr val="bg1"/>
                </a:solidFill>
                <a:latin typeface="微软雅黑" panose="020B0503020204020204" pitchFamily="34" charset="-122"/>
                <a:ea typeface="微软雅黑" panose="020B0503020204020204" pitchFamily="34" charset="-122"/>
              </a:rPr>
              <a:t>元的，贷款额度按照学费和</a:t>
            </a:r>
            <a:r>
              <a:rPr lang="zh-CN" altLang="en-US" sz="1600" dirty="0">
                <a:solidFill>
                  <a:schemeClr val="bg1"/>
                </a:solidFill>
                <a:latin typeface="微软雅黑" panose="020B0503020204020204" pitchFamily="34" charset="-122"/>
                <a:ea typeface="微软雅黑" panose="020B0503020204020204" pitchFamily="34" charset="-122"/>
              </a:rPr>
              <a:t>住宿费</a:t>
            </a:r>
            <a:r>
              <a:rPr lang="zh-CN" altLang="en-US" sz="1400" dirty="0">
                <a:solidFill>
                  <a:schemeClr val="bg1"/>
                </a:solidFill>
                <a:latin typeface="微软雅黑" panose="020B0503020204020204" pitchFamily="34" charset="-122"/>
                <a:ea typeface="微软雅黑" panose="020B0503020204020204" pitchFamily="34" charset="-122"/>
              </a:rPr>
              <a:t>标准总和确定；年度学费和住宿费标准总和高于</a:t>
            </a:r>
            <a:r>
              <a:rPr lang="en-US" altLang="zh-CN" sz="1400" dirty="0">
                <a:solidFill>
                  <a:schemeClr val="bg1"/>
                </a:solidFill>
                <a:latin typeface="微软雅黑" panose="020B0503020204020204" pitchFamily="34" charset="-122"/>
                <a:ea typeface="微软雅黑" panose="020B0503020204020204" pitchFamily="34" charset="-122"/>
              </a:rPr>
              <a:t>8000</a:t>
            </a:r>
            <a:r>
              <a:rPr lang="zh-CN" altLang="en-US" sz="1400" dirty="0">
                <a:solidFill>
                  <a:schemeClr val="bg1"/>
                </a:solidFill>
                <a:latin typeface="微软雅黑" panose="020B0503020204020204" pitchFamily="34" charset="-122"/>
                <a:ea typeface="微软雅黑" panose="020B0503020204020204" pitchFamily="34" charset="-122"/>
              </a:rPr>
              <a:t>元的，按照</a:t>
            </a:r>
            <a:r>
              <a:rPr lang="en-US" altLang="zh-CN" sz="1400" dirty="0">
                <a:solidFill>
                  <a:schemeClr val="bg1"/>
                </a:solidFill>
                <a:latin typeface="微软雅黑" panose="020B0503020204020204" pitchFamily="34" charset="-122"/>
                <a:ea typeface="微软雅黑" panose="020B0503020204020204" pitchFamily="34" charset="-122"/>
              </a:rPr>
              <a:t>8000</a:t>
            </a:r>
            <a:r>
              <a:rPr lang="zh-CN" altLang="en-US" sz="1400" dirty="0">
                <a:solidFill>
                  <a:schemeClr val="bg1"/>
                </a:solidFill>
                <a:latin typeface="微软雅黑" panose="020B0503020204020204" pitchFamily="34" charset="-122"/>
                <a:ea typeface="微软雅黑" panose="020B0503020204020204" pitchFamily="34" charset="-122"/>
              </a:rPr>
              <a:t>元</a:t>
            </a:r>
            <a:r>
              <a:rPr lang="zh-CN" altLang="en-US" sz="1400" dirty="0" smtClean="0">
                <a:solidFill>
                  <a:schemeClr val="bg1"/>
                </a:solidFill>
                <a:latin typeface="微软雅黑" panose="020B0503020204020204" pitchFamily="34" charset="-122"/>
                <a:ea typeface="微软雅黑" panose="020B0503020204020204" pitchFamily="34" charset="-122"/>
              </a:rPr>
              <a:t>确定。</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advTm="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0-#ppt_w/2"/>
                                          </p:val>
                                        </p:tav>
                                        <p:tav tm="100000">
                                          <p:val>
                                            <p:strVal val="#ppt_x"/>
                                          </p:val>
                                        </p:tav>
                                      </p:tavLst>
                                    </p:anim>
                                    <p:anim calcmode="lin" valueType="num">
                                      <p:cBhvr additive="base">
                                        <p:cTn id="8" dur="500" fill="hold"/>
                                        <p:tgtEl>
                                          <p:spTgt spid="6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8"/>
                                        </p:tgtEl>
                                        <p:attrNameLst>
                                          <p:attrName>style.visibility</p:attrName>
                                        </p:attrNameLst>
                                      </p:cBhvr>
                                      <p:to>
                                        <p:strVal val="visible"/>
                                      </p:to>
                                    </p:set>
                                    <p:anim calcmode="lin" valueType="num">
                                      <p:cBhvr additive="base">
                                        <p:cTn id="11" dur="500" fill="hold"/>
                                        <p:tgtEl>
                                          <p:spTgt spid="58"/>
                                        </p:tgtEl>
                                        <p:attrNameLst>
                                          <p:attrName>ppt_x</p:attrName>
                                        </p:attrNameLst>
                                      </p:cBhvr>
                                      <p:tavLst>
                                        <p:tav tm="0">
                                          <p:val>
                                            <p:strVal val="0-#ppt_w/2"/>
                                          </p:val>
                                        </p:tav>
                                        <p:tav tm="100000">
                                          <p:val>
                                            <p:strVal val="#ppt_x"/>
                                          </p:val>
                                        </p:tav>
                                      </p:tavLst>
                                    </p:anim>
                                    <p:anim calcmode="lin" valueType="num">
                                      <p:cBhvr additive="base">
                                        <p:cTn id="12" dur="500" fill="hold"/>
                                        <p:tgtEl>
                                          <p:spTgt spid="58"/>
                                        </p:tgtEl>
                                        <p:attrNameLst>
                                          <p:attrName>ppt_y</p:attrName>
                                        </p:attrNameLst>
                                      </p:cBhvr>
                                      <p:tavLst>
                                        <p:tav tm="0">
                                          <p:val>
                                            <p:strVal val="#ppt_y"/>
                                          </p:val>
                                        </p:tav>
                                        <p:tav tm="100000">
                                          <p:val>
                                            <p:strVal val="#ppt_y"/>
                                          </p:val>
                                        </p:tav>
                                      </p:tavLst>
                                    </p:anim>
                                  </p:childTnLst>
                                </p:cTn>
                              </p:par>
                              <p:par>
                                <p:cTn id="13" presetID="2" presetClass="exit" presetSubtype="6" fill="hold" nodeType="withEffect">
                                  <p:stCondLst>
                                    <p:cond delay="500"/>
                                  </p:stCondLst>
                                  <p:childTnLst>
                                    <p:anim calcmode="lin" valueType="num">
                                      <p:cBhvr additive="base">
                                        <p:cTn id="14" dur="500"/>
                                        <p:tgtEl>
                                          <p:spTgt spid="64"/>
                                        </p:tgtEl>
                                        <p:attrNameLst>
                                          <p:attrName>ppt_x</p:attrName>
                                        </p:attrNameLst>
                                      </p:cBhvr>
                                      <p:tavLst>
                                        <p:tav tm="0">
                                          <p:val>
                                            <p:strVal val="ppt_x"/>
                                          </p:val>
                                        </p:tav>
                                        <p:tav tm="100000">
                                          <p:val>
                                            <p:strVal val="1+ppt_w/2"/>
                                          </p:val>
                                        </p:tav>
                                      </p:tavLst>
                                    </p:anim>
                                    <p:anim calcmode="lin" valueType="num">
                                      <p:cBhvr additive="base">
                                        <p:cTn id="15" dur="500"/>
                                        <p:tgtEl>
                                          <p:spTgt spid="64"/>
                                        </p:tgtEl>
                                        <p:attrNameLst>
                                          <p:attrName>ppt_y</p:attrName>
                                        </p:attrNameLst>
                                      </p:cBhvr>
                                      <p:tavLst>
                                        <p:tav tm="0">
                                          <p:val>
                                            <p:strVal val="ppt_y"/>
                                          </p:val>
                                        </p:tav>
                                        <p:tav tm="100000">
                                          <p:val>
                                            <p:strVal val="1+ppt_h/2"/>
                                          </p:val>
                                        </p:tav>
                                      </p:tavLst>
                                    </p:anim>
                                    <p:set>
                                      <p:cBhvr>
                                        <p:cTn id="16" dur="1" fill="hold">
                                          <p:stCondLst>
                                            <p:cond delay="499"/>
                                          </p:stCondLst>
                                        </p:cTn>
                                        <p:tgtEl>
                                          <p:spTgt spid="64"/>
                                        </p:tgtEl>
                                        <p:attrNameLst>
                                          <p:attrName>style.visibility</p:attrName>
                                        </p:attrNameLst>
                                      </p:cBhvr>
                                      <p:to>
                                        <p:strVal val="hidden"/>
                                      </p:to>
                                    </p:set>
                                  </p:childTnLst>
                                </p:cTn>
                              </p:par>
                              <p:par>
                                <p:cTn id="17" presetID="8" presetClass="emph" presetSubtype="0" fill="hold" grpId="1" nodeType="withEffect">
                                  <p:stCondLst>
                                    <p:cond delay="0"/>
                                  </p:stCondLst>
                                  <p:childTnLst>
                                    <p:animRot by="21600000">
                                      <p:cBhvr>
                                        <p:cTn id="18" dur="500" fill="hold"/>
                                        <p:tgtEl>
                                          <p:spTgt spid="58"/>
                                        </p:tgtEl>
                                        <p:attrNameLst>
                                          <p:attrName>r</p:attrName>
                                        </p:attrNameLst>
                                      </p:cBhvr>
                                    </p:animRo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left)">
                                      <p:cBhvr>
                                        <p:cTn id="22" dur="500"/>
                                        <p:tgtEl>
                                          <p:spTgt spid="38"/>
                                        </p:tgtEl>
                                      </p:cBhvr>
                                    </p:animEffect>
                                  </p:childTnLst>
                                </p:cTn>
                              </p:par>
                              <p:par>
                                <p:cTn id="23" presetID="22" presetClass="entr" presetSubtype="8"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left)">
                                      <p:cBhvr>
                                        <p:cTn id="25" dur="500"/>
                                        <p:tgtEl>
                                          <p:spTgt spid="39"/>
                                        </p:tgtEl>
                                      </p:cBhvr>
                                    </p:animEffect>
                                  </p:childTnLst>
                                </p:cTn>
                              </p:par>
                              <p:par>
                                <p:cTn id="26" presetID="22" presetClass="entr" presetSubtype="8"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left)">
                                      <p:cBhvr>
                                        <p:cTn id="28" dur="500"/>
                                        <p:tgtEl>
                                          <p:spTgt spid="40"/>
                                        </p:tgtEl>
                                      </p:cBhvr>
                                    </p:animEffect>
                                  </p:childTnLst>
                                </p:cTn>
                              </p:par>
                              <p:par>
                                <p:cTn id="29" presetID="22" presetClass="entr" presetSubtype="8"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par>
                          <p:cTn id="32" fill="hold">
                            <p:stCondLst>
                              <p:cond delay="1000"/>
                            </p:stCondLst>
                            <p:childTnLst>
                              <p:par>
                                <p:cTn id="33" presetID="42" presetClass="entr" presetSubtype="0" fill="hold" grpId="0" nodeType="after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250"/>
                                        <p:tgtEl>
                                          <p:spTgt spid="50"/>
                                        </p:tgtEl>
                                      </p:cBhvr>
                                    </p:animEffect>
                                    <p:anim calcmode="lin" valueType="num">
                                      <p:cBhvr>
                                        <p:cTn id="36" dur="250" fill="hold"/>
                                        <p:tgtEl>
                                          <p:spTgt spid="50"/>
                                        </p:tgtEl>
                                        <p:attrNameLst>
                                          <p:attrName>ppt_x</p:attrName>
                                        </p:attrNameLst>
                                      </p:cBhvr>
                                      <p:tavLst>
                                        <p:tav tm="0">
                                          <p:val>
                                            <p:strVal val="#ppt_x"/>
                                          </p:val>
                                        </p:tav>
                                        <p:tav tm="100000">
                                          <p:val>
                                            <p:strVal val="#ppt_x"/>
                                          </p:val>
                                        </p:tav>
                                      </p:tavLst>
                                    </p:anim>
                                    <p:anim calcmode="lin" valueType="num">
                                      <p:cBhvr>
                                        <p:cTn id="37" dur="250" fill="hold"/>
                                        <p:tgtEl>
                                          <p:spTgt spid="50"/>
                                        </p:tgtEl>
                                        <p:attrNameLst>
                                          <p:attrName>ppt_y</p:attrName>
                                        </p:attrNameLst>
                                      </p:cBhvr>
                                      <p:tavLst>
                                        <p:tav tm="0">
                                          <p:val>
                                            <p:strVal val="#ppt_y+.1"/>
                                          </p:val>
                                        </p:tav>
                                        <p:tav tm="100000">
                                          <p:val>
                                            <p:strVal val="#ppt_y"/>
                                          </p:val>
                                        </p:tav>
                                      </p:tavLst>
                                    </p:anim>
                                  </p:childTnLst>
                                </p:cTn>
                              </p:par>
                            </p:childTnLst>
                          </p:cTn>
                        </p:par>
                        <p:par>
                          <p:cTn id="38" fill="hold">
                            <p:stCondLst>
                              <p:cond delay="1500"/>
                            </p:stCondLst>
                            <p:childTnLst>
                              <p:par>
                                <p:cTn id="39" presetID="42" presetClass="entr" presetSubtype="0" fill="hold" grpId="0" nodeType="after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fade">
                                      <p:cBhvr>
                                        <p:cTn id="41" dur="250"/>
                                        <p:tgtEl>
                                          <p:spTgt spid="48"/>
                                        </p:tgtEl>
                                      </p:cBhvr>
                                    </p:animEffect>
                                    <p:anim calcmode="lin" valueType="num">
                                      <p:cBhvr>
                                        <p:cTn id="42" dur="250" fill="hold"/>
                                        <p:tgtEl>
                                          <p:spTgt spid="48"/>
                                        </p:tgtEl>
                                        <p:attrNameLst>
                                          <p:attrName>ppt_x</p:attrName>
                                        </p:attrNameLst>
                                      </p:cBhvr>
                                      <p:tavLst>
                                        <p:tav tm="0">
                                          <p:val>
                                            <p:strVal val="#ppt_x"/>
                                          </p:val>
                                        </p:tav>
                                        <p:tav tm="100000">
                                          <p:val>
                                            <p:strVal val="#ppt_x"/>
                                          </p:val>
                                        </p:tav>
                                      </p:tavLst>
                                    </p:anim>
                                    <p:anim calcmode="lin" valueType="num">
                                      <p:cBhvr>
                                        <p:cTn id="43" dur="250" fill="hold"/>
                                        <p:tgtEl>
                                          <p:spTgt spid="48"/>
                                        </p:tgtEl>
                                        <p:attrNameLst>
                                          <p:attrName>ppt_y</p:attrName>
                                        </p:attrNameLst>
                                      </p:cBhvr>
                                      <p:tavLst>
                                        <p:tav tm="0">
                                          <p:val>
                                            <p:strVal val="#ppt_y+.1"/>
                                          </p:val>
                                        </p:tav>
                                        <p:tav tm="100000">
                                          <p:val>
                                            <p:strVal val="#ppt_y"/>
                                          </p:val>
                                        </p:tav>
                                      </p:tavLst>
                                    </p:anim>
                                  </p:childTnLst>
                                </p:cTn>
                              </p:par>
                            </p:childTnLst>
                          </p:cTn>
                        </p:par>
                        <p:par>
                          <p:cTn id="44" fill="hold">
                            <p:stCondLst>
                              <p:cond delay="2000"/>
                            </p:stCondLst>
                            <p:childTnLst>
                              <p:par>
                                <p:cTn id="45" presetID="42" presetClass="entr" presetSubtype="0" fill="hold" grpId="0" nodeType="after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fade">
                                      <p:cBhvr>
                                        <p:cTn id="47" dur="250"/>
                                        <p:tgtEl>
                                          <p:spTgt spid="51"/>
                                        </p:tgtEl>
                                      </p:cBhvr>
                                    </p:animEffect>
                                    <p:anim calcmode="lin" valueType="num">
                                      <p:cBhvr>
                                        <p:cTn id="48" dur="250" fill="hold"/>
                                        <p:tgtEl>
                                          <p:spTgt spid="51"/>
                                        </p:tgtEl>
                                        <p:attrNameLst>
                                          <p:attrName>ppt_x</p:attrName>
                                        </p:attrNameLst>
                                      </p:cBhvr>
                                      <p:tavLst>
                                        <p:tav tm="0">
                                          <p:val>
                                            <p:strVal val="#ppt_x"/>
                                          </p:val>
                                        </p:tav>
                                        <p:tav tm="100000">
                                          <p:val>
                                            <p:strVal val="#ppt_x"/>
                                          </p:val>
                                        </p:tav>
                                      </p:tavLst>
                                    </p:anim>
                                    <p:anim calcmode="lin" valueType="num">
                                      <p:cBhvr>
                                        <p:cTn id="49" dur="250" fill="hold"/>
                                        <p:tgtEl>
                                          <p:spTgt spid="51"/>
                                        </p:tgtEl>
                                        <p:attrNameLst>
                                          <p:attrName>ppt_y</p:attrName>
                                        </p:attrNameLst>
                                      </p:cBhvr>
                                      <p:tavLst>
                                        <p:tav tm="0">
                                          <p:val>
                                            <p:strVal val="#ppt_y+.1"/>
                                          </p:val>
                                        </p:tav>
                                        <p:tav tm="100000">
                                          <p:val>
                                            <p:strVal val="#ppt_y"/>
                                          </p:val>
                                        </p:tav>
                                      </p:tavLst>
                                    </p:anim>
                                  </p:childTnLst>
                                </p:cTn>
                              </p:par>
                            </p:childTnLst>
                          </p:cTn>
                        </p:par>
                        <p:par>
                          <p:cTn id="50" fill="hold">
                            <p:stCondLst>
                              <p:cond delay="2500"/>
                            </p:stCondLst>
                            <p:childTnLst>
                              <p:par>
                                <p:cTn id="51" presetID="42" presetClass="entr" presetSubtype="0"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250"/>
                                        <p:tgtEl>
                                          <p:spTgt spid="21"/>
                                        </p:tgtEl>
                                      </p:cBhvr>
                                    </p:animEffect>
                                    <p:anim calcmode="lin" valueType="num">
                                      <p:cBhvr>
                                        <p:cTn id="54" dur="250" fill="hold"/>
                                        <p:tgtEl>
                                          <p:spTgt spid="21"/>
                                        </p:tgtEl>
                                        <p:attrNameLst>
                                          <p:attrName>ppt_x</p:attrName>
                                        </p:attrNameLst>
                                      </p:cBhvr>
                                      <p:tavLst>
                                        <p:tav tm="0">
                                          <p:val>
                                            <p:strVal val="#ppt_x"/>
                                          </p:val>
                                        </p:tav>
                                        <p:tav tm="100000">
                                          <p:val>
                                            <p:strVal val="#ppt_x"/>
                                          </p:val>
                                        </p:tav>
                                      </p:tavLst>
                                    </p:anim>
                                    <p:anim calcmode="lin" valueType="num">
                                      <p:cBhvr>
                                        <p:cTn id="55" dur="250" fill="hold"/>
                                        <p:tgtEl>
                                          <p:spTgt spid="21"/>
                                        </p:tgtEl>
                                        <p:attrNameLst>
                                          <p:attrName>ppt_y</p:attrName>
                                        </p:attrNameLst>
                                      </p:cBhvr>
                                      <p:tavLst>
                                        <p:tav tm="0">
                                          <p:val>
                                            <p:strVal val="#ppt_y+.1"/>
                                          </p:val>
                                        </p:tav>
                                        <p:tav tm="100000">
                                          <p:val>
                                            <p:strVal val="#ppt_y"/>
                                          </p:val>
                                        </p:tav>
                                      </p:tavLst>
                                    </p:anim>
                                  </p:childTnLst>
                                </p:cTn>
                              </p:par>
                              <p:par>
                                <p:cTn id="56" presetID="14" presetClass="entr" presetSubtype="10" fill="hold" grpId="0" nodeType="withEffect">
                                  <p:stCondLst>
                                    <p:cond delay="0"/>
                                  </p:stCondLst>
                                  <p:childTnLst>
                                    <p:set>
                                      <p:cBhvr>
                                        <p:cTn id="57" dur="1" fill="hold">
                                          <p:stCondLst>
                                            <p:cond delay="0"/>
                                          </p:stCondLst>
                                        </p:cTn>
                                        <p:tgtEl>
                                          <p:spTgt spid="52"/>
                                        </p:tgtEl>
                                        <p:attrNameLst>
                                          <p:attrName>style.visibility</p:attrName>
                                        </p:attrNameLst>
                                      </p:cBhvr>
                                      <p:to>
                                        <p:strVal val="visible"/>
                                      </p:to>
                                    </p:set>
                                    <p:animEffect transition="in" filter="randombar(horizontal)">
                                      <p:cBhvr>
                                        <p:cTn id="58" dur="150"/>
                                        <p:tgtEl>
                                          <p:spTgt spid="52"/>
                                        </p:tgtEl>
                                      </p:cBhvr>
                                    </p:animEffect>
                                  </p:childTnLst>
                                </p:cTn>
                              </p:par>
                            </p:childTnLst>
                          </p:cTn>
                        </p:par>
                        <p:par>
                          <p:cTn id="59" fill="hold">
                            <p:stCondLst>
                              <p:cond delay="3000"/>
                            </p:stCondLst>
                            <p:childTnLst>
                              <p:par>
                                <p:cTn id="60" presetID="14" presetClass="entr" presetSubtype="10" fill="hold" grpId="0" nodeType="after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randombar(horizontal)">
                                      <p:cBhvr>
                                        <p:cTn id="62" dur="150"/>
                                        <p:tgtEl>
                                          <p:spTgt spid="41"/>
                                        </p:tgtEl>
                                      </p:cBhvr>
                                    </p:animEffect>
                                  </p:childTnLst>
                                </p:cTn>
                              </p:par>
                            </p:childTnLst>
                          </p:cTn>
                        </p:par>
                        <p:par>
                          <p:cTn id="63" fill="hold">
                            <p:stCondLst>
                              <p:cond delay="3500"/>
                            </p:stCondLst>
                            <p:childTnLst>
                              <p:par>
                                <p:cTn id="64" presetID="14" presetClass="entr" presetSubtype="10" fill="hold" grpId="0" nodeType="after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randombar(horizontal)">
                                      <p:cBhvr>
                                        <p:cTn id="66" dur="150"/>
                                        <p:tgtEl>
                                          <p:spTgt spid="44"/>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55"/>
                                        </p:tgtEl>
                                        <p:attrNameLst>
                                          <p:attrName>style.visibility</p:attrName>
                                        </p:attrNameLst>
                                      </p:cBhvr>
                                      <p:to>
                                        <p:strVal val="visible"/>
                                      </p:to>
                                    </p:set>
                                    <p:animEffect transition="in" filter="randombar(horizontal)">
                                      <p:cBhvr>
                                        <p:cTn id="69" dur="150"/>
                                        <p:tgtEl>
                                          <p:spTgt spid="55"/>
                                        </p:tgtEl>
                                      </p:cBhvr>
                                    </p:animEffect>
                                  </p:childTnLst>
                                </p:cTn>
                              </p:par>
                            </p:childTnLst>
                          </p:cTn>
                        </p:par>
                        <p:par>
                          <p:cTn id="70" fill="hold">
                            <p:stCondLst>
                              <p:cond delay="4000"/>
                            </p:stCondLst>
                            <p:childTnLst>
                              <p:par>
                                <p:cTn id="71" presetID="14" presetClass="entr" presetSubtype="10" fill="hold" grpId="0" nodeType="afterEffect">
                                  <p:stCondLst>
                                    <p:cond delay="0"/>
                                  </p:stCondLst>
                                  <p:childTnLst>
                                    <p:set>
                                      <p:cBhvr>
                                        <p:cTn id="72" dur="1" fill="hold">
                                          <p:stCondLst>
                                            <p:cond delay="0"/>
                                          </p:stCondLst>
                                        </p:cTn>
                                        <p:tgtEl>
                                          <p:spTgt spid="56"/>
                                        </p:tgtEl>
                                        <p:attrNameLst>
                                          <p:attrName>style.visibility</p:attrName>
                                        </p:attrNameLst>
                                      </p:cBhvr>
                                      <p:to>
                                        <p:strVal val="visible"/>
                                      </p:to>
                                    </p:set>
                                    <p:animEffect transition="in" filter="randombar(horizontal)">
                                      <p:cBhvr>
                                        <p:cTn id="73" dur="150"/>
                                        <p:tgtEl>
                                          <p:spTgt spid="56"/>
                                        </p:tgtEl>
                                      </p:cBhvr>
                                    </p:animEffect>
                                  </p:childTnLst>
                                </p:cTn>
                              </p:par>
                            </p:childTnLst>
                          </p:cTn>
                        </p:par>
                        <p:par>
                          <p:cTn id="74" fill="hold">
                            <p:stCondLst>
                              <p:cond delay="4500"/>
                            </p:stCondLst>
                            <p:childTnLst>
                              <p:par>
                                <p:cTn id="75" presetID="14" presetClass="entr" presetSubtype="10" fill="hold" grpId="0" nodeType="after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randombar(horizontal)">
                                      <p:cBhvr>
                                        <p:cTn id="77" dur="150"/>
                                        <p:tgtEl>
                                          <p:spTgt spid="47"/>
                                        </p:tgtEl>
                                      </p:cBhvr>
                                    </p:animEffect>
                                  </p:childTnLst>
                                </p:cTn>
                              </p:par>
                            </p:childTnLst>
                          </p:cTn>
                        </p:par>
                        <p:par>
                          <p:cTn id="78" fill="hold">
                            <p:stCondLst>
                              <p:cond delay="5000"/>
                            </p:stCondLst>
                            <p:childTnLst>
                              <p:par>
                                <p:cTn id="79" presetID="35" presetClass="path" presetSubtype="0" decel="2000" fill="hold" nodeType="afterEffect">
                                  <p:stCondLst>
                                    <p:cond delay="0"/>
                                  </p:stCondLst>
                                  <p:childTnLst>
                                    <p:animMotion origin="layout" path="M 0.03542 -1.48148E-6 L -0.90703 -0.00254 " pathEditMode="relative" rAng="0" ptsTypes="AA">
                                      <p:cBhvr>
                                        <p:cTn id="80" dur="500" fill="hold"/>
                                        <p:tgtEl>
                                          <p:spTgt spid="65"/>
                                        </p:tgtEl>
                                        <p:attrNameLst>
                                          <p:attrName>ppt_x</p:attrName>
                                          <p:attrName>ppt_y</p:attrName>
                                        </p:attrNameLst>
                                      </p:cBhvr>
                                      <p:rCtr x="-47122" y="-139"/>
                                    </p:animMotion>
                                  </p:childTnLst>
                                </p:cTn>
                              </p:par>
                            </p:childTnLst>
                          </p:cTn>
                        </p:par>
                        <p:par>
                          <p:cTn id="81" fill="hold">
                            <p:stCondLst>
                              <p:cond delay="5500"/>
                            </p:stCondLst>
                            <p:childTnLst>
                              <p:par>
                                <p:cTn id="82" presetID="2" presetClass="exit" presetSubtype="6" fill="hold" nodeType="afterEffect">
                                  <p:stCondLst>
                                    <p:cond delay="0"/>
                                  </p:stCondLst>
                                  <p:childTnLst>
                                    <p:anim calcmode="lin" valueType="num">
                                      <p:cBhvr additive="base">
                                        <p:cTn id="83" dur="500"/>
                                        <p:tgtEl>
                                          <p:spTgt spid="65"/>
                                        </p:tgtEl>
                                        <p:attrNameLst>
                                          <p:attrName>ppt_x</p:attrName>
                                        </p:attrNameLst>
                                      </p:cBhvr>
                                      <p:tavLst>
                                        <p:tav tm="0">
                                          <p:val>
                                            <p:strVal val="ppt_x"/>
                                          </p:val>
                                        </p:tav>
                                        <p:tav tm="100000">
                                          <p:val>
                                            <p:strVal val="1+ppt_w/2"/>
                                          </p:val>
                                        </p:tav>
                                      </p:tavLst>
                                    </p:anim>
                                    <p:anim calcmode="lin" valueType="num">
                                      <p:cBhvr additive="base">
                                        <p:cTn id="84" dur="500"/>
                                        <p:tgtEl>
                                          <p:spTgt spid="65"/>
                                        </p:tgtEl>
                                        <p:attrNameLst>
                                          <p:attrName>ppt_y</p:attrName>
                                        </p:attrNameLst>
                                      </p:cBhvr>
                                      <p:tavLst>
                                        <p:tav tm="0">
                                          <p:val>
                                            <p:strVal val="ppt_y"/>
                                          </p:val>
                                        </p:tav>
                                        <p:tav tm="100000">
                                          <p:val>
                                            <p:strVal val="1+ppt_h/2"/>
                                          </p:val>
                                        </p:tav>
                                      </p:tavLst>
                                    </p:anim>
                                    <p:set>
                                      <p:cBhvr>
                                        <p:cTn id="85" dur="1" fill="hold">
                                          <p:stCondLst>
                                            <p:cond delay="499"/>
                                          </p:stCondLst>
                                        </p:cTn>
                                        <p:tgtEl>
                                          <p:spTgt spid="65"/>
                                        </p:tgtEl>
                                        <p:attrNameLst>
                                          <p:attrName>style.visibility</p:attrName>
                                        </p:attrNameLst>
                                      </p:cBhvr>
                                      <p:to>
                                        <p:strVal val="hidden"/>
                                      </p:to>
                                    </p:set>
                                  </p:childTnLst>
                                </p:cTn>
                              </p:par>
                            </p:childTnLst>
                          </p:cTn>
                        </p:par>
                        <p:par>
                          <p:cTn id="86" fill="hold">
                            <p:stCondLst>
                              <p:cond delay="6000"/>
                            </p:stCondLst>
                            <p:childTnLst>
                              <p:par>
                                <p:cTn id="87" presetID="14" presetClass="entr" presetSubtype="10" fill="hold" grpId="0" nodeType="after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randombar(horizontal)">
                                      <p:cBhvr>
                                        <p:cTn id="89" dur="150"/>
                                        <p:tgtEl>
                                          <p:spTgt spid="22"/>
                                        </p:tgtEl>
                                      </p:cBhvr>
                                    </p:animEffect>
                                  </p:childTnLst>
                                </p:cTn>
                              </p:par>
                            </p:childTnLst>
                          </p:cTn>
                        </p:par>
                        <p:par>
                          <p:cTn id="90" fill="hold">
                            <p:stCondLst>
                              <p:cond delay="6500"/>
                            </p:stCondLst>
                            <p:childTnLst>
                              <p:par>
                                <p:cTn id="91" presetID="14" presetClass="entr" presetSubtype="10" fill="hold" grpId="0" nodeType="afterEffect">
                                  <p:stCondLst>
                                    <p:cond delay="0"/>
                                  </p:stCondLst>
                                  <p:childTnLst>
                                    <p:set>
                                      <p:cBhvr>
                                        <p:cTn id="92" dur="1" fill="hold">
                                          <p:stCondLst>
                                            <p:cond delay="0"/>
                                          </p:stCondLst>
                                        </p:cTn>
                                        <p:tgtEl>
                                          <p:spTgt spid="23"/>
                                        </p:tgtEl>
                                        <p:attrNameLst>
                                          <p:attrName>style.visibility</p:attrName>
                                        </p:attrNameLst>
                                      </p:cBhvr>
                                      <p:to>
                                        <p:strVal val="visible"/>
                                      </p:to>
                                    </p:set>
                                    <p:animEffect transition="in" filter="randombar(horizontal)">
                                      <p:cBhvr>
                                        <p:cTn id="93" dur="150"/>
                                        <p:tgtEl>
                                          <p:spTgt spid="23"/>
                                        </p:tgtEl>
                                      </p:cBhvr>
                                    </p:animEffect>
                                  </p:childTnLst>
                                </p:cTn>
                              </p:par>
                            </p:childTnLst>
                          </p:cTn>
                        </p:par>
                        <p:par>
                          <p:cTn id="94" fill="hold">
                            <p:stCondLst>
                              <p:cond delay="7000"/>
                            </p:stCondLst>
                            <p:childTnLst>
                              <p:par>
                                <p:cTn id="95" presetID="22" presetClass="entr" presetSubtype="4" fill="hold" nodeType="afterEffect">
                                  <p:stCondLst>
                                    <p:cond delay="0"/>
                                  </p:stCondLst>
                                  <p:childTnLst>
                                    <p:set>
                                      <p:cBhvr>
                                        <p:cTn id="96" dur="1" fill="hold">
                                          <p:stCondLst>
                                            <p:cond delay="0"/>
                                          </p:stCondLst>
                                        </p:cTn>
                                        <p:tgtEl>
                                          <p:spTgt spid="17"/>
                                        </p:tgtEl>
                                        <p:attrNameLst>
                                          <p:attrName>style.visibility</p:attrName>
                                        </p:attrNameLst>
                                      </p:cBhvr>
                                      <p:to>
                                        <p:strVal val="visible"/>
                                      </p:to>
                                    </p:set>
                                    <p:animEffect transition="in" filter="wipe(down)">
                                      <p:cBhvr>
                                        <p:cTn id="9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48" grpId="0" animBg="1"/>
      <p:bldP spid="44" grpId="0"/>
      <p:bldP spid="47" grpId="0"/>
      <p:bldP spid="52" grpId="0"/>
      <p:bldP spid="55" grpId="0"/>
      <p:bldP spid="56" grpId="0"/>
      <p:bldP spid="58" grpId="0" animBg="1"/>
      <p:bldP spid="58" grpId="1" animBg="1"/>
      <p:bldP spid="21" grpId="0" animBg="1"/>
      <p:bldP spid="22" grpId="0"/>
      <p:bldP spid="23" grpId="0"/>
      <p:bldP spid="4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han\Desktop\系统截图\19-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910630" y="765498"/>
            <a:ext cx="10058399" cy="533153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组合 3"/>
          <p:cNvGrpSpPr/>
          <p:nvPr/>
        </p:nvGrpSpPr>
        <p:grpSpPr>
          <a:xfrm>
            <a:off x="0" y="3531858"/>
            <a:ext cx="2532768" cy="2127946"/>
            <a:chOff x="-16848" y="26326"/>
            <a:chExt cx="3685670" cy="633416"/>
          </a:xfrm>
          <a:scene3d>
            <a:camera prst="orthographicFront"/>
            <a:lightRig rig="flat" dir="t"/>
          </a:scene3d>
        </p:grpSpPr>
        <p:sp>
          <p:nvSpPr>
            <p:cNvPr id="5" name="圆角矩形 4"/>
            <p:cNvSpPr/>
            <p:nvPr/>
          </p:nvSpPr>
          <p:spPr>
            <a:xfrm>
              <a:off x="0" y="76246"/>
              <a:ext cx="3668822" cy="544571"/>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6" name="圆角矩形 4"/>
            <p:cNvSpPr/>
            <p:nvPr/>
          </p:nvSpPr>
          <p:spPr>
            <a:xfrm>
              <a:off x="-16848" y="26326"/>
              <a:ext cx="3673067" cy="633416"/>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algn="just"/>
              <a:r>
                <a:rPr lang="zh-CN" altLang="en-US" sz="1600" b="1" dirty="0" smtClean="0">
                  <a:solidFill>
                    <a:srgbClr val="FF0000"/>
                  </a:solidFill>
                </a:rPr>
                <a:t>“贷款金额”</a:t>
              </a:r>
              <a:r>
                <a:rPr lang="zh-CN" altLang="en-US" sz="1600" b="1" dirty="0">
                  <a:solidFill>
                    <a:srgbClr val="FF0000"/>
                  </a:solidFill>
                </a:rPr>
                <a:t>本专科学生限额是</a:t>
              </a:r>
              <a:r>
                <a:rPr lang="en-US" altLang="zh-CN" sz="1600" b="1" dirty="0">
                  <a:solidFill>
                    <a:srgbClr val="FF0000"/>
                  </a:solidFill>
                </a:rPr>
                <a:t>1000-8000</a:t>
              </a:r>
              <a:r>
                <a:rPr lang="zh-CN" altLang="en-US" sz="1600" b="1" dirty="0">
                  <a:solidFill>
                    <a:srgbClr val="FF0000"/>
                  </a:solidFill>
                </a:rPr>
                <a:t>元，研究生贷款最高是</a:t>
              </a:r>
              <a:r>
                <a:rPr lang="en-US" altLang="zh-CN" sz="1600" b="1" dirty="0">
                  <a:solidFill>
                    <a:srgbClr val="FF0000"/>
                  </a:solidFill>
                </a:rPr>
                <a:t>12000</a:t>
              </a:r>
              <a:r>
                <a:rPr lang="zh-CN" altLang="en-US" sz="1600" b="1" dirty="0">
                  <a:solidFill>
                    <a:srgbClr val="FF0000"/>
                  </a:solidFill>
                </a:rPr>
                <a:t>元，且是</a:t>
              </a:r>
              <a:r>
                <a:rPr lang="en-US" altLang="zh-CN" sz="1600" b="1" dirty="0">
                  <a:solidFill>
                    <a:srgbClr val="FF0000"/>
                  </a:solidFill>
                </a:rPr>
                <a:t>100</a:t>
              </a:r>
              <a:r>
                <a:rPr lang="zh-CN" altLang="en-US" sz="1600" b="1" dirty="0">
                  <a:solidFill>
                    <a:srgbClr val="FF0000"/>
                  </a:solidFill>
                </a:rPr>
                <a:t>的整数倍。“贷款年限”最长为剩余学制</a:t>
              </a:r>
              <a:r>
                <a:rPr lang="en-US" altLang="zh-CN" sz="1600" b="1" dirty="0">
                  <a:solidFill>
                    <a:srgbClr val="FF0000"/>
                  </a:solidFill>
                </a:rPr>
                <a:t>+13</a:t>
              </a:r>
              <a:r>
                <a:rPr lang="zh-CN" altLang="en-US" sz="1600" b="1" dirty="0">
                  <a:solidFill>
                    <a:srgbClr val="FF0000"/>
                  </a:solidFill>
                </a:rPr>
                <a:t>年，从表格中的小三角下拉选取。</a:t>
              </a:r>
              <a:endParaRPr lang="zh-CN" altLang="en-US" sz="1600" b="1" dirty="0">
                <a:solidFill>
                  <a:srgbClr val="FF0000"/>
                </a:solidFill>
              </a:endParaRPr>
            </a:p>
          </p:txBody>
        </p:sp>
      </p:grpSp>
      <p:sp>
        <p:nvSpPr>
          <p:cNvPr id="7" name="右箭头 6"/>
          <p:cNvSpPr/>
          <p:nvPr/>
        </p:nvSpPr>
        <p:spPr>
          <a:xfrm rot="19926414">
            <a:off x="1207318" y="3237114"/>
            <a:ext cx="1656848" cy="134194"/>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12" name="组合 11"/>
          <p:cNvGrpSpPr/>
          <p:nvPr/>
        </p:nvGrpSpPr>
        <p:grpSpPr>
          <a:xfrm>
            <a:off x="9096821" y="1197546"/>
            <a:ext cx="2398985" cy="1093920"/>
            <a:chOff x="-16848" y="26326"/>
            <a:chExt cx="3685670" cy="612648"/>
          </a:xfrm>
          <a:scene3d>
            <a:camera prst="orthographicFront"/>
            <a:lightRig rig="flat" dir="t"/>
          </a:scene3d>
        </p:grpSpPr>
        <p:sp>
          <p:nvSpPr>
            <p:cNvPr id="13" name="圆角矩形 12"/>
            <p:cNvSpPr/>
            <p:nvPr/>
          </p:nvSpPr>
          <p:spPr>
            <a:xfrm>
              <a:off x="-1" y="76246"/>
              <a:ext cx="3668823" cy="49032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14" name="圆角矩形 4"/>
            <p:cNvSpPr/>
            <p:nvPr/>
          </p:nvSpPr>
          <p:spPr>
            <a:xfrm>
              <a:off x="-16848" y="26326"/>
              <a:ext cx="3673066" cy="61264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algn="just"/>
              <a:r>
                <a:rPr lang="zh-CN" altLang="en-US" sz="1600" b="1" dirty="0" smtClean="0">
                  <a:solidFill>
                    <a:srgbClr val="FF0000"/>
                  </a:solidFill>
                </a:rPr>
                <a:t>选择</a:t>
              </a:r>
              <a:r>
                <a:rPr lang="zh-CN" altLang="en-US" sz="1600" b="1" dirty="0">
                  <a:solidFill>
                    <a:srgbClr val="FF0000"/>
                  </a:solidFill>
                </a:rPr>
                <a:t>申贷原因，选“其他”时须填写左侧原因描述</a:t>
              </a:r>
              <a:r>
                <a:rPr lang="zh-CN" altLang="en-US" sz="1600" b="1" dirty="0" smtClean="0">
                  <a:solidFill>
                    <a:srgbClr val="FF0000"/>
                  </a:solidFill>
                </a:rPr>
                <a:t>。</a:t>
              </a:r>
              <a:endParaRPr lang="zh-CN" altLang="en-US" sz="1600" b="1" dirty="0">
                <a:solidFill>
                  <a:srgbClr val="FF0000"/>
                </a:solidFill>
              </a:endParaRPr>
            </a:p>
          </p:txBody>
        </p:sp>
      </p:grpSp>
      <p:sp>
        <p:nvSpPr>
          <p:cNvPr id="15" name="右箭头 14"/>
          <p:cNvSpPr/>
          <p:nvPr/>
        </p:nvSpPr>
        <p:spPr>
          <a:xfrm rot="7933403">
            <a:off x="7972784" y="2223694"/>
            <a:ext cx="1307999" cy="82466"/>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16" name="组合 15"/>
          <p:cNvGrpSpPr/>
          <p:nvPr/>
        </p:nvGrpSpPr>
        <p:grpSpPr>
          <a:xfrm>
            <a:off x="5324634" y="2370422"/>
            <a:ext cx="1778684" cy="903976"/>
            <a:chOff x="-16848" y="26326"/>
            <a:chExt cx="3685670" cy="612648"/>
          </a:xfrm>
          <a:scene3d>
            <a:camera prst="orthographicFront"/>
            <a:lightRig rig="flat" dir="t"/>
          </a:scene3d>
        </p:grpSpPr>
        <p:sp>
          <p:nvSpPr>
            <p:cNvPr id="17" name="圆角矩形 16"/>
            <p:cNvSpPr/>
            <p:nvPr/>
          </p:nvSpPr>
          <p:spPr>
            <a:xfrm>
              <a:off x="0" y="76246"/>
              <a:ext cx="3668822" cy="49032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18" name="圆角矩形 4"/>
            <p:cNvSpPr/>
            <p:nvPr/>
          </p:nvSpPr>
          <p:spPr>
            <a:xfrm>
              <a:off x="-16848" y="26326"/>
              <a:ext cx="3673066" cy="61264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algn="just"/>
              <a:r>
                <a:rPr lang="zh-CN" altLang="en-US" sz="1600" b="1" dirty="0" smtClean="0">
                  <a:solidFill>
                    <a:srgbClr val="FF0000"/>
                  </a:solidFill>
                </a:rPr>
                <a:t>贷款</a:t>
              </a:r>
              <a:r>
                <a:rPr lang="zh-CN" altLang="en-US" sz="1600" b="1" dirty="0">
                  <a:solidFill>
                    <a:srgbClr val="FF0000"/>
                  </a:solidFill>
                </a:rPr>
                <a:t>证明出具单位暂时不填。</a:t>
              </a:r>
              <a:endParaRPr lang="zh-CN" altLang="en-US" sz="1600" b="1" dirty="0">
                <a:solidFill>
                  <a:srgbClr val="FF0000"/>
                </a:solidFill>
              </a:endParaRPr>
            </a:p>
          </p:txBody>
        </p:sp>
      </p:grpSp>
      <p:sp>
        <p:nvSpPr>
          <p:cNvPr id="19" name="右箭头 18"/>
          <p:cNvSpPr/>
          <p:nvPr/>
        </p:nvSpPr>
        <p:spPr>
          <a:xfrm rot="10120645">
            <a:off x="4021268" y="3064332"/>
            <a:ext cx="1307999" cy="82466"/>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20" name="组合 19"/>
          <p:cNvGrpSpPr/>
          <p:nvPr/>
        </p:nvGrpSpPr>
        <p:grpSpPr>
          <a:xfrm>
            <a:off x="9466289" y="2462710"/>
            <a:ext cx="1270869" cy="1212439"/>
            <a:chOff x="-16848" y="26326"/>
            <a:chExt cx="3685670" cy="612648"/>
          </a:xfrm>
          <a:scene3d>
            <a:camera prst="orthographicFront"/>
            <a:lightRig rig="flat" dir="t"/>
          </a:scene3d>
        </p:grpSpPr>
        <p:sp>
          <p:nvSpPr>
            <p:cNvPr id="21" name="圆角矩形 20"/>
            <p:cNvSpPr/>
            <p:nvPr/>
          </p:nvSpPr>
          <p:spPr>
            <a:xfrm>
              <a:off x="-1" y="76246"/>
              <a:ext cx="3668823" cy="49032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22" name="圆角矩形 4"/>
            <p:cNvSpPr/>
            <p:nvPr/>
          </p:nvSpPr>
          <p:spPr>
            <a:xfrm>
              <a:off x="-16848" y="26326"/>
              <a:ext cx="3673066" cy="61264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algn="just"/>
              <a:r>
                <a:rPr lang="zh-CN" altLang="en-US" sz="1600" b="1" dirty="0" smtClean="0">
                  <a:solidFill>
                    <a:srgbClr val="FF0000"/>
                  </a:solidFill>
                </a:rPr>
                <a:t>注意</a:t>
              </a:r>
              <a:r>
                <a:rPr lang="zh-CN" altLang="en-US" sz="1600" b="1" dirty="0">
                  <a:solidFill>
                    <a:srgbClr val="FF0000"/>
                  </a:solidFill>
                </a:rPr>
                <a:t>正确填写与借款人</a:t>
              </a:r>
              <a:r>
                <a:rPr lang="zh-CN" altLang="en-US" sz="1600" b="1" dirty="0" smtClean="0">
                  <a:solidFill>
                    <a:srgbClr val="FF0000"/>
                  </a:solidFill>
                </a:rPr>
                <a:t>关系。</a:t>
              </a:r>
              <a:endParaRPr lang="zh-CN" altLang="en-US" sz="1600" b="1" dirty="0">
                <a:solidFill>
                  <a:srgbClr val="FF0000"/>
                </a:solidFill>
              </a:endParaRPr>
            </a:p>
          </p:txBody>
        </p:sp>
      </p:grpSp>
      <p:sp>
        <p:nvSpPr>
          <p:cNvPr id="23" name="右箭头 22"/>
          <p:cNvSpPr/>
          <p:nvPr/>
        </p:nvSpPr>
        <p:spPr>
          <a:xfrm rot="8452868">
            <a:off x="8278876" y="3319334"/>
            <a:ext cx="1307999" cy="82466"/>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24" name="组合 23"/>
          <p:cNvGrpSpPr/>
          <p:nvPr/>
        </p:nvGrpSpPr>
        <p:grpSpPr>
          <a:xfrm>
            <a:off x="7967414" y="4168559"/>
            <a:ext cx="3944954" cy="2720952"/>
            <a:chOff x="-16848" y="26326"/>
            <a:chExt cx="3685670" cy="612648"/>
          </a:xfrm>
          <a:scene3d>
            <a:camera prst="orthographicFront"/>
            <a:lightRig rig="flat" dir="t"/>
          </a:scene3d>
        </p:grpSpPr>
        <p:sp>
          <p:nvSpPr>
            <p:cNvPr id="25" name="圆角矩形 24"/>
            <p:cNvSpPr/>
            <p:nvPr/>
          </p:nvSpPr>
          <p:spPr>
            <a:xfrm>
              <a:off x="0" y="76246"/>
              <a:ext cx="3668822" cy="49032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26" name="圆角矩形 4"/>
            <p:cNvSpPr/>
            <p:nvPr/>
          </p:nvSpPr>
          <p:spPr>
            <a:xfrm>
              <a:off x="-16848" y="26326"/>
              <a:ext cx="3673066" cy="61264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algn="just"/>
              <a:r>
                <a:rPr lang="zh-CN" altLang="en-US" sz="1600" b="1" dirty="0" smtClean="0">
                  <a:solidFill>
                    <a:srgbClr val="FF0000"/>
                  </a:solidFill>
                </a:rPr>
                <a:t>共同</a:t>
              </a:r>
              <a:r>
                <a:rPr lang="zh-CN" altLang="en-US" sz="1600" b="1" dirty="0">
                  <a:solidFill>
                    <a:srgbClr val="FF0000"/>
                  </a:solidFill>
                </a:rPr>
                <a:t>借款人姓名与身份证一致、户籍地址和户口本一致，家庭住址是现真实居住地，必须具体到街道名称、门牌号或村、组名称，电话、手机应真实畅通（共同借款人最好为父母双方其中一人。若不是，则共同借款人年龄必须在</a:t>
              </a:r>
              <a:r>
                <a:rPr lang="en-US" altLang="zh-CN" sz="1600" b="1" dirty="0">
                  <a:solidFill>
                    <a:srgbClr val="FF0000"/>
                  </a:solidFill>
                </a:rPr>
                <a:t>25-60</a:t>
              </a:r>
              <a:r>
                <a:rPr lang="zh-CN" altLang="en-US" sz="1600" b="1" dirty="0">
                  <a:solidFill>
                    <a:srgbClr val="FF0000"/>
                  </a:solidFill>
                </a:rPr>
                <a:t>岁之间，已获得开发银行贷款的借款学生原则上不能作为其他借款学生的共同借款人）。</a:t>
              </a:r>
              <a:endParaRPr lang="zh-CN" altLang="en-US" sz="1600" b="1" dirty="0">
                <a:solidFill>
                  <a:srgbClr val="FF0000"/>
                </a:solidFill>
              </a:endParaRPr>
            </a:p>
          </p:txBody>
        </p:sp>
      </p:grpSp>
      <p:sp>
        <p:nvSpPr>
          <p:cNvPr id="27" name="右箭头 26"/>
          <p:cNvSpPr/>
          <p:nvPr/>
        </p:nvSpPr>
        <p:spPr>
          <a:xfrm rot="11567250">
            <a:off x="2468531" y="4292989"/>
            <a:ext cx="5587961" cy="45719"/>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28" name="组合 27"/>
          <p:cNvGrpSpPr/>
          <p:nvPr/>
        </p:nvGrpSpPr>
        <p:grpSpPr>
          <a:xfrm>
            <a:off x="2966044" y="5590034"/>
            <a:ext cx="1977034" cy="856276"/>
            <a:chOff x="-16848" y="26326"/>
            <a:chExt cx="3685670" cy="612648"/>
          </a:xfrm>
          <a:scene3d>
            <a:camera prst="orthographicFront"/>
            <a:lightRig rig="flat" dir="t"/>
          </a:scene3d>
        </p:grpSpPr>
        <p:sp>
          <p:nvSpPr>
            <p:cNvPr id="29" name="圆角矩形 28"/>
            <p:cNvSpPr/>
            <p:nvPr/>
          </p:nvSpPr>
          <p:spPr>
            <a:xfrm>
              <a:off x="0" y="76246"/>
              <a:ext cx="3668822" cy="49032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30" name="圆角矩形 4"/>
            <p:cNvSpPr/>
            <p:nvPr/>
          </p:nvSpPr>
          <p:spPr>
            <a:xfrm>
              <a:off x="-16848" y="26326"/>
              <a:ext cx="3673066" cy="61264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algn="just"/>
              <a:r>
                <a:rPr lang="zh-CN" altLang="en-US" sz="1600" b="1" dirty="0" smtClean="0">
                  <a:solidFill>
                    <a:srgbClr val="FF0000"/>
                  </a:solidFill>
                </a:rPr>
                <a:t>审核</a:t>
              </a:r>
              <a:r>
                <a:rPr lang="zh-CN" altLang="en-US" sz="1600" b="1" dirty="0">
                  <a:solidFill>
                    <a:srgbClr val="FF0000"/>
                  </a:solidFill>
                </a:rPr>
                <a:t>无误后，单击“提交”按钮。</a:t>
              </a:r>
              <a:endParaRPr lang="zh-CN" altLang="en-US" sz="1600" b="1" dirty="0">
                <a:solidFill>
                  <a:srgbClr val="FF0000"/>
                </a:solidFill>
              </a:endParaRPr>
            </a:p>
          </p:txBody>
        </p:sp>
      </p:grpSp>
      <p:sp>
        <p:nvSpPr>
          <p:cNvPr id="31" name="右箭头 30"/>
          <p:cNvSpPr/>
          <p:nvPr/>
        </p:nvSpPr>
        <p:spPr>
          <a:xfrm rot="20523437">
            <a:off x="4923974" y="5812154"/>
            <a:ext cx="1307999" cy="82466"/>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p:transition spd="slow" advTm="0">
    <p:checke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2638" y="1053530"/>
            <a:ext cx="9914384" cy="4968552"/>
          </a:xfrm>
          <a:prstGeom prst="rect">
            <a:avLst/>
          </a:prstGeom>
        </p:spPr>
      </p:pic>
      <p:grpSp>
        <p:nvGrpSpPr>
          <p:cNvPr id="5" name="组合 4"/>
          <p:cNvGrpSpPr/>
          <p:nvPr/>
        </p:nvGrpSpPr>
        <p:grpSpPr>
          <a:xfrm>
            <a:off x="3600940" y="3069754"/>
            <a:ext cx="1977034" cy="896190"/>
            <a:chOff x="-16848" y="26326"/>
            <a:chExt cx="3685670" cy="612648"/>
          </a:xfrm>
          <a:scene3d>
            <a:camera prst="orthographicFront"/>
            <a:lightRig rig="flat" dir="t"/>
          </a:scene3d>
        </p:grpSpPr>
        <p:sp>
          <p:nvSpPr>
            <p:cNvPr id="6" name="圆角矩形 5"/>
            <p:cNvSpPr/>
            <p:nvPr/>
          </p:nvSpPr>
          <p:spPr>
            <a:xfrm>
              <a:off x="0" y="76246"/>
              <a:ext cx="3668822" cy="49032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7" name="圆角矩形 4"/>
            <p:cNvSpPr/>
            <p:nvPr/>
          </p:nvSpPr>
          <p:spPr>
            <a:xfrm>
              <a:off x="-16848" y="26326"/>
              <a:ext cx="3673066" cy="61264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algn="just"/>
              <a:r>
                <a:rPr lang="zh-CN" altLang="en-US" sz="1600" b="1" dirty="0" smtClean="0">
                  <a:solidFill>
                    <a:srgbClr val="FF0000"/>
                  </a:solidFill>
                </a:rPr>
                <a:t>单击</a:t>
              </a:r>
              <a:r>
                <a:rPr lang="zh-CN" altLang="en-US" sz="1600" b="1" dirty="0">
                  <a:solidFill>
                    <a:srgbClr val="FF0000"/>
                  </a:solidFill>
                </a:rPr>
                <a:t>“返回”按钮，进行下一步操作。</a:t>
              </a:r>
              <a:endParaRPr lang="zh-CN" altLang="en-US" sz="1600" b="1" dirty="0">
                <a:solidFill>
                  <a:srgbClr val="FF0000"/>
                </a:solidFill>
              </a:endParaRPr>
            </a:p>
          </p:txBody>
        </p:sp>
      </p:grpSp>
      <p:sp>
        <p:nvSpPr>
          <p:cNvPr id="8" name="右箭头 7"/>
          <p:cNvSpPr/>
          <p:nvPr/>
        </p:nvSpPr>
        <p:spPr>
          <a:xfrm rot="20523437">
            <a:off x="5558869" y="3331788"/>
            <a:ext cx="1307999" cy="82466"/>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p:transition spd="slow" advTm="0">
    <p:checke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shan\Desktop\系统截图\22-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73782" y="909514"/>
            <a:ext cx="10513168" cy="496855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p:nvGrpSpPr>
        <p:grpSpPr>
          <a:xfrm>
            <a:off x="196804" y="1846634"/>
            <a:ext cx="1368152" cy="752174"/>
            <a:chOff x="-16848" y="26326"/>
            <a:chExt cx="3685670" cy="612648"/>
          </a:xfrm>
          <a:scene3d>
            <a:camera prst="orthographicFront"/>
            <a:lightRig rig="flat" dir="t"/>
          </a:scene3d>
        </p:grpSpPr>
        <p:sp>
          <p:nvSpPr>
            <p:cNvPr id="4" name="圆角矩形 3"/>
            <p:cNvSpPr/>
            <p:nvPr/>
          </p:nvSpPr>
          <p:spPr>
            <a:xfrm>
              <a:off x="-1" y="76246"/>
              <a:ext cx="3668823" cy="49032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5" name="圆角矩形 4"/>
            <p:cNvSpPr/>
            <p:nvPr/>
          </p:nvSpPr>
          <p:spPr>
            <a:xfrm>
              <a:off x="-16848" y="26326"/>
              <a:ext cx="3673066" cy="61264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algn="ctr"/>
              <a:r>
                <a:rPr lang="zh-CN" altLang="en-US" sz="1600" b="1" dirty="0" smtClean="0">
                  <a:solidFill>
                    <a:srgbClr val="FF0000"/>
                  </a:solidFill>
                </a:rPr>
                <a:t>点</a:t>
              </a:r>
              <a:r>
                <a:rPr lang="zh-CN" altLang="en-US" sz="1600" b="1" dirty="0">
                  <a:solidFill>
                    <a:srgbClr val="FF0000"/>
                  </a:solidFill>
                </a:rPr>
                <a:t>此圆点</a:t>
              </a:r>
              <a:endParaRPr lang="zh-CN" altLang="en-US" sz="1600" b="1" dirty="0">
                <a:solidFill>
                  <a:srgbClr val="FF0000"/>
                </a:solidFill>
              </a:endParaRPr>
            </a:p>
          </p:txBody>
        </p:sp>
      </p:grpSp>
      <p:sp>
        <p:nvSpPr>
          <p:cNvPr id="6" name="右箭头 5"/>
          <p:cNvSpPr/>
          <p:nvPr/>
        </p:nvSpPr>
        <p:spPr>
          <a:xfrm rot="2456736">
            <a:off x="1469337" y="2730210"/>
            <a:ext cx="863293" cy="46016"/>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7" name="组合 6"/>
          <p:cNvGrpSpPr/>
          <p:nvPr/>
        </p:nvGrpSpPr>
        <p:grpSpPr>
          <a:xfrm>
            <a:off x="8561673" y="4096962"/>
            <a:ext cx="1977034" cy="896190"/>
            <a:chOff x="-16848" y="26326"/>
            <a:chExt cx="3685670" cy="612648"/>
          </a:xfrm>
          <a:scene3d>
            <a:camera prst="orthographicFront"/>
            <a:lightRig rig="flat" dir="t"/>
          </a:scene3d>
        </p:grpSpPr>
        <p:sp>
          <p:nvSpPr>
            <p:cNvPr id="8" name="圆角矩形 7"/>
            <p:cNvSpPr/>
            <p:nvPr/>
          </p:nvSpPr>
          <p:spPr>
            <a:xfrm>
              <a:off x="0" y="76246"/>
              <a:ext cx="3668822" cy="49032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9" name="圆角矩形 4"/>
            <p:cNvSpPr/>
            <p:nvPr/>
          </p:nvSpPr>
          <p:spPr>
            <a:xfrm>
              <a:off x="-16848" y="26326"/>
              <a:ext cx="3673066" cy="61264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algn="just"/>
              <a:r>
                <a:rPr lang="zh-CN" altLang="en-US" sz="1600" b="1" dirty="0" smtClean="0">
                  <a:solidFill>
                    <a:srgbClr val="FF0000"/>
                  </a:solidFill>
                </a:rPr>
                <a:t>单击</a:t>
              </a:r>
              <a:r>
                <a:rPr lang="zh-CN" altLang="en-US" sz="1600" b="1" dirty="0">
                  <a:solidFill>
                    <a:srgbClr val="FF0000"/>
                  </a:solidFill>
                </a:rPr>
                <a:t>“导出申请表”按钮，弹出对话框。</a:t>
              </a:r>
              <a:endParaRPr lang="zh-CN" altLang="en-US" sz="1600" b="1" dirty="0">
                <a:solidFill>
                  <a:srgbClr val="FF0000"/>
                </a:solidFill>
              </a:endParaRPr>
            </a:p>
          </p:txBody>
        </p:sp>
      </p:grpSp>
      <p:sp>
        <p:nvSpPr>
          <p:cNvPr id="10" name="右箭头 9"/>
          <p:cNvSpPr/>
          <p:nvPr/>
        </p:nvSpPr>
        <p:spPr>
          <a:xfrm rot="12123937">
            <a:off x="7286930" y="4219924"/>
            <a:ext cx="1307999" cy="82466"/>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12" name="组合 11"/>
          <p:cNvGrpSpPr/>
          <p:nvPr/>
        </p:nvGrpSpPr>
        <p:grpSpPr>
          <a:xfrm>
            <a:off x="7535366" y="1269554"/>
            <a:ext cx="2448271" cy="1388412"/>
            <a:chOff x="-16848" y="26326"/>
            <a:chExt cx="3685670" cy="612648"/>
          </a:xfrm>
          <a:scene3d>
            <a:camera prst="orthographicFront"/>
            <a:lightRig rig="flat" dir="t"/>
          </a:scene3d>
        </p:grpSpPr>
        <p:sp>
          <p:nvSpPr>
            <p:cNvPr id="13" name="圆角矩形 12"/>
            <p:cNvSpPr/>
            <p:nvPr/>
          </p:nvSpPr>
          <p:spPr>
            <a:xfrm>
              <a:off x="0" y="76246"/>
              <a:ext cx="3668822" cy="49032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14" name="圆角矩形 4"/>
            <p:cNvSpPr/>
            <p:nvPr/>
          </p:nvSpPr>
          <p:spPr>
            <a:xfrm>
              <a:off x="-16848" y="26326"/>
              <a:ext cx="3673066" cy="61264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algn="just"/>
              <a:r>
                <a:rPr lang="zh-CN" altLang="en-US" sz="1600" b="1" dirty="0" smtClean="0">
                  <a:solidFill>
                    <a:srgbClr val="FF0000"/>
                  </a:solidFill>
                </a:rPr>
                <a:t>注意</a:t>
              </a:r>
              <a:r>
                <a:rPr lang="zh-CN" altLang="en-US" sz="1600" b="1" dirty="0">
                  <a:solidFill>
                    <a:srgbClr val="FF0000"/>
                  </a:solidFill>
                </a:rPr>
                <a:t>：只有合同是“待审核”状态下才可以点击“删除”按钮。合同审核后不可以删除。</a:t>
              </a:r>
              <a:endParaRPr lang="zh-CN" altLang="en-US" sz="1600" b="1" dirty="0">
                <a:solidFill>
                  <a:srgbClr val="FF0000"/>
                </a:solidFill>
              </a:endParaRPr>
            </a:p>
          </p:txBody>
        </p:sp>
      </p:grpSp>
      <p:sp>
        <p:nvSpPr>
          <p:cNvPr id="15" name="右箭头 14"/>
          <p:cNvSpPr/>
          <p:nvPr/>
        </p:nvSpPr>
        <p:spPr>
          <a:xfrm rot="1961997">
            <a:off x="8790815" y="2730358"/>
            <a:ext cx="818327" cy="45719"/>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p:transition spd="slow" advTm="0">
    <p:checke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2638" y="443831"/>
            <a:ext cx="9865096" cy="6073240"/>
          </a:xfrm>
          <a:prstGeom prst="rect">
            <a:avLst/>
          </a:prstGeom>
        </p:spPr>
      </p:pic>
      <p:grpSp>
        <p:nvGrpSpPr>
          <p:cNvPr id="3" name="组合 2"/>
          <p:cNvGrpSpPr/>
          <p:nvPr/>
        </p:nvGrpSpPr>
        <p:grpSpPr>
          <a:xfrm>
            <a:off x="4006974" y="4512808"/>
            <a:ext cx="2740567" cy="1797306"/>
            <a:chOff x="-16848" y="26326"/>
            <a:chExt cx="3685670" cy="612648"/>
          </a:xfrm>
          <a:scene3d>
            <a:camera prst="orthographicFront"/>
            <a:lightRig rig="flat" dir="t"/>
          </a:scene3d>
        </p:grpSpPr>
        <p:sp>
          <p:nvSpPr>
            <p:cNvPr id="4" name="圆角矩形 3"/>
            <p:cNvSpPr/>
            <p:nvPr/>
          </p:nvSpPr>
          <p:spPr>
            <a:xfrm>
              <a:off x="0" y="76246"/>
              <a:ext cx="3668822" cy="49032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5" name="圆角矩形 4"/>
            <p:cNvSpPr/>
            <p:nvPr/>
          </p:nvSpPr>
          <p:spPr>
            <a:xfrm>
              <a:off x="-16848" y="26326"/>
              <a:ext cx="3673066" cy="61264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algn="just"/>
              <a:r>
                <a:rPr lang="zh-CN" altLang="en-US" sz="1600" b="1" dirty="0" smtClean="0">
                  <a:solidFill>
                    <a:srgbClr val="FF0000"/>
                  </a:solidFill>
                </a:rPr>
                <a:t>选择 </a:t>
              </a:r>
              <a:r>
                <a:rPr lang="zh-CN" altLang="en-US" sz="1600" b="1" dirty="0">
                  <a:solidFill>
                    <a:srgbClr val="FF0000"/>
                  </a:solidFill>
                </a:rPr>
                <a:t>“保存”按钮，打开申请表（建议浏览器默认</a:t>
              </a:r>
              <a:r>
                <a:rPr lang="en-US" altLang="zh-CN" sz="1600" b="1" dirty="0">
                  <a:solidFill>
                    <a:srgbClr val="FF0000"/>
                  </a:solidFill>
                </a:rPr>
                <a:t>IE</a:t>
              </a:r>
              <a:r>
                <a:rPr lang="zh-CN" altLang="en-US" sz="1600" b="1" dirty="0">
                  <a:solidFill>
                    <a:srgbClr val="FF0000"/>
                  </a:solidFill>
                </a:rPr>
                <a:t>下载，否则会弹出迅雷等第三方下载软件，经测试有时会出现无法下载的情况</a:t>
              </a:r>
              <a:r>
                <a:rPr lang="zh-CN" altLang="en-US" sz="1600" b="1" dirty="0" smtClean="0">
                  <a:solidFill>
                    <a:srgbClr val="FF0000"/>
                  </a:solidFill>
                </a:rPr>
                <a:t>。） </a:t>
              </a:r>
              <a:endParaRPr lang="zh-CN" altLang="en-US" sz="1600" b="1" dirty="0">
                <a:solidFill>
                  <a:srgbClr val="FF0000"/>
                </a:solidFill>
              </a:endParaRPr>
            </a:p>
          </p:txBody>
        </p:sp>
      </p:grpSp>
      <p:sp>
        <p:nvSpPr>
          <p:cNvPr id="6" name="右箭头 5"/>
          <p:cNvSpPr/>
          <p:nvPr/>
        </p:nvSpPr>
        <p:spPr>
          <a:xfrm rot="20762670">
            <a:off x="6736354" y="5243452"/>
            <a:ext cx="1314255" cy="68072"/>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 name="右箭头 6"/>
          <p:cNvSpPr/>
          <p:nvPr/>
        </p:nvSpPr>
        <p:spPr>
          <a:xfrm rot="1032508" flipV="1">
            <a:off x="6696269" y="5868234"/>
            <a:ext cx="2402447" cy="45719"/>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p:transition spd="slow" advTm="0">
    <p:checke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195545" y="38600"/>
            <a:ext cx="5799323" cy="6782388"/>
          </a:xfrm>
          <a:prstGeom prst="rect">
            <a:avLst/>
          </a:prstGeom>
        </p:spPr>
      </p:pic>
      <p:grpSp>
        <p:nvGrpSpPr>
          <p:cNvPr id="3" name="组合 2"/>
          <p:cNvGrpSpPr/>
          <p:nvPr/>
        </p:nvGrpSpPr>
        <p:grpSpPr>
          <a:xfrm>
            <a:off x="425915" y="3922543"/>
            <a:ext cx="2788971" cy="2747611"/>
            <a:chOff x="-16848" y="26326"/>
            <a:chExt cx="3685670" cy="612648"/>
          </a:xfrm>
          <a:scene3d>
            <a:camera prst="orthographicFront"/>
            <a:lightRig rig="flat" dir="t"/>
          </a:scene3d>
        </p:grpSpPr>
        <p:sp>
          <p:nvSpPr>
            <p:cNvPr id="4" name="圆角矩形 3"/>
            <p:cNvSpPr/>
            <p:nvPr/>
          </p:nvSpPr>
          <p:spPr>
            <a:xfrm>
              <a:off x="0" y="76246"/>
              <a:ext cx="3668822" cy="49032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5" name="圆角矩形 4"/>
            <p:cNvSpPr/>
            <p:nvPr/>
          </p:nvSpPr>
          <p:spPr>
            <a:xfrm>
              <a:off x="-16848" y="26326"/>
              <a:ext cx="3673066" cy="61264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algn="just"/>
              <a:r>
                <a:rPr lang="zh-CN" altLang="en-US" sz="1600" b="1" dirty="0" smtClean="0">
                  <a:solidFill>
                    <a:srgbClr val="FF0000"/>
                  </a:solidFill>
                </a:rPr>
                <a:t>此</a:t>
              </a:r>
              <a:r>
                <a:rPr lang="zh-CN" altLang="en-US" sz="1600" b="1" dirty="0">
                  <a:solidFill>
                    <a:srgbClr val="FF0000"/>
                  </a:solidFill>
                </a:rPr>
                <a:t>栏由毕业高中、乡镇（街道）民政部门、村</a:t>
              </a:r>
              <a:r>
                <a:rPr lang="en-US" altLang="zh-CN" sz="1600" b="1" dirty="0">
                  <a:solidFill>
                    <a:srgbClr val="FF0000"/>
                  </a:solidFill>
                </a:rPr>
                <a:t>(</a:t>
              </a:r>
              <a:r>
                <a:rPr lang="zh-CN" altLang="en-US" sz="1600" b="1" dirty="0">
                  <a:solidFill>
                    <a:srgbClr val="FF0000"/>
                  </a:solidFill>
                </a:rPr>
                <a:t>居</a:t>
              </a:r>
              <a:r>
                <a:rPr lang="en-US" altLang="zh-CN" sz="1600" b="1" dirty="0">
                  <a:solidFill>
                    <a:srgbClr val="FF0000"/>
                  </a:solidFill>
                </a:rPr>
                <a:t>)</a:t>
              </a:r>
              <a:r>
                <a:rPr lang="zh-CN" altLang="en-US" sz="1600" b="1" dirty="0">
                  <a:solidFill>
                    <a:srgbClr val="FF0000"/>
                  </a:solidFill>
                </a:rPr>
                <a:t>委会任一单位审核盖章（注：公章需和审核单位名称一致），并填写一位单位联系人和联系电话。联系人与贷款事宜无直接联系。续贷时，此栏不填。</a:t>
              </a:r>
              <a:endParaRPr lang="zh-CN" altLang="en-US" sz="1600" b="1" dirty="0">
                <a:solidFill>
                  <a:srgbClr val="FF0000"/>
                </a:solidFill>
              </a:endParaRPr>
            </a:p>
          </p:txBody>
        </p:sp>
      </p:grpSp>
      <p:sp>
        <p:nvSpPr>
          <p:cNvPr id="6" name="右箭头 5"/>
          <p:cNvSpPr/>
          <p:nvPr/>
        </p:nvSpPr>
        <p:spPr>
          <a:xfrm rot="20762670">
            <a:off x="3184358" y="5210470"/>
            <a:ext cx="1314255" cy="68072"/>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7" name="组合 6"/>
          <p:cNvGrpSpPr/>
          <p:nvPr/>
        </p:nvGrpSpPr>
        <p:grpSpPr>
          <a:xfrm>
            <a:off x="8467207" y="3668541"/>
            <a:ext cx="2740567" cy="1797306"/>
            <a:chOff x="-16848" y="26326"/>
            <a:chExt cx="3685670" cy="612648"/>
          </a:xfrm>
          <a:scene3d>
            <a:camera prst="orthographicFront"/>
            <a:lightRig rig="flat" dir="t"/>
          </a:scene3d>
        </p:grpSpPr>
        <p:sp>
          <p:nvSpPr>
            <p:cNvPr id="8" name="圆角矩形 7"/>
            <p:cNvSpPr/>
            <p:nvPr/>
          </p:nvSpPr>
          <p:spPr>
            <a:xfrm>
              <a:off x="0" y="76246"/>
              <a:ext cx="3668822" cy="49032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9" name="圆角矩形 4"/>
            <p:cNvSpPr/>
            <p:nvPr/>
          </p:nvSpPr>
          <p:spPr>
            <a:xfrm>
              <a:off x="-16848" y="26326"/>
              <a:ext cx="3673066" cy="61264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algn="just"/>
              <a:r>
                <a:rPr lang="zh-CN" altLang="en-US" sz="1600" b="1" dirty="0" smtClean="0">
                  <a:solidFill>
                    <a:srgbClr val="FF0000"/>
                  </a:solidFill>
                </a:rPr>
                <a:t> 此</a:t>
              </a:r>
              <a:r>
                <a:rPr lang="zh-CN" altLang="en-US" sz="1600" b="1" dirty="0">
                  <a:solidFill>
                    <a:srgbClr val="FF0000"/>
                  </a:solidFill>
                </a:rPr>
                <a:t>栏由学生本人签名。续贷时若学生本人无法到场，由共同借款人代签，代签格式：张三（王五代签）。</a:t>
              </a:r>
              <a:endParaRPr lang="zh-CN" altLang="en-US" sz="1600" b="1" dirty="0">
                <a:solidFill>
                  <a:srgbClr val="FF0000"/>
                </a:solidFill>
              </a:endParaRPr>
            </a:p>
          </p:txBody>
        </p:sp>
      </p:grpSp>
      <p:grpSp>
        <p:nvGrpSpPr>
          <p:cNvPr id="11" name="组合 10"/>
          <p:cNvGrpSpPr/>
          <p:nvPr/>
        </p:nvGrpSpPr>
        <p:grpSpPr>
          <a:xfrm>
            <a:off x="9047534" y="876532"/>
            <a:ext cx="2740567" cy="1797306"/>
            <a:chOff x="-16848" y="26326"/>
            <a:chExt cx="3685670" cy="612648"/>
          </a:xfrm>
          <a:scene3d>
            <a:camera prst="orthographicFront"/>
            <a:lightRig rig="flat" dir="t"/>
          </a:scene3d>
        </p:grpSpPr>
        <p:sp>
          <p:nvSpPr>
            <p:cNvPr id="12" name="圆角矩形 11"/>
            <p:cNvSpPr/>
            <p:nvPr/>
          </p:nvSpPr>
          <p:spPr>
            <a:xfrm>
              <a:off x="0" y="76246"/>
              <a:ext cx="3668822" cy="49032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13" name="圆角矩形 4"/>
            <p:cNvSpPr/>
            <p:nvPr/>
          </p:nvSpPr>
          <p:spPr>
            <a:xfrm>
              <a:off x="-16848" y="26326"/>
              <a:ext cx="3673066" cy="612648"/>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algn="just"/>
              <a:r>
                <a:rPr lang="zh-CN" altLang="en-US" sz="1600" b="1" dirty="0" smtClean="0">
                  <a:solidFill>
                    <a:srgbClr val="FF0000"/>
                  </a:solidFill>
                </a:rPr>
                <a:t>请仔细</a:t>
              </a:r>
              <a:r>
                <a:rPr lang="zh-CN" altLang="en-US" sz="1600" b="1" dirty="0">
                  <a:solidFill>
                    <a:srgbClr val="FF0000"/>
                  </a:solidFill>
                </a:rPr>
                <a:t>核对表格内容</a:t>
              </a:r>
              <a:r>
                <a:rPr lang="zh-CN" altLang="en-US" sz="1600" b="1" dirty="0" smtClean="0">
                  <a:solidFill>
                    <a:srgbClr val="FF0000"/>
                  </a:solidFill>
                </a:rPr>
                <a:t>，如</a:t>
              </a:r>
              <a:r>
                <a:rPr lang="zh-CN" altLang="en-US" sz="1600" b="1" dirty="0">
                  <a:solidFill>
                    <a:srgbClr val="FF0000"/>
                  </a:solidFill>
                </a:rPr>
                <a:t>有错误要重新登录学生在线系统修改，直接在此表修改无效。修改后需重新打印申请表。</a:t>
              </a:r>
              <a:endParaRPr lang="zh-CN" altLang="en-US" sz="1600" b="1" dirty="0">
                <a:solidFill>
                  <a:srgbClr val="FF0000"/>
                </a:solidFill>
              </a:endParaRPr>
            </a:p>
          </p:txBody>
        </p:sp>
      </p:grpSp>
      <p:sp>
        <p:nvSpPr>
          <p:cNvPr id="15" name="右箭头 14"/>
          <p:cNvSpPr/>
          <p:nvPr/>
        </p:nvSpPr>
        <p:spPr>
          <a:xfrm rot="12719542">
            <a:off x="7173945" y="4221173"/>
            <a:ext cx="1314255" cy="68072"/>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0" name="右箭头 9"/>
          <p:cNvSpPr/>
          <p:nvPr/>
        </p:nvSpPr>
        <p:spPr>
          <a:xfrm rot="8024051">
            <a:off x="8217422" y="2019009"/>
            <a:ext cx="999948" cy="95969"/>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p:transition spd="slow" advTm="0">
    <p:checke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7"/>
          <p:cNvSpPr>
            <a:spLocks noEditPoints="1"/>
          </p:cNvSpPr>
          <p:nvPr/>
        </p:nvSpPr>
        <p:spPr bwMode="auto">
          <a:xfrm>
            <a:off x="527313" y="673379"/>
            <a:ext cx="5525363" cy="5521302"/>
          </a:xfrm>
          <a:custGeom>
            <a:avLst/>
            <a:gdLst>
              <a:gd name="T0" fmla="*/ 643 w 769"/>
              <a:gd name="T1" fmla="*/ 96 h 768"/>
              <a:gd name="T2" fmla="*/ 486 w 769"/>
              <a:gd name="T3" fmla="*/ 14 h 768"/>
              <a:gd name="T4" fmla="*/ 378 w 769"/>
              <a:gd name="T5" fmla="*/ 6 h 768"/>
              <a:gd name="T6" fmla="*/ 252 w 769"/>
              <a:gd name="T7" fmla="*/ 23 h 768"/>
              <a:gd name="T8" fmla="*/ 39 w 769"/>
              <a:gd name="T9" fmla="*/ 222 h 768"/>
              <a:gd name="T10" fmla="*/ 33 w 769"/>
              <a:gd name="T11" fmla="*/ 539 h 768"/>
              <a:gd name="T12" fmla="*/ 246 w 769"/>
              <a:gd name="T13" fmla="*/ 748 h 768"/>
              <a:gd name="T14" fmla="*/ 335 w 769"/>
              <a:gd name="T15" fmla="*/ 759 h 768"/>
              <a:gd name="T16" fmla="*/ 486 w 769"/>
              <a:gd name="T17" fmla="*/ 753 h 768"/>
              <a:gd name="T18" fmla="*/ 643 w 769"/>
              <a:gd name="T19" fmla="*/ 672 h 768"/>
              <a:gd name="T20" fmla="*/ 769 w 769"/>
              <a:gd name="T21" fmla="*/ 384 h 768"/>
              <a:gd name="T22" fmla="*/ 676 w 769"/>
              <a:gd name="T23" fmla="*/ 220 h 768"/>
              <a:gd name="T24" fmla="*/ 447 w 769"/>
              <a:gd name="T25" fmla="*/ 757 h 768"/>
              <a:gd name="T26" fmla="*/ 496 w 769"/>
              <a:gd name="T27" fmla="*/ 748 h 768"/>
              <a:gd name="T28" fmla="*/ 541 w 769"/>
              <a:gd name="T29" fmla="*/ 566 h 768"/>
              <a:gd name="T30" fmla="*/ 271 w 769"/>
              <a:gd name="T31" fmla="*/ 680 h 768"/>
              <a:gd name="T32" fmla="*/ 384 w 769"/>
              <a:gd name="T33" fmla="*/ 683 h 768"/>
              <a:gd name="T34" fmla="*/ 227 w 769"/>
              <a:gd name="T35" fmla="*/ 567 h 768"/>
              <a:gd name="T36" fmla="*/ 184 w 769"/>
              <a:gd name="T37" fmla="*/ 88 h 768"/>
              <a:gd name="T38" fmla="*/ 106 w 769"/>
              <a:gd name="T39" fmla="*/ 210 h 768"/>
              <a:gd name="T40" fmla="*/ 228 w 769"/>
              <a:gd name="T41" fmla="*/ 201 h 768"/>
              <a:gd name="T42" fmla="*/ 499 w 769"/>
              <a:gd name="T43" fmla="*/ 87 h 768"/>
              <a:gd name="T44" fmla="*/ 394 w 769"/>
              <a:gd name="T45" fmla="*/ 76 h 768"/>
              <a:gd name="T46" fmla="*/ 501 w 769"/>
              <a:gd name="T47" fmla="*/ 86 h 768"/>
              <a:gd name="T48" fmla="*/ 561 w 769"/>
              <a:gd name="T49" fmla="*/ 372 h 768"/>
              <a:gd name="T50" fmla="*/ 546 w 769"/>
              <a:gd name="T51" fmla="*/ 542 h 768"/>
              <a:gd name="T52" fmla="*/ 560 w 769"/>
              <a:gd name="T53" fmla="*/ 396 h 768"/>
              <a:gd name="T54" fmla="*/ 209 w 769"/>
              <a:gd name="T55" fmla="*/ 396 h 768"/>
              <a:gd name="T56" fmla="*/ 333 w 769"/>
              <a:gd name="T57" fmla="*/ 210 h 768"/>
              <a:gd name="T58" fmla="*/ 397 w 769"/>
              <a:gd name="T59" fmla="*/ 208 h 768"/>
              <a:gd name="T60" fmla="*/ 385 w 769"/>
              <a:gd name="T61" fmla="*/ 367 h 768"/>
              <a:gd name="T62" fmla="*/ 208 w 769"/>
              <a:gd name="T63" fmla="*/ 371 h 768"/>
              <a:gd name="T64" fmla="*/ 207 w 769"/>
              <a:gd name="T65" fmla="*/ 396 h 768"/>
              <a:gd name="T66" fmla="*/ 83 w 769"/>
              <a:gd name="T67" fmla="*/ 384 h 768"/>
              <a:gd name="T68" fmla="*/ 559 w 769"/>
              <a:gd name="T69" fmla="*/ 555 h 768"/>
              <a:gd name="T70" fmla="*/ 575 w 769"/>
              <a:gd name="T71" fmla="*/ 553 h 768"/>
              <a:gd name="T72" fmla="*/ 669 w 769"/>
              <a:gd name="T73" fmla="*/ 541 h 768"/>
              <a:gd name="T74" fmla="*/ 633 w 769"/>
              <a:gd name="T75" fmla="*/ 155 h 768"/>
              <a:gd name="T76" fmla="*/ 517 w 769"/>
              <a:gd name="T77" fmla="*/ 25 h 768"/>
              <a:gd name="T78" fmla="*/ 496 w 769"/>
              <a:gd name="T79" fmla="*/ 18 h 768"/>
              <a:gd name="T80" fmla="*/ 576 w 769"/>
              <a:gd name="T81" fmla="*/ 86 h 768"/>
              <a:gd name="T82" fmla="*/ 440 w 769"/>
              <a:gd name="T83" fmla="*/ 15 h 768"/>
              <a:gd name="T84" fmla="*/ 434 w 769"/>
              <a:gd name="T85" fmla="*/ 9 h 768"/>
              <a:gd name="T86" fmla="*/ 378 w 769"/>
              <a:gd name="T87" fmla="*/ 7 h 768"/>
              <a:gd name="T88" fmla="*/ 182 w 769"/>
              <a:gd name="T89" fmla="*/ 84 h 768"/>
              <a:gd name="T90" fmla="*/ 252 w 769"/>
              <a:gd name="T91" fmla="*/ 24 h 768"/>
              <a:gd name="T92" fmla="*/ 242 w 769"/>
              <a:gd name="T93" fmla="*/ 29 h 768"/>
              <a:gd name="T94" fmla="*/ 102 w 769"/>
              <a:gd name="T95" fmla="*/ 209 h 768"/>
              <a:gd name="T96" fmla="*/ 45 w 769"/>
              <a:gd name="T97" fmla="*/ 227 h 768"/>
              <a:gd name="T98" fmla="*/ 39 w 769"/>
              <a:gd name="T99" fmla="*/ 234 h 768"/>
              <a:gd name="T100" fmla="*/ 90 w 769"/>
              <a:gd name="T101" fmla="*/ 547 h 768"/>
              <a:gd name="T102" fmla="*/ 93 w 769"/>
              <a:gd name="T103" fmla="*/ 548 h 768"/>
              <a:gd name="T104" fmla="*/ 126 w 769"/>
              <a:gd name="T105" fmla="*/ 660 h 768"/>
              <a:gd name="T106" fmla="*/ 148 w 769"/>
              <a:gd name="T107" fmla="*/ 672 h 768"/>
              <a:gd name="T108" fmla="*/ 284 w 769"/>
              <a:gd name="T109" fmla="*/ 752 h 768"/>
              <a:gd name="T110" fmla="*/ 271 w 769"/>
              <a:gd name="T111" fmla="*/ 697 h 768"/>
              <a:gd name="T112" fmla="*/ 277 w 769"/>
              <a:gd name="T113" fmla="*/ 695 h 768"/>
              <a:gd name="T114" fmla="*/ 385 w 769"/>
              <a:gd name="T115" fmla="*/ 700 h 768"/>
              <a:gd name="T116" fmla="*/ 527 w 769"/>
              <a:gd name="T117" fmla="*/ 739 h 768"/>
              <a:gd name="T118" fmla="*/ 602 w 769"/>
              <a:gd name="T119" fmla="*/ 677 h 768"/>
              <a:gd name="T120" fmla="*/ 602 w 769"/>
              <a:gd name="T121" fmla="*/ 676 h 768"/>
              <a:gd name="T122" fmla="*/ 645 w 769"/>
              <a:gd name="T123" fmla="*/ 661 h 768"/>
              <a:gd name="T124" fmla="*/ 695 w 769"/>
              <a:gd name="T125" fmla="*/ 393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9" h="768">
                <a:moveTo>
                  <a:pt x="763" y="378"/>
                </a:moveTo>
                <a:cubicBezTo>
                  <a:pt x="762" y="378"/>
                  <a:pt x="762" y="378"/>
                  <a:pt x="762" y="378"/>
                </a:cubicBezTo>
                <a:cubicBezTo>
                  <a:pt x="732" y="234"/>
                  <a:pt x="732" y="234"/>
                  <a:pt x="732" y="234"/>
                </a:cubicBezTo>
                <a:cubicBezTo>
                  <a:pt x="734" y="234"/>
                  <a:pt x="736" y="231"/>
                  <a:pt x="736" y="228"/>
                </a:cubicBezTo>
                <a:cubicBezTo>
                  <a:pt x="736" y="225"/>
                  <a:pt x="734" y="222"/>
                  <a:pt x="730" y="222"/>
                </a:cubicBezTo>
                <a:cubicBezTo>
                  <a:pt x="729" y="222"/>
                  <a:pt x="728" y="223"/>
                  <a:pt x="727" y="223"/>
                </a:cubicBezTo>
                <a:cubicBezTo>
                  <a:pt x="646" y="106"/>
                  <a:pt x="646" y="106"/>
                  <a:pt x="646" y="106"/>
                </a:cubicBezTo>
                <a:cubicBezTo>
                  <a:pt x="648" y="105"/>
                  <a:pt x="649" y="103"/>
                  <a:pt x="649" y="101"/>
                </a:cubicBezTo>
                <a:cubicBezTo>
                  <a:pt x="649" y="98"/>
                  <a:pt x="646" y="96"/>
                  <a:pt x="643" y="96"/>
                </a:cubicBezTo>
                <a:cubicBezTo>
                  <a:pt x="641" y="96"/>
                  <a:pt x="639" y="97"/>
                  <a:pt x="638" y="98"/>
                </a:cubicBezTo>
                <a:cubicBezTo>
                  <a:pt x="528" y="28"/>
                  <a:pt x="528" y="28"/>
                  <a:pt x="528" y="28"/>
                </a:cubicBezTo>
                <a:cubicBezTo>
                  <a:pt x="528" y="27"/>
                  <a:pt x="529" y="26"/>
                  <a:pt x="529" y="25"/>
                </a:cubicBezTo>
                <a:cubicBezTo>
                  <a:pt x="529" y="22"/>
                  <a:pt x="526" y="19"/>
                  <a:pt x="523" y="19"/>
                </a:cubicBezTo>
                <a:cubicBezTo>
                  <a:pt x="520" y="19"/>
                  <a:pt x="518" y="21"/>
                  <a:pt x="517" y="23"/>
                </a:cubicBezTo>
                <a:cubicBezTo>
                  <a:pt x="497" y="17"/>
                  <a:pt x="497" y="17"/>
                  <a:pt x="497" y="17"/>
                </a:cubicBezTo>
                <a:cubicBezTo>
                  <a:pt x="497" y="16"/>
                  <a:pt x="497" y="15"/>
                  <a:pt x="497" y="15"/>
                </a:cubicBezTo>
                <a:cubicBezTo>
                  <a:pt x="497" y="12"/>
                  <a:pt x="495" y="9"/>
                  <a:pt x="492" y="9"/>
                </a:cubicBezTo>
                <a:cubicBezTo>
                  <a:pt x="489" y="9"/>
                  <a:pt x="486" y="11"/>
                  <a:pt x="486" y="14"/>
                </a:cubicBezTo>
                <a:cubicBezTo>
                  <a:pt x="446" y="10"/>
                  <a:pt x="446" y="10"/>
                  <a:pt x="446" y="10"/>
                </a:cubicBezTo>
                <a:cubicBezTo>
                  <a:pt x="446" y="9"/>
                  <a:pt x="446" y="9"/>
                  <a:pt x="446" y="9"/>
                </a:cubicBezTo>
                <a:cubicBezTo>
                  <a:pt x="446" y="6"/>
                  <a:pt x="443" y="3"/>
                  <a:pt x="440" y="3"/>
                </a:cubicBezTo>
                <a:cubicBezTo>
                  <a:pt x="437" y="3"/>
                  <a:pt x="434" y="5"/>
                  <a:pt x="434" y="9"/>
                </a:cubicBezTo>
                <a:cubicBezTo>
                  <a:pt x="390" y="6"/>
                  <a:pt x="390" y="6"/>
                  <a:pt x="390" y="6"/>
                </a:cubicBezTo>
                <a:cubicBezTo>
                  <a:pt x="390" y="6"/>
                  <a:pt x="390" y="6"/>
                  <a:pt x="390" y="6"/>
                </a:cubicBezTo>
                <a:cubicBezTo>
                  <a:pt x="390" y="2"/>
                  <a:pt x="387" y="0"/>
                  <a:pt x="384" y="0"/>
                </a:cubicBezTo>
                <a:cubicBezTo>
                  <a:pt x="381" y="0"/>
                  <a:pt x="378" y="2"/>
                  <a:pt x="378" y="6"/>
                </a:cubicBezTo>
                <a:cubicBezTo>
                  <a:pt x="378" y="6"/>
                  <a:pt x="378" y="6"/>
                  <a:pt x="378" y="6"/>
                </a:cubicBezTo>
                <a:cubicBezTo>
                  <a:pt x="335" y="9"/>
                  <a:pt x="335" y="9"/>
                  <a:pt x="335" y="9"/>
                </a:cubicBezTo>
                <a:cubicBezTo>
                  <a:pt x="334" y="6"/>
                  <a:pt x="332" y="3"/>
                  <a:pt x="329" y="3"/>
                </a:cubicBezTo>
                <a:cubicBezTo>
                  <a:pt x="325" y="3"/>
                  <a:pt x="323" y="6"/>
                  <a:pt x="323" y="9"/>
                </a:cubicBezTo>
                <a:cubicBezTo>
                  <a:pt x="323" y="9"/>
                  <a:pt x="323" y="9"/>
                  <a:pt x="323" y="10"/>
                </a:cubicBezTo>
                <a:cubicBezTo>
                  <a:pt x="283" y="14"/>
                  <a:pt x="283" y="14"/>
                  <a:pt x="283" y="14"/>
                </a:cubicBezTo>
                <a:cubicBezTo>
                  <a:pt x="283" y="11"/>
                  <a:pt x="281" y="9"/>
                  <a:pt x="278" y="9"/>
                </a:cubicBezTo>
                <a:cubicBezTo>
                  <a:pt x="274" y="9"/>
                  <a:pt x="272" y="12"/>
                  <a:pt x="272" y="15"/>
                </a:cubicBezTo>
                <a:cubicBezTo>
                  <a:pt x="272" y="15"/>
                  <a:pt x="272" y="16"/>
                  <a:pt x="272" y="17"/>
                </a:cubicBezTo>
                <a:cubicBezTo>
                  <a:pt x="252" y="23"/>
                  <a:pt x="252" y="23"/>
                  <a:pt x="252" y="23"/>
                </a:cubicBezTo>
                <a:cubicBezTo>
                  <a:pt x="251" y="21"/>
                  <a:pt x="249" y="19"/>
                  <a:pt x="246" y="19"/>
                </a:cubicBezTo>
                <a:cubicBezTo>
                  <a:pt x="243" y="19"/>
                  <a:pt x="241" y="22"/>
                  <a:pt x="241" y="25"/>
                </a:cubicBezTo>
                <a:cubicBezTo>
                  <a:pt x="241" y="26"/>
                  <a:pt x="241" y="27"/>
                  <a:pt x="241" y="28"/>
                </a:cubicBezTo>
                <a:cubicBezTo>
                  <a:pt x="131" y="98"/>
                  <a:pt x="131" y="98"/>
                  <a:pt x="131" y="98"/>
                </a:cubicBezTo>
                <a:cubicBezTo>
                  <a:pt x="130" y="97"/>
                  <a:pt x="128" y="96"/>
                  <a:pt x="126" y="96"/>
                </a:cubicBezTo>
                <a:cubicBezTo>
                  <a:pt x="123" y="96"/>
                  <a:pt x="120" y="98"/>
                  <a:pt x="120" y="101"/>
                </a:cubicBezTo>
                <a:cubicBezTo>
                  <a:pt x="120" y="103"/>
                  <a:pt x="121" y="105"/>
                  <a:pt x="123" y="106"/>
                </a:cubicBezTo>
                <a:cubicBezTo>
                  <a:pt x="42" y="223"/>
                  <a:pt x="42" y="223"/>
                  <a:pt x="42" y="223"/>
                </a:cubicBezTo>
                <a:cubicBezTo>
                  <a:pt x="41" y="222"/>
                  <a:pt x="40" y="222"/>
                  <a:pt x="39" y="222"/>
                </a:cubicBezTo>
                <a:cubicBezTo>
                  <a:pt x="36" y="222"/>
                  <a:pt x="33" y="224"/>
                  <a:pt x="33" y="228"/>
                </a:cubicBezTo>
                <a:cubicBezTo>
                  <a:pt x="33" y="231"/>
                  <a:pt x="35" y="233"/>
                  <a:pt x="38" y="233"/>
                </a:cubicBezTo>
                <a:cubicBezTo>
                  <a:pt x="7" y="378"/>
                  <a:pt x="7" y="378"/>
                  <a:pt x="7" y="378"/>
                </a:cubicBezTo>
                <a:cubicBezTo>
                  <a:pt x="7" y="378"/>
                  <a:pt x="7" y="378"/>
                  <a:pt x="6" y="378"/>
                </a:cubicBezTo>
                <a:cubicBezTo>
                  <a:pt x="3" y="378"/>
                  <a:pt x="0" y="381"/>
                  <a:pt x="0" y="384"/>
                </a:cubicBezTo>
                <a:cubicBezTo>
                  <a:pt x="0" y="387"/>
                  <a:pt x="3" y="390"/>
                  <a:pt x="6" y="390"/>
                </a:cubicBezTo>
                <a:cubicBezTo>
                  <a:pt x="7" y="390"/>
                  <a:pt x="7" y="390"/>
                  <a:pt x="8" y="390"/>
                </a:cubicBezTo>
                <a:cubicBezTo>
                  <a:pt x="38" y="534"/>
                  <a:pt x="38" y="534"/>
                  <a:pt x="38" y="534"/>
                </a:cubicBezTo>
                <a:cubicBezTo>
                  <a:pt x="35" y="534"/>
                  <a:pt x="33" y="537"/>
                  <a:pt x="33" y="539"/>
                </a:cubicBezTo>
                <a:cubicBezTo>
                  <a:pt x="33" y="543"/>
                  <a:pt x="36" y="545"/>
                  <a:pt x="39" y="545"/>
                </a:cubicBezTo>
                <a:cubicBezTo>
                  <a:pt x="40" y="545"/>
                  <a:pt x="41" y="545"/>
                  <a:pt x="42" y="544"/>
                </a:cubicBezTo>
                <a:cubicBezTo>
                  <a:pt x="123" y="661"/>
                  <a:pt x="123" y="661"/>
                  <a:pt x="123" y="661"/>
                </a:cubicBezTo>
                <a:cubicBezTo>
                  <a:pt x="122" y="662"/>
                  <a:pt x="121" y="664"/>
                  <a:pt x="121" y="666"/>
                </a:cubicBezTo>
                <a:cubicBezTo>
                  <a:pt x="121" y="669"/>
                  <a:pt x="123" y="672"/>
                  <a:pt x="126" y="672"/>
                </a:cubicBezTo>
                <a:cubicBezTo>
                  <a:pt x="129" y="672"/>
                  <a:pt x="130" y="671"/>
                  <a:pt x="131" y="669"/>
                </a:cubicBezTo>
                <a:cubicBezTo>
                  <a:pt x="241" y="739"/>
                  <a:pt x="241" y="739"/>
                  <a:pt x="241" y="739"/>
                </a:cubicBezTo>
                <a:cubicBezTo>
                  <a:pt x="241" y="740"/>
                  <a:pt x="240" y="741"/>
                  <a:pt x="240" y="742"/>
                </a:cubicBezTo>
                <a:cubicBezTo>
                  <a:pt x="240" y="746"/>
                  <a:pt x="243" y="748"/>
                  <a:pt x="246" y="748"/>
                </a:cubicBezTo>
                <a:cubicBezTo>
                  <a:pt x="249" y="748"/>
                  <a:pt x="251" y="746"/>
                  <a:pt x="252" y="744"/>
                </a:cubicBezTo>
                <a:cubicBezTo>
                  <a:pt x="272" y="751"/>
                  <a:pt x="272" y="751"/>
                  <a:pt x="272" y="751"/>
                </a:cubicBezTo>
                <a:cubicBezTo>
                  <a:pt x="272" y="751"/>
                  <a:pt x="272" y="751"/>
                  <a:pt x="272" y="752"/>
                </a:cubicBezTo>
                <a:cubicBezTo>
                  <a:pt x="272" y="755"/>
                  <a:pt x="275" y="757"/>
                  <a:pt x="278" y="757"/>
                </a:cubicBezTo>
                <a:cubicBezTo>
                  <a:pt x="281" y="757"/>
                  <a:pt x="283" y="756"/>
                  <a:pt x="283" y="753"/>
                </a:cubicBezTo>
                <a:cubicBezTo>
                  <a:pt x="323" y="758"/>
                  <a:pt x="323" y="758"/>
                  <a:pt x="323" y="758"/>
                </a:cubicBezTo>
                <a:cubicBezTo>
                  <a:pt x="323" y="758"/>
                  <a:pt x="323" y="758"/>
                  <a:pt x="323" y="758"/>
                </a:cubicBezTo>
                <a:cubicBezTo>
                  <a:pt x="323" y="762"/>
                  <a:pt x="326" y="764"/>
                  <a:pt x="329" y="764"/>
                </a:cubicBezTo>
                <a:cubicBezTo>
                  <a:pt x="332" y="764"/>
                  <a:pt x="335" y="762"/>
                  <a:pt x="335" y="759"/>
                </a:cubicBezTo>
                <a:cubicBezTo>
                  <a:pt x="379" y="761"/>
                  <a:pt x="379" y="761"/>
                  <a:pt x="379" y="761"/>
                </a:cubicBezTo>
                <a:cubicBezTo>
                  <a:pt x="379" y="761"/>
                  <a:pt x="379" y="762"/>
                  <a:pt x="379" y="762"/>
                </a:cubicBezTo>
                <a:cubicBezTo>
                  <a:pt x="379" y="765"/>
                  <a:pt x="381" y="768"/>
                  <a:pt x="385" y="768"/>
                </a:cubicBezTo>
                <a:cubicBezTo>
                  <a:pt x="388" y="768"/>
                  <a:pt x="390" y="765"/>
                  <a:pt x="390" y="762"/>
                </a:cubicBezTo>
                <a:cubicBezTo>
                  <a:pt x="390" y="762"/>
                  <a:pt x="390" y="761"/>
                  <a:pt x="390" y="761"/>
                </a:cubicBezTo>
                <a:cubicBezTo>
                  <a:pt x="435" y="759"/>
                  <a:pt x="435" y="759"/>
                  <a:pt x="435" y="759"/>
                </a:cubicBezTo>
                <a:cubicBezTo>
                  <a:pt x="436" y="761"/>
                  <a:pt x="438" y="763"/>
                  <a:pt x="441" y="763"/>
                </a:cubicBezTo>
                <a:cubicBezTo>
                  <a:pt x="444" y="763"/>
                  <a:pt x="447" y="761"/>
                  <a:pt x="447" y="758"/>
                </a:cubicBezTo>
                <a:cubicBezTo>
                  <a:pt x="486" y="753"/>
                  <a:pt x="486" y="753"/>
                  <a:pt x="486" y="753"/>
                </a:cubicBezTo>
                <a:cubicBezTo>
                  <a:pt x="486" y="756"/>
                  <a:pt x="489" y="758"/>
                  <a:pt x="492" y="758"/>
                </a:cubicBezTo>
                <a:cubicBezTo>
                  <a:pt x="495" y="758"/>
                  <a:pt x="497" y="756"/>
                  <a:pt x="497" y="752"/>
                </a:cubicBezTo>
                <a:cubicBezTo>
                  <a:pt x="497" y="752"/>
                  <a:pt x="497" y="751"/>
                  <a:pt x="497" y="751"/>
                </a:cubicBezTo>
                <a:cubicBezTo>
                  <a:pt x="517" y="744"/>
                  <a:pt x="517" y="744"/>
                  <a:pt x="517" y="744"/>
                </a:cubicBezTo>
                <a:cubicBezTo>
                  <a:pt x="518" y="747"/>
                  <a:pt x="520" y="748"/>
                  <a:pt x="523" y="748"/>
                </a:cubicBezTo>
                <a:cubicBezTo>
                  <a:pt x="526" y="748"/>
                  <a:pt x="529" y="746"/>
                  <a:pt x="529" y="742"/>
                </a:cubicBezTo>
                <a:cubicBezTo>
                  <a:pt x="529" y="741"/>
                  <a:pt x="528" y="740"/>
                  <a:pt x="528" y="739"/>
                </a:cubicBezTo>
                <a:cubicBezTo>
                  <a:pt x="638" y="669"/>
                  <a:pt x="638" y="669"/>
                  <a:pt x="638" y="669"/>
                </a:cubicBezTo>
                <a:cubicBezTo>
                  <a:pt x="639" y="671"/>
                  <a:pt x="641" y="672"/>
                  <a:pt x="643" y="672"/>
                </a:cubicBezTo>
                <a:cubicBezTo>
                  <a:pt x="646" y="672"/>
                  <a:pt x="649" y="669"/>
                  <a:pt x="649" y="666"/>
                </a:cubicBezTo>
                <a:cubicBezTo>
                  <a:pt x="649" y="664"/>
                  <a:pt x="648" y="662"/>
                  <a:pt x="646" y="661"/>
                </a:cubicBezTo>
                <a:cubicBezTo>
                  <a:pt x="726" y="545"/>
                  <a:pt x="726" y="545"/>
                  <a:pt x="726" y="545"/>
                </a:cubicBezTo>
                <a:cubicBezTo>
                  <a:pt x="727" y="546"/>
                  <a:pt x="728" y="546"/>
                  <a:pt x="729" y="546"/>
                </a:cubicBezTo>
                <a:cubicBezTo>
                  <a:pt x="732" y="546"/>
                  <a:pt x="735" y="543"/>
                  <a:pt x="735" y="540"/>
                </a:cubicBezTo>
                <a:cubicBezTo>
                  <a:pt x="735" y="537"/>
                  <a:pt x="733" y="535"/>
                  <a:pt x="731" y="535"/>
                </a:cubicBezTo>
                <a:cubicBezTo>
                  <a:pt x="762" y="390"/>
                  <a:pt x="762" y="390"/>
                  <a:pt x="762" y="390"/>
                </a:cubicBezTo>
                <a:cubicBezTo>
                  <a:pt x="762" y="390"/>
                  <a:pt x="762" y="390"/>
                  <a:pt x="763" y="390"/>
                </a:cubicBezTo>
                <a:cubicBezTo>
                  <a:pt x="766" y="390"/>
                  <a:pt x="769" y="387"/>
                  <a:pt x="769" y="384"/>
                </a:cubicBezTo>
                <a:cubicBezTo>
                  <a:pt x="769" y="381"/>
                  <a:pt x="766" y="378"/>
                  <a:pt x="763" y="378"/>
                </a:cubicBezTo>
                <a:close/>
                <a:moveTo>
                  <a:pt x="761" y="378"/>
                </a:moveTo>
                <a:cubicBezTo>
                  <a:pt x="759" y="379"/>
                  <a:pt x="757" y="381"/>
                  <a:pt x="757" y="383"/>
                </a:cubicBezTo>
                <a:cubicBezTo>
                  <a:pt x="703" y="383"/>
                  <a:pt x="703" y="383"/>
                  <a:pt x="703" y="383"/>
                </a:cubicBezTo>
                <a:cubicBezTo>
                  <a:pt x="703" y="379"/>
                  <a:pt x="699" y="375"/>
                  <a:pt x="695" y="375"/>
                </a:cubicBezTo>
                <a:cubicBezTo>
                  <a:pt x="695" y="375"/>
                  <a:pt x="694" y="376"/>
                  <a:pt x="694" y="376"/>
                </a:cubicBezTo>
                <a:cubicBezTo>
                  <a:pt x="690" y="349"/>
                  <a:pt x="690" y="349"/>
                  <a:pt x="690" y="349"/>
                </a:cubicBezTo>
                <a:cubicBezTo>
                  <a:pt x="670" y="226"/>
                  <a:pt x="670" y="226"/>
                  <a:pt x="670" y="226"/>
                </a:cubicBezTo>
                <a:cubicBezTo>
                  <a:pt x="673" y="226"/>
                  <a:pt x="676" y="223"/>
                  <a:pt x="676" y="220"/>
                </a:cubicBezTo>
                <a:cubicBezTo>
                  <a:pt x="680" y="220"/>
                  <a:pt x="680" y="220"/>
                  <a:pt x="680" y="220"/>
                </a:cubicBezTo>
                <a:cubicBezTo>
                  <a:pt x="725" y="227"/>
                  <a:pt x="725" y="227"/>
                  <a:pt x="725" y="227"/>
                </a:cubicBezTo>
                <a:cubicBezTo>
                  <a:pt x="724" y="228"/>
                  <a:pt x="724" y="228"/>
                  <a:pt x="724" y="228"/>
                </a:cubicBezTo>
                <a:cubicBezTo>
                  <a:pt x="724" y="232"/>
                  <a:pt x="727" y="234"/>
                  <a:pt x="730" y="234"/>
                </a:cubicBezTo>
                <a:cubicBezTo>
                  <a:pt x="730" y="234"/>
                  <a:pt x="731" y="234"/>
                  <a:pt x="731" y="234"/>
                </a:cubicBezTo>
                <a:lnTo>
                  <a:pt x="761" y="378"/>
                </a:lnTo>
                <a:close/>
                <a:moveTo>
                  <a:pt x="492" y="747"/>
                </a:moveTo>
                <a:cubicBezTo>
                  <a:pt x="488" y="747"/>
                  <a:pt x="486" y="749"/>
                  <a:pt x="486" y="752"/>
                </a:cubicBezTo>
                <a:cubicBezTo>
                  <a:pt x="447" y="757"/>
                  <a:pt x="447" y="757"/>
                  <a:pt x="447" y="757"/>
                </a:cubicBezTo>
                <a:cubicBezTo>
                  <a:pt x="446" y="755"/>
                  <a:pt x="446" y="754"/>
                  <a:pt x="445" y="753"/>
                </a:cubicBezTo>
                <a:cubicBezTo>
                  <a:pt x="494" y="695"/>
                  <a:pt x="494" y="695"/>
                  <a:pt x="494" y="695"/>
                </a:cubicBezTo>
                <a:cubicBezTo>
                  <a:pt x="495" y="696"/>
                  <a:pt x="497" y="696"/>
                  <a:pt x="499" y="696"/>
                </a:cubicBezTo>
                <a:cubicBezTo>
                  <a:pt x="504" y="696"/>
                  <a:pt x="507" y="693"/>
                  <a:pt x="507" y="688"/>
                </a:cubicBezTo>
                <a:cubicBezTo>
                  <a:pt x="507" y="688"/>
                  <a:pt x="507" y="688"/>
                  <a:pt x="507" y="688"/>
                </a:cubicBezTo>
                <a:cubicBezTo>
                  <a:pt x="584" y="680"/>
                  <a:pt x="584" y="680"/>
                  <a:pt x="584" y="680"/>
                </a:cubicBezTo>
                <a:cubicBezTo>
                  <a:pt x="586" y="680"/>
                  <a:pt x="586" y="680"/>
                  <a:pt x="586" y="680"/>
                </a:cubicBezTo>
                <a:cubicBezTo>
                  <a:pt x="586" y="681"/>
                  <a:pt x="586" y="682"/>
                  <a:pt x="587" y="683"/>
                </a:cubicBezTo>
                <a:cubicBezTo>
                  <a:pt x="496" y="748"/>
                  <a:pt x="496" y="748"/>
                  <a:pt x="496" y="748"/>
                </a:cubicBezTo>
                <a:cubicBezTo>
                  <a:pt x="495" y="747"/>
                  <a:pt x="493" y="747"/>
                  <a:pt x="492" y="747"/>
                </a:cubicBezTo>
                <a:close/>
                <a:moveTo>
                  <a:pt x="393" y="691"/>
                </a:moveTo>
                <a:cubicBezTo>
                  <a:pt x="393" y="687"/>
                  <a:pt x="389" y="683"/>
                  <a:pt x="385" y="683"/>
                </a:cubicBezTo>
                <a:cubicBezTo>
                  <a:pt x="385" y="572"/>
                  <a:pt x="385" y="572"/>
                  <a:pt x="385" y="572"/>
                </a:cubicBezTo>
                <a:cubicBezTo>
                  <a:pt x="392" y="572"/>
                  <a:pt x="397" y="567"/>
                  <a:pt x="397" y="560"/>
                </a:cubicBezTo>
                <a:cubicBezTo>
                  <a:pt x="397" y="560"/>
                  <a:pt x="397" y="560"/>
                  <a:pt x="397" y="560"/>
                </a:cubicBezTo>
                <a:cubicBezTo>
                  <a:pt x="493" y="557"/>
                  <a:pt x="493" y="557"/>
                  <a:pt x="493" y="557"/>
                </a:cubicBezTo>
                <a:cubicBezTo>
                  <a:pt x="534" y="556"/>
                  <a:pt x="534" y="556"/>
                  <a:pt x="534" y="556"/>
                </a:cubicBezTo>
                <a:cubicBezTo>
                  <a:pt x="534" y="561"/>
                  <a:pt x="537" y="565"/>
                  <a:pt x="541" y="566"/>
                </a:cubicBezTo>
                <a:cubicBezTo>
                  <a:pt x="501" y="680"/>
                  <a:pt x="501" y="680"/>
                  <a:pt x="501" y="680"/>
                </a:cubicBezTo>
                <a:cubicBezTo>
                  <a:pt x="500" y="679"/>
                  <a:pt x="500" y="679"/>
                  <a:pt x="499" y="679"/>
                </a:cubicBezTo>
                <a:cubicBezTo>
                  <a:pt x="494" y="679"/>
                  <a:pt x="490" y="683"/>
                  <a:pt x="490" y="688"/>
                </a:cubicBezTo>
                <a:cubicBezTo>
                  <a:pt x="490" y="688"/>
                  <a:pt x="490" y="688"/>
                  <a:pt x="490" y="688"/>
                </a:cubicBezTo>
                <a:cubicBezTo>
                  <a:pt x="486" y="688"/>
                  <a:pt x="486" y="688"/>
                  <a:pt x="486" y="688"/>
                </a:cubicBezTo>
                <a:lnTo>
                  <a:pt x="393" y="691"/>
                </a:lnTo>
                <a:close/>
                <a:moveTo>
                  <a:pt x="376" y="691"/>
                </a:moveTo>
                <a:cubicBezTo>
                  <a:pt x="279" y="688"/>
                  <a:pt x="279" y="688"/>
                  <a:pt x="279" y="688"/>
                </a:cubicBezTo>
                <a:cubicBezTo>
                  <a:pt x="279" y="684"/>
                  <a:pt x="275" y="680"/>
                  <a:pt x="271" y="680"/>
                </a:cubicBezTo>
                <a:cubicBezTo>
                  <a:pt x="270" y="680"/>
                  <a:pt x="269" y="680"/>
                  <a:pt x="269" y="681"/>
                </a:cubicBezTo>
                <a:cubicBezTo>
                  <a:pt x="255" y="642"/>
                  <a:pt x="255" y="642"/>
                  <a:pt x="255" y="642"/>
                </a:cubicBezTo>
                <a:cubicBezTo>
                  <a:pt x="228" y="567"/>
                  <a:pt x="228" y="567"/>
                  <a:pt x="228" y="567"/>
                </a:cubicBezTo>
                <a:cubicBezTo>
                  <a:pt x="232" y="565"/>
                  <a:pt x="236" y="561"/>
                  <a:pt x="236" y="556"/>
                </a:cubicBezTo>
                <a:cubicBezTo>
                  <a:pt x="296" y="558"/>
                  <a:pt x="296" y="558"/>
                  <a:pt x="296" y="558"/>
                </a:cubicBezTo>
                <a:cubicBezTo>
                  <a:pt x="372" y="560"/>
                  <a:pt x="372" y="560"/>
                  <a:pt x="372" y="560"/>
                </a:cubicBezTo>
                <a:cubicBezTo>
                  <a:pt x="372" y="560"/>
                  <a:pt x="372" y="560"/>
                  <a:pt x="372" y="560"/>
                </a:cubicBezTo>
                <a:cubicBezTo>
                  <a:pt x="372" y="567"/>
                  <a:pt x="377" y="572"/>
                  <a:pt x="384" y="572"/>
                </a:cubicBezTo>
                <a:cubicBezTo>
                  <a:pt x="384" y="683"/>
                  <a:pt x="384" y="683"/>
                  <a:pt x="384" y="683"/>
                </a:cubicBezTo>
                <a:cubicBezTo>
                  <a:pt x="380" y="683"/>
                  <a:pt x="376" y="686"/>
                  <a:pt x="376" y="691"/>
                </a:cubicBezTo>
                <a:close/>
                <a:moveTo>
                  <a:pt x="175" y="671"/>
                </a:moveTo>
                <a:cubicBezTo>
                  <a:pt x="174" y="671"/>
                  <a:pt x="173" y="671"/>
                  <a:pt x="172" y="672"/>
                </a:cubicBezTo>
                <a:cubicBezTo>
                  <a:pt x="106" y="556"/>
                  <a:pt x="106" y="556"/>
                  <a:pt x="106" y="556"/>
                </a:cubicBezTo>
                <a:cubicBezTo>
                  <a:pt x="108" y="555"/>
                  <a:pt x="110" y="553"/>
                  <a:pt x="110" y="550"/>
                </a:cubicBezTo>
                <a:cubicBezTo>
                  <a:pt x="160" y="553"/>
                  <a:pt x="160" y="553"/>
                  <a:pt x="160" y="553"/>
                </a:cubicBezTo>
                <a:cubicBezTo>
                  <a:pt x="211" y="555"/>
                  <a:pt x="211" y="555"/>
                  <a:pt x="211" y="555"/>
                </a:cubicBezTo>
                <a:cubicBezTo>
                  <a:pt x="211" y="562"/>
                  <a:pt x="217" y="567"/>
                  <a:pt x="224" y="567"/>
                </a:cubicBezTo>
                <a:cubicBezTo>
                  <a:pt x="225" y="567"/>
                  <a:pt x="226" y="567"/>
                  <a:pt x="227" y="567"/>
                </a:cubicBezTo>
                <a:cubicBezTo>
                  <a:pt x="268" y="681"/>
                  <a:pt x="268" y="681"/>
                  <a:pt x="268" y="681"/>
                </a:cubicBezTo>
                <a:cubicBezTo>
                  <a:pt x="265" y="682"/>
                  <a:pt x="263" y="684"/>
                  <a:pt x="262" y="687"/>
                </a:cubicBezTo>
                <a:cubicBezTo>
                  <a:pt x="193" y="680"/>
                  <a:pt x="193" y="680"/>
                  <a:pt x="193" y="680"/>
                </a:cubicBezTo>
                <a:cubicBezTo>
                  <a:pt x="184" y="679"/>
                  <a:pt x="184" y="679"/>
                  <a:pt x="184" y="679"/>
                </a:cubicBezTo>
                <a:cubicBezTo>
                  <a:pt x="184" y="679"/>
                  <a:pt x="184" y="679"/>
                  <a:pt x="184" y="679"/>
                </a:cubicBezTo>
                <a:cubicBezTo>
                  <a:pt x="184" y="675"/>
                  <a:pt x="180" y="671"/>
                  <a:pt x="175" y="671"/>
                </a:cubicBezTo>
                <a:close/>
                <a:moveTo>
                  <a:pt x="176" y="97"/>
                </a:moveTo>
                <a:cubicBezTo>
                  <a:pt x="180" y="97"/>
                  <a:pt x="184" y="93"/>
                  <a:pt x="184" y="89"/>
                </a:cubicBezTo>
                <a:cubicBezTo>
                  <a:pt x="184" y="88"/>
                  <a:pt x="184" y="88"/>
                  <a:pt x="184" y="88"/>
                </a:cubicBezTo>
                <a:cubicBezTo>
                  <a:pt x="262" y="80"/>
                  <a:pt x="262" y="80"/>
                  <a:pt x="262" y="80"/>
                </a:cubicBezTo>
                <a:cubicBezTo>
                  <a:pt x="262" y="83"/>
                  <a:pt x="264" y="86"/>
                  <a:pt x="267" y="87"/>
                </a:cubicBezTo>
                <a:cubicBezTo>
                  <a:pt x="229" y="194"/>
                  <a:pt x="229" y="194"/>
                  <a:pt x="229" y="194"/>
                </a:cubicBezTo>
                <a:cubicBezTo>
                  <a:pt x="227" y="201"/>
                  <a:pt x="227" y="201"/>
                  <a:pt x="227" y="201"/>
                </a:cubicBezTo>
                <a:cubicBezTo>
                  <a:pt x="226" y="200"/>
                  <a:pt x="224" y="200"/>
                  <a:pt x="223" y="200"/>
                </a:cubicBezTo>
                <a:cubicBezTo>
                  <a:pt x="216" y="200"/>
                  <a:pt x="210" y="205"/>
                  <a:pt x="210" y="212"/>
                </a:cubicBezTo>
                <a:cubicBezTo>
                  <a:pt x="160" y="215"/>
                  <a:pt x="160" y="215"/>
                  <a:pt x="160" y="215"/>
                </a:cubicBezTo>
                <a:cubicBezTo>
                  <a:pt x="110" y="217"/>
                  <a:pt x="110" y="217"/>
                  <a:pt x="110" y="217"/>
                </a:cubicBezTo>
                <a:cubicBezTo>
                  <a:pt x="110" y="214"/>
                  <a:pt x="109" y="211"/>
                  <a:pt x="106" y="210"/>
                </a:cubicBezTo>
                <a:cubicBezTo>
                  <a:pt x="171" y="96"/>
                  <a:pt x="171" y="96"/>
                  <a:pt x="171" y="96"/>
                </a:cubicBezTo>
                <a:cubicBezTo>
                  <a:pt x="173" y="97"/>
                  <a:pt x="174" y="97"/>
                  <a:pt x="176" y="97"/>
                </a:cubicBezTo>
                <a:close/>
                <a:moveTo>
                  <a:pt x="376" y="76"/>
                </a:moveTo>
                <a:cubicBezTo>
                  <a:pt x="377" y="80"/>
                  <a:pt x="380" y="84"/>
                  <a:pt x="384" y="84"/>
                </a:cubicBezTo>
                <a:cubicBezTo>
                  <a:pt x="384" y="196"/>
                  <a:pt x="384" y="196"/>
                  <a:pt x="384" y="196"/>
                </a:cubicBezTo>
                <a:cubicBezTo>
                  <a:pt x="377" y="196"/>
                  <a:pt x="372" y="201"/>
                  <a:pt x="372" y="208"/>
                </a:cubicBezTo>
                <a:cubicBezTo>
                  <a:pt x="276" y="210"/>
                  <a:pt x="276" y="210"/>
                  <a:pt x="276" y="210"/>
                </a:cubicBezTo>
                <a:cubicBezTo>
                  <a:pt x="235" y="211"/>
                  <a:pt x="235" y="211"/>
                  <a:pt x="235" y="211"/>
                </a:cubicBezTo>
                <a:cubicBezTo>
                  <a:pt x="235" y="207"/>
                  <a:pt x="232" y="203"/>
                  <a:pt x="228" y="201"/>
                </a:cubicBezTo>
                <a:cubicBezTo>
                  <a:pt x="268" y="88"/>
                  <a:pt x="268" y="88"/>
                  <a:pt x="268" y="88"/>
                </a:cubicBezTo>
                <a:cubicBezTo>
                  <a:pt x="269" y="88"/>
                  <a:pt x="270" y="88"/>
                  <a:pt x="270" y="88"/>
                </a:cubicBezTo>
                <a:cubicBezTo>
                  <a:pt x="275" y="88"/>
                  <a:pt x="279" y="84"/>
                  <a:pt x="279" y="79"/>
                </a:cubicBezTo>
                <a:cubicBezTo>
                  <a:pt x="279" y="79"/>
                  <a:pt x="279" y="79"/>
                  <a:pt x="279" y="79"/>
                </a:cubicBezTo>
                <a:cubicBezTo>
                  <a:pt x="283" y="79"/>
                  <a:pt x="283" y="79"/>
                  <a:pt x="283" y="79"/>
                </a:cubicBezTo>
                <a:lnTo>
                  <a:pt x="376" y="76"/>
                </a:lnTo>
                <a:close/>
                <a:moveTo>
                  <a:pt x="394" y="76"/>
                </a:moveTo>
                <a:cubicBezTo>
                  <a:pt x="490" y="79"/>
                  <a:pt x="490" y="79"/>
                  <a:pt x="490" y="79"/>
                </a:cubicBezTo>
                <a:cubicBezTo>
                  <a:pt x="490" y="83"/>
                  <a:pt x="494" y="87"/>
                  <a:pt x="499" y="87"/>
                </a:cubicBezTo>
                <a:cubicBezTo>
                  <a:pt x="499" y="87"/>
                  <a:pt x="500" y="87"/>
                  <a:pt x="501" y="87"/>
                </a:cubicBezTo>
                <a:cubicBezTo>
                  <a:pt x="514" y="125"/>
                  <a:pt x="514" y="125"/>
                  <a:pt x="514" y="125"/>
                </a:cubicBezTo>
                <a:cubicBezTo>
                  <a:pt x="541" y="201"/>
                  <a:pt x="541" y="201"/>
                  <a:pt x="541" y="201"/>
                </a:cubicBezTo>
                <a:cubicBezTo>
                  <a:pt x="537" y="202"/>
                  <a:pt x="533" y="206"/>
                  <a:pt x="533" y="211"/>
                </a:cubicBezTo>
                <a:cubicBezTo>
                  <a:pt x="473" y="210"/>
                  <a:pt x="473" y="210"/>
                  <a:pt x="473" y="210"/>
                </a:cubicBezTo>
                <a:cubicBezTo>
                  <a:pt x="397" y="208"/>
                  <a:pt x="397" y="208"/>
                  <a:pt x="397" y="208"/>
                </a:cubicBezTo>
                <a:cubicBezTo>
                  <a:pt x="396" y="201"/>
                  <a:pt x="391" y="196"/>
                  <a:pt x="385" y="196"/>
                </a:cubicBezTo>
                <a:cubicBezTo>
                  <a:pt x="385" y="84"/>
                  <a:pt x="385" y="84"/>
                  <a:pt x="385" y="84"/>
                </a:cubicBezTo>
                <a:cubicBezTo>
                  <a:pt x="390" y="84"/>
                  <a:pt x="393" y="81"/>
                  <a:pt x="394" y="76"/>
                </a:cubicBezTo>
                <a:close/>
                <a:moveTo>
                  <a:pt x="594" y="97"/>
                </a:moveTo>
                <a:cubicBezTo>
                  <a:pt x="595" y="97"/>
                  <a:pt x="597" y="97"/>
                  <a:pt x="598" y="96"/>
                </a:cubicBezTo>
                <a:cubicBezTo>
                  <a:pt x="664" y="211"/>
                  <a:pt x="664" y="211"/>
                  <a:pt x="664" y="211"/>
                </a:cubicBezTo>
                <a:cubicBezTo>
                  <a:pt x="661" y="212"/>
                  <a:pt x="660" y="214"/>
                  <a:pt x="659" y="217"/>
                </a:cubicBezTo>
                <a:cubicBezTo>
                  <a:pt x="609" y="215"/>
                  <a:pt x="609" y="215"/>
                  <a:pt x="609" y="215"/>
                </a:cubicBezTo>
                <a:cubicBezTo>
                  <a:pt x="558" y="212"/>
                  <a:pt x="558" y="212"/>
                  <a:pt x="558" y="212"/>
                </a:cubicBezTo>
                <a:cubicBezTo>
                  <a:pt x="558" y="205"/>
                  <a:pt x="552" y="200"/>
                  <a:pt x="545" y="200"/>
                </a:cubicBezTo>
                <a:cubicBezTo>
                  <a:pt x="544" y="200"/>
                  <a:pt x="543" y="200"/>
                  <a:pt x="542" y="200"/>
                </a:cubicBezTo>
                <a:cubicBezTo>
                  <a:pt x="501" y="86"/>
                  <a:pt x="501" y="86"/>
                  <a:pt x="501" y="86"/>
                </a:cubicBezTo>
                <a:cubicBezTo>
                  <a:pt x="504" y="85"/>
                  <a:pt x="506" y="83"/>
                  <a:pt x="507" y="80"/>
                </a:cubicBezTo>
                <a:cubicBezTo>
                  <a:pt x="575" y="87"/>
                  <a:pt x="575" y="87"/>
                  <a:pt x="575" y="87"/>
                </a:cubicBezTo>
                <a:cubicBezTo>
                  <a:pt x="585" y="88"/>
                  <a:pt x="585" y="88"/>
                  <a:pt x="585" y="88"/>
                </a:cubicBezTo>
                <a:cubicBezTo>
                  <a:pt x="585" y="88"/>
                  <a:pt x="585" y="88"/>
                  <a:pt x="585" y="89"/>
                </a:cubicBezTo>
                <a:cubicBezTo>
                  <a:pt x="585" y="93"/>
                  <a:pt x="589" y="97"/>
                  <a:pt x="594" y="97"/>
                </a:cubicBezTo>
                <a:close/>
                <a:moveTo>
                  <a:pt x="686" y="383"/>
                </a:moveTo>
                <a:cubicBezTo>
                  <a:pt x="575" y="383"/>
                  <a:pt x="575" y="383"/>
                  <a:pt x="575" y="383"/>
                </a:cubicBezTo>
                <a:cubicBezTo>
                  <a:pt x="574" y="377"/>
                  <a:pt x="569" y="371"/>
                  <a:pt x="562" y="371"/>
                </a:cubicBezTo>
                <a:cubicBezTo>
                  <a:pt x="562" y="371"/>
                  <a:pt x="562" y="372"/>
                  <a:pt x="561" y="372"/>
                </a:cubicBezTo>
                <a:cubicBezTo>
                  <a:pt x="547" y="225"/>
                  <a:pt x="547" y="225"/>
                  <a:pt x="547" y="225"/>
                </a:cubicBezTo>
                <a:cubicBezTo>
                  <a:pt x="553" y="224"/>
                  <a:pt x="558" y="219"/>
                  <a:pt x="558" y="213"/>
                </a:cubicBezTo>
                <a:cubicBezTo>
                  <a:pt x="659" y="218"/>
                  <a:pt x="659" y="218"/>
                  <a:pt x="659" y="218"/>
                </a:cubicBezTo>
                <a:cubicBezTo>
                  <a:pt x="659" y="218"/>
                  <a:pt x="659" y="218"/>
                  <a:pt x="659" y="218"/>
                </a:cubicBezTo>
                <a:cubicBezTo>
                  <a:pt x="659" y="223"/>
                  <a:pt x="663" y="227"/>
                  <a:pt x="668" y="227"/>
                </a:cubicBezTo>
                <a:cubicBezTo>
                  <a:pt x="668" y="227"/>
                  <a:pt x="669" y="227"/>
                  <a:pt x="669" y="227"/>
                </a:cubicBezTo>
                <a:cubicBezTo>
                  <a:pt x="693" y="376"/>
                  <a:pt x="693" y="376"/>
                  <a:pt x="693" y="376"/>
                </a:cubicBezTo>
                <a:cubicBezTo>
                  <a:pt x="690" y="376"/>
                  <a:pt x="687" y="379"/>
                  <a:pt x="686" y="383"/>
                </a:cubicBezTo>
                <a:close/>
                <a:moveTo>
                  <a:pt x="546" y="542"/>
                </a:moveTo>
                <a:cubicBezTo>
                  <a:pt x="539" y="542"/>
                  <a:pt x="534" y="548"/>
                  <a:pt x="534" y="555"/>
                </a:cubicBezTo>
                <a:cubicBezTo>
                  <a:pt x="534" y="555"/>
                  <a:pt x="534" y="555"/>
                  <a:pt x="534" y="555"/>
                </a:cubicBezTo>
                <a:cubicBezTo>
                  <a:pt x="436" y="558"/>
                  <a:pt x="436" y="558"/>
                  <a:pt x="436" y="558"/>
                </a:cubicBezTo>
                <a:cubicBezTo>
                  <a:pt x="397" y="559"/>
                  <a:pt x="397" y="559"/>
                  <a:pt x="397" y="559"/>
                </a:cubicBezTo>
                <a:cubicBezTo>
                  <a:pt x="396" y="553"/>
                  <a:pt x="391" y="548"/>
                  <a:pt x="385" y="547"/>
                </a:cubicBezTo>
                <a:cubicBezTo>
                  <a:pt x="385" y="401"/>
                  <a:pt x="385" y="401"/>
                  <a:pt x="385" y="401"/>
                </a:cubicBezTo>
                <a:cubicBezTo>
                  <a:pt x="395" y="401"/>
                  <a:pt x="402" y="394"/>
                  <a:pt x="402" y="384"/>
                </a:cubicBezTo>
                <a:cubicBezTo>
                  <a:pt x="550" y="384"/>
                  <a:pt x="550" y="384"/>
                  <a:pt x="550" y="384"/>
                </a:cubicBezTo>
                <a:cubicBezTo>
                  <a:pt x="550" y="390"/>
                  <a:pt x="554" y="395"/>
                  <a:pt x="560" y="396"/>
                </a:cubicBezTo>
                <a:cubicBezTo>
                  <a:pt x="547" y="542"/>
                  <a:pt x="547" y="542"/>
                  <a:pt x="547" y="542"/>
                </a:cubicBezTo>
                <a:cubicBezTo>
                  <a:pt x="546" y="542"/>
                  <a:pt x="546" y="542"/>
                  <a:pt x="546" y="542"/>
                </a:cubicBezTo>
                <a:close/>
                <a:moveTo>
                  <a:pt x="372" y="559"/>
                </a:moveTo>
                <a:cubicBezTo>
                  <a:pt x="240" y="555"/>
                  <a:pt x="240" y="555"/>
                  <a:pt x="240" y="555"/>
                </a:cubicBezTo>
                <a:cubicBezTo>
                  <a:pt x="236" y="555"/>
                  <a:pt x="236" y="555"/>
                  <a:pt x="236" y="555"/>
                </a:cubicBezTo>
                <a:cubicBezTo>
                  <a:pt x="236" y="555"/>
                  <a:pt x="236" y="555"/>
                  <a:pt x="236" y="555"/>
                </a:cubicBezTo>
                <a:cubicBezTo>
                  <a:pt x="236" y="548"/>
                  <a:pt x="231" y="542"/>
                  <a:pt x="224" y="542"/>
                </a:cubicBezTo>
                <a:cubicBezTo>
                  <a:pt x="223" y="542"/>
                  <a:pt x="223" y="542"/>
                  <a:pt x="223" y="542"/>
                </a:cubicBezTo>
                <a:cubicBezTo>
                  <a:pt x="209" y="396"/>
                  <a:pt x="209" y="396"/>
                  <a:pt x="209" y="396"/>
                </a:cubicBezTo>
                <a:cubicBezTo>
                  <a:pt x="215" y="395"/>
                  <a:pt x="219" y="390"/>
                  <a:pt x="219" y="384"/>
                </a:cubicBezTo>
                <a:cubicBezTo>
                  <a:pt x="368" y="384"/>
                  <a:pt x="368" y="384"/>
                  <a:pt x="368" y="384"/>
                </a:cubicBezTo>
                <a:cubicBezTo>
                  <a:pt x="368" y="393"/>
                  <a:pt x="375" y="401"/>
                  <a:pt x="384" y="401"/>
                </a:cubicBezTo>
                <a:cubicBezTo>
                  <a:pt x="384" y="547"/>
                  <a:pt x="384" y="547"/>
                  <a:pt x="384" y="547"/>
                </a:cubicBezTo>
                <a:cubicBezTo>
                  <a:pt x="378" y="547"/>
                  <a:pt x="372" y="552"/>
                  <a:pt x="372" y="559"/>
                </a:cubicBezTo>
                <a:close/>
                <a:moveTo>
                  <a:pt x="223" y="225"/>
                </a:moveTo>
                <a:cubicBezTo>
                  <a:pt x="230" y="225"/>
                  <a:pt x="235" y="219"/>
                  <a:pt x="235" y="212"/>
                </a:cubicBezTo>
                <a:cubicBezTo>
                  <a:pt x="235" y="212"/>
                  <a:pt x="235" y="212"/>
                  <a:pt x="235" y="212"/>
                </a:cubicBezTo>
                <a:cubicBezTo>
                  <a:pt x="333" y="210"/>
                  <a:pt x="333" y="210"/>
                  <a:pt x="333" y="210"/>
                </a:cubicBezTo>
                <a:cubicBezTo>
                  <a:pt x="372" y="209"/>
                  <a:pt x="372" y="209"/>
                  <a:pt x="372" y="209"/>
                </a:cubicBezTo>
                <a:cubicBezTo>
                  <a:pt x="372" y="215"/>
                  <a:pt x="377" y="221"/>
                  <a:pt x="384" y="221"/>
                </a:cubicBezTo>
                <a:cubicBezTo>
                  <a:pt x="384" y="367"/>
                  <a:pt x="384" y="367"/>
                  <a:pt x="384" y="367"/>
                </a:cubicBezTo>
                <a:cubicBezTo>
                  <a:pt x="375" y="367"/>
                  <a:pt x="368" y="374"/>
                  <a:pt x="368" y="383"/>
                </a:cubicBezTo>
                <a:cubicBezTo>
                  <a:pt x="219" y="383"/>
                  <a:pt x="219" y="383"/>
                  <a:pt x="219" y="383"/>
                </a:cubicBezTo>
                <a:cubicBezTo>
                  <a:pt x="219" y="377"/>
                  <a:pt x="215" y="372"/>
                  <a:pt x="209" y="371"/>
                </a:cubicBezTo>
                <a:cubicBezTo>
                  <a:pt x="223" y="225"/>
                  <a:pt x="223" y="225"/>
                  <a:pt x="223" y="225"/>
                </a:cubicBezTo>
                <a:cubicBezTo>
                  <a:pt x="223" y="225"/>
                  <a:pt x="223" y="225"/>
                  <a:pt x="223" y="225"/>
                </a:cubicBezTo>
                <a:close/>
                <a:moveTo>
                  <a:pt x="397" y="208"/>
                </a:moveTo>
                <a:cubicBezTo>
                  <a:pt x="529" y="212"/>
                  <a:pt x="529" y="212"/>
                  <a:pt x="529" y="212"/>
                </a:cubicBezTo>
                <a:cubicBezTo>
                  <a:pt x="533" y="212"/>
                  <a:pt x="533" y="212"/>
                  <a:pt x="533" y="212"/>
                </a:cubicBezTo>
                <a:cubicBezTo>
                  <a:pt x="533" y="212"/>
                  <a:pt x="533" y="212"/>
                  <a:pt x="533" y="212"/>
                </a:cubicBezTo>
                <a:cubicBezTo>
                  <a:pt x="533" y="219"/>
                  <a:pt x="538" y="225"/>
                  <a:pt x="545" y="225"/>
                </a:cubicBezTo>
                <a:cubicBezTo>
                  <a:pt x="546" y="225"/>
                  <a:pt x="546" y="225"/>
                  <a:pt x="547" y="225"/>
                </a:cubicBezTo>
                <a:cubicBezTo>
                  <a:pt x="560" y="372"/>
                  <a:pt x="560" y="372"/>
                  <a:pt x="560" y="372"/>
                </a:cubicBezTo>
                <a:cubicBezTo>
                  <a:pt x="555" y="373"/>
                  <a:pt x="550" y="377"/>
                  <a:pt x="550" y="383"/>
                </a:cubicBezTo>
                <a:cubicBezTo>
                  <a:pt x="402" y="383"/>
                  <a:pt x="402" y="383"/>
                  <a:pt x="402" y="383"/>
                </a:cubicBezTo>
                <a:cubicBezTo>
                  <a:pt x="402" y="374"/>
                  <a:pt x="394" y="367"/>
                  <a:pt x="385" y="367"/>
                </a:cubicBezTo>
                <a:cubicBezTo>
                  <a:pt x="385" y="221"/>
                  <a:pt x="385" y="221"/>
                  <a:pt x="385" y="221"/>
                </a:cubicBezTo>
                <a:cubicBezTo>
                  <a:pt x="391" y="220"/>
                  <a:pt x="397" y="215"/>
                  <a:pt x="397" y="208"/>
                </a:cubicBezTo>
                <a:close/>
                <a:moveTo>
                  <a:pt x="102" y="226"/>
                </a:moveTo>
                <a:cubicBezTo>
                  <a:pt x="106" y="226"/>
                  <a:pt x="110" y="222"/>
                  <a:pt x="110" y="218"/>
                </a:cubicBezTo>
                <a:cubicBezTo>
                  <a:pt x="194" y="214"/>
                  <a:pt x="194" y="214"/>
                  <a:pt x="194" y="214"/>
                </a:cubicBezTo>
                <a:cubicBezTo>
                  <a:pt x="210" y="213"/>
                  <a:pt x="210" y="213"/>
                  <a:pt x="210" y="213"/>
                </a:cubicBezTo>
                <a:cubicBezTo>
                  <a:pt x="211" y="219"/>
                  <a:pt x="216" y="224"/>
                  <a:pt x="222" y="225"/>
                </a:cubicBezTo>
                <a:cubicBezTo>
                  <a:pt x="218" y="267"/>
                  <a:pt x="218" y="267"/>
                  <a:pt x="218" y="267"/>
                </a:cubicBezTo>
                <a:cubicBezTo>
                  <a:pt x="208" y="371"/>
                  <a:pt x="208" y="371"/>
                  <a:pt x="208" y="371"/>
                </a:cubicBezTo>
                <a:cubicBezTo>
                  <a:pt x="208" y="371"/>
                  <a:pt x="207" y="371"/>
                  <a:pt x="207" y="371"/>
                </a:cubicBezTo>
                <a:cubicBezTo>
                  <a:pt x="200" y="371"/>
                  <a:pt x="194" y="376"/>
                  <a:pt x="194" y="383"/>
                </a:cubicBezTo>
                <a:cubicBezTo>
                  <a:pt x="83" y="383"/>
                  <a:pt x="83" y="383"/>
                  <a:pt x="83" y="383"/>
                </a:cubicBezTo>
                <a:cubicBezTo>
                  <a:pt x="83" y="379"/>
                  <a:pt x="80" y="375"/>
                  <a:pt x="76" y="375"/>
                </a:cubicBezTo>
                <a:cubicBezTo>
                  <a:pt x="100" y="226"/>
                  <a:pt x="100" y="226"/>
                  <a:pt x="100" y="226"/>
                </a:cubicBezTo>
                <a:cubicBezTo>
                  <a:pt x="101" y="226"/>
                  <a:pt x="101" y="226"/>
                  <a:pt x="102" y="226"/>
                </a:cubicBezTo>
                <a:close/>
                <a:moveTo>
                  <a:pt x="83" y="384"/>
                </a:moveTo>
                <a:cubicBezTo>
                  <a:pt x="194" y="384"/>
                  <a:pt x="194" y="384"/>
                  <a:pt x="194" y="384"/>
                </a:cubicBezTo>
                <a:cubicBezTo>
                  <a:pt x="195" y="391"/>
                  <a:pt x="200" y="396"/>
                  <a:pt x="207" y="396"/>
                </a:cubicBezTo>
                <a:cubicBezTo>
                  <a:pt x="207" y="396"/>
                  <a:pt x="208" y="396"/>
                  <a:pt x="208" y="396"/>
                </a:cubicBezTo>
                <a:cubicBezTo>
                  <a:pt x="222" y="542"/>
                  <a:pt x="222" y="542"/>
                  <a:pt x="222" y="542"/>
                </a:cubicBezTo>
                <a:cubicBezTo>
                  <a:pt x="216" y="543"/>
                  <a:pt x="212" y="548"/>
                  <a:pt x="211" y="554"/>
                </a:cubicBezTo>
                <a:cubicBezTo>
                  <a:pt x="110" y="549"/>
                  <a:pt x="110" y="549"/>
                  <a:pt x="110" y="549"/>
                </a:cubicBezTo>
                <a:cubicBezTo>
                  <a:pt x="110" y="549"/>
                  <a:pt x="110" y="549"/>
                  <a:pt x="110" y="549"/>
                </a:cubicBezTo>
                <a:cubicBezTo>
                  <a:pt x="110" y="544"/>
                  <a:pt x="106" y="540"/>
                  <a:pt x="102" y="540"/>
                </a:cubicBezTo>
                <a:cubicBezTo>
                  <a:pt x="101" y="540"/>
                  <a:pt x="101" y="540"/>
                  <a:pt x="100" y="541"/>
                </a:cubicBezTo>
                <a:cubicBezTo>
                  <a:pt x="76" y="392"/>
                  <a:pt x="76" y="392"/>
                  <a:pt x="76" y="392"/>
                </a:cubicBezTo>
                <a:cubicBezTo>
                  <a:pt x="80" y="391"/>
                  <a:pt x="83" y="388"/>
                  <a:pt x="83" y="384"/>
                </a:cubicBezTo>
                <a:close/>
                <a:moveTo>
                  <a:pt x="594" y="671"/>
                </a:moveTo>
                <a:cubicBezTo>
                  <a:pt x="589" y="671"/>
                  <a:pt x="586" y="675"/>
                  <a:pt x="586" y="679"/>
                </a:cubicBezTo>
                <a:cubicBezTo>
                  <a:pt x="586" y="679"/>
                  <a:pt x="586" y="679"/>
                  <a:pt x="586" y="679"/>
                </a:cubicBezTo>
                <a:cubicBezTo>
                  <a:pt x="507" y="687"/>
                  <a:pt x="507" y="687"/>
                  <a:pt x="507" y="687"/>
                </a:cubicBezTo>
                <a:cubicBezTo>
                  <a:pt x="507" y="684"/>
                  <a:pt x="505" y="681"/>
                  <a:pt x="502" y="680"/>
                </a:cubicBezTo>
                <a:cubicBezTo>
                  <a:pt x="540" y="574"/>
                  <a:pt x="540" y="574"/>
                  <a:pt x="540" y="574"/>
                </a:cubicBezTo>
                <a:cubicBezTo>
                  <a:pt x="542" y="567"/>
                  <a:pt x="542" y="567"/>
                  <a:pt x="542" y="567"/>
                </a:cubicBezTo>
                <a:cubicBezTo>
                  <a:pt x="543" y="567"/>
                  <a:pt x="545" y="567"/>
                  <a:pt x="546" y="567"/>
                </a:cubicBezTo>
                <a:cubicBezTo>
                  <a:pt x="553" y="567"/>
                  <a:pt x="559" y="562"/>
                  <a:pt x="559" y="555"/>
                </a:cubicBezTo>
                <a:cubicBezTo>
                  <a:pt x="609" y="553"/>
                  <a:pt x="609" y="553"/>
                  <a:pt x="609" y="553"/>
                </a:cubicBezTo>
                <a:cubicBezTo>
                  <a:pt x="659" y="550"/>
                  <a:pt x="659" y="550"/>
                  <a:pt x="659" y="550"/>
                </a:cubicBezTo>
                <a:cubicBezTo>
                  <a:pt x="660" y="553"/>
                  <a:pt x="661" y="555"/>
                  <a:pt x="664" y="556"/>
                </a:cubicBezTo>
                <a:cubicBezTo>
                  <a:pt x="598" y="671"/>
                  <a:pt x="598" y="671"/>
                  <a:pt x="598" y="671"/>
                </a:cubicBezTo>
                <a:cubicBezTo>
                  <a:pt x="597" y="671"/>
                  <a:pt x="595" y="671"/>
                  <a:pt x="594" y="671"/>
                </a:cubicBezTo>
                <a:close/>
                <a:moveTo>
                  <a:pt x="668" y="540"/>
                </a:moveTo>
                <a:cubicBezTo>
                  <a:pt x="663" y="540"/>
                  <a:pt x="659" y="544"/>
                  <a:pt x="659" y="549"/>
                </a:cubicBezTo>
                <a:cubicBezTo>
                  <a:pt x="659" y="549"/>
                  <a:pt x="659" y="549"/>
                  <a:pt x="659" y="549"/>
                </a:cubicBezTo>
                <a:cubicBezTo>
                  <a:pt x="575" y="553"/>
                  <a:pt x="575" y="553"/>
                  <a:pt x="575" y="553"/>
                </a:cubicBezTo>
                <a:cubicBezTo>
                  <a:pt x="559" y="554"/>
                  <a:pt x="559" y="554"/>
                  <a:pt x="559" y="554"/>
                </a:cubicBezTo>
                <a:cubicBezTo>
                  <a:pt x="558" y="548"/>
                  <a:pt x="554" y="543"/>
                  <a:pt x="547" y="542"/>
                </a:cubicBezTo>
                <a:cubicBezTo>
                  <a:pt x="551" y="500"/>
                  <a:pt x="551" y="500"/>
                  <a:pt x="551" y="500"/>
                </a:cubicBezTo>
                <a:cubicBezTo>
                  <a:pt x="561" y="396"/>
                  <a:pt x="561" y="396"/>
                  <a:pt x="561" y="396"/>
                </a:cubicBezTo>
                <a:cubicBezTo>
                  <a:pt x="562" y="396"/>
                  <a:pt x="562" y="397"/>
                  <a:pt x="562" y="397"/>
                </a:cubicBezTo>
                <a:cubicBezTo>
                  <a:pt x="569" y="397"/>
                  <a:pt x="575" y="391"/>
                  <a:pt x="575" y="384"/>
                </a:cubicBezTo>
                <a:cubicBezTo>
                  <a:pt x="686" y="384"/>
                  <a:pt x="686" y="384"/>
                  <a:pt x="686" y="384"/>
                </a:cubicBezTo>
                <a:cubicBezTo>
                  <a:pt x="686" y="388"/>
                  <a:pt x="689" y="392"/>
                  <a:pt x="693" y="392"/>
                </a:cubicBezTo>
                <a:cubicBezTo>
                  <a:pt x="669" y="541"/>
                  <a:pt x="669" y="541"/>
                  <a:pt x="669" y="541"/>
                </a:cubicBezTo>
                <a:cubicBezTo>
                  <a:pt x="669" y="540"/>
                  <a:pt x="668" y="540"/>
                  <a:pt x="668" y="540"/>
                </a:cubicBezTo>
                <a:close/>
                <a:moveTo>
                  <a:pt x="727" y="224"/>
                </a:moveTo>
                <a:cubicBezTo>
                  <a:pt x="726" y="225"/>
                  <a:pt x="725" y="226"/>
                  <a:pt x="725" y="227"/>
                </a:cubicBezTo>
                <a:cubicBezTo>
                  <a:pt x="690" y="221"/>
                  <a:pt x="690" y="221"/>
                  <a:pt x="690" y="221"/>
                </a:cubicBezTo>
                <a:cubicBezTo>
                  <a:pt x="676" y="219"/>
                  <a:pt x="676" y="219"/>
                  <a:pt x="676" y="219"/>
                </a:cubicBezTo>
                <a:cubicBezTo>
                  <a:pt x="676" y="219"/>
                  <a:pt x="676" y="218"/>
                  <a:pt x="676" y="218"/>
                </a:cubicBezTo>
                <a:cubicBezTo>
                  <a:pt x="676" y="213"/>
                  <a:pt x="672" y="210"/>
                  <a:pt x="668" y="210"/>
                </a:cubicBezTo>
                <a:cubicBezTo>
                  <a:pt x="666" y="210"/>
                  <a:pt x="665" y="210"/>
                  <a:pt x="664" y="210"/>
                </a:cubicBezTo>
                <a:cubicBezTo>
                  <a:pt x="633" y="155"/>
                  <a:pt x="633" y="155"/>
                  <a:pt x="633" y="155"/>
                </a:cubicBezTo>
                <a:cubicBezTo>
                  <a:pt x="599" y="96"/>
                  <a:pt x="599" y="96"/>
                  <a:pt x="599" y="96"/>
                </a:cubicBezTo>
                <a:cubicBezTo>
                  <a:pt x="600" y="95"/>
                  <a:pt x="601" y="93"/>
                  <a:pt x="602" y="91"/>
                </a:cubicBezTo>
                <a:cubicBezTo>
                  <a:pt x="637" y="101"/>
                  <a:pt x="637" y="101"/>
                  <a:pt x="637" y="101"/>
                </a:cubicBezTo>
                <a:cubicBezTo>
                  <a:pt x="637" y="101"/>
                  <a:pt x="637" y="101"/>
                  <a:pt x="637" y="101"/>
                </a:cubicBezTo>
                <a:cubicBezTo>
                  <a:pt x="637" y="105"/>
                  <a:pt x="640" y="107"/>
                  <a:pt x="643" y="107"/>
                </a:cubicBezTo>
                <a:cubicBezTo>
                  <a:pt x="644" y="107"/>
                  <a:pt x="645" y="107"/>
                  <a:pt x="645" y="107"/>
                </a:cubicBezTo>
                <a:lnTo>
                  <a:pt x="727" y="224"/>
                </a:lnTo>
                <a:close/>
                <a:moveTo>
                  <a:pt x="517" y="24"/>
                </a:moveTo>
                <a:cubicBezTo>
                  <a:pt x="517" y="24"/>
                  <a:pt x="517" y="25"/>
                  <a:pt x="517" y="25"/>
                </a:cubicBezTo>
                <a:cubicBezTo>
                  <a:pt x="517" y="28"/>
                  <a:pt x="520" y="31"/>
                  <a:pt x="523" y="31"/>
                </a:cubicBezTo>
                <a:cubicBezTo>
                  <a:pt x="525" y="31"/>
                  <a:pt x="526" y="30"/>
                  <a:pt x="527" y="29"/>
                </a:cubicBezTo>
                <a:cubicBezTo>
                  <a:pt x="638" y="99"/>
                  <a:pt x="638" y="99"/>
                  <a:pt x="638" y="99"/>
                </a:cubicBezTo>
                <a:cubicBezTo>
                  <a:pt x="637" y="99"/>
                  <a:pt x="637" y="100"/>
                  <a:pt x="637" y="100"/>
                </a:cubicBezTo>
                <a:cubicBezTo>
                  <a:pt x="602" y="90"/>
                  <a:pt x="602" y="90"/>
                  <a:pt x="602" y="90"/>
                </a:cubicBezTo>
                <a:cubicBezTo>
                  <a:pt x="602" y="90"/>
                  <a:pt x="602" y="89"/>
                  <a:pt x="602" y="89"/>
                </a:cubicBezTo>
                <a:cubicBezTo>
                  <a:pt x="602" y="84"/>
                  <a:pt x="598" y="80"/>
                  <a:pt x="594" y="80"/>
                </a:cubicBezTo>
                <a:cubicBezTo>
                  <a:pt x="591" y="80"/>
                  <a:pt x="589" y="81"/>
                  <a:pt x="587" y="83"/>
                </a:cubicBezTo>
                <a:cubicBezTo>
                  <a:pt x="496" y="18"/>
                  <a:pt x="496" y="18"/>
                  <a:pt x="496" y="18"/>
                </a:cubicBezTo>
                <a:cubicBezTo>
                  <a:pt x="497" y="18"/>
                  <a:pt x="497" y="18"/>
                  <a:pt x="497" y="17"/>
                </a:cubicBezTo>
                <a:lnTo>
                  <a:pt x="517" y="24"/>
                </a:lnTo>
                <a:close/>
                <a:moveTo>
                  <a:pt x="486" y="15"/>
                </a:moveTo>
                <a:cubicBezTo>
                  <a:pt x="486" y="18"/>
                  <a:pt x="488" y="21"/>
                  <a:pt x="492" y="21"/>
                </a:cubicBezTo>
                <a:cubicBezTo>
                  <a:pt x="493" y="21"/>
                  <a:pt x="495" y="20"/>
                  <a:pt x="496" y="19"/>
                </a:cubicBezTo>
                <a:cubicBezTo>
                  <a:pt x="536" y="47"/>
                  <a:pt x="536" y="47"/>
                  <a:pt x="536" y="47"/>
                </a:cubicBezTo>
                <a:cubicBezTo>
                  <a:pt x="587" y="84"/>
                  <a:pt x="587" y="84"/>
                  <a:pt x="587" y="84"/>
                </a:cubicBezTo>
                <a:cubicBezTo>
                  <a:pt x="586" y="85"/>
                  <a:pt x="586" y="86"/>
                  <a:pt x="585" y="87"/>
                </a:cubicBezTo>
                <a:cubicBezTo>
                  <a:pt x="576" y="86"/>
                  <a:pt x="576" y="86"/>
                  <a:pt x="576" y="86"/>
                </a:cubicBezTo>
                <a:cubicBezTo>
                  <a:pt x="507" y="79"/>
                  <a:pt x="507" y="79"/>
                  <a:pt x="507" y="79"/>
                </a:cubicBezTo>
                <a:cubicBezTo>
                  <a:pt x="507" y="79"/>
                  <a:pt x="507" y="79"/>
                  <a:pt x="507" y="78"/>
                </a:cubicBezTo>
                <a:cubicBezTo>
                  <a:pt x="507" y="74"/>
                  <a:pt x="503" y="70"/>
                  <a:pt x="499" y="70"/>
                </a:cubicBezTo>
                <a:cubicBezTo>
                  <a:pt x="496" y="70"/>
                  <a:pt x="495" y="71"/>
                  <a:pt x="493" y="72"/>
                </a:cubicBezTo>
                <a:cubicBezTo>
                  <a:pt x="444" y="13"/>
                  <a:pt x="444" y="13"/>
                  <a:pt x="444" y="13"/>
                </a:cubicBezTo>
                <a:cubicBezTo>
                  <a:pt x="445" y="13"/>
                  <a:pt x="445" y="12"/>
                  <a:pt x="446" y="10"/>
                </a:cubicBezTo>
                <a:lnTo>
                  <a:pt x="486" y="15"/>
                </a:lnTo>
                <a:close/>
                <a:moveTo>
                  <a:pt x="434" y="9"/>
                </a:moveTo>
                <a:cubicBezTo>
                  <a:pt x="434" y="12"/>
                  <a:pt x="437" y="15"/>
                  <a:pt x="440" y="15"/>
                </a:cubicBezTo>
                <a:cubicBezTo>
                  <a:pt x="441" y="15"/>
                  <a:pt x="442" y="14"/>
                  <a:pt x="443" y="14"/>
                </a:cubicBezTo>
                <a:cubicBezTo>
                  <a:pt x="472" y="48"/>
                  <a:pt x="472" y="48"/>
                  <a:pt x="472" y="48"/>
                </a:cubicBezTo>
                <a:cubicBezTo>
                  <a:pt x="492" y="73"/>
                  <a:pt x="492" y="73"/>
                  <a:pt x="492" y="73"/>
                </a:cubicBezTo>
                <a:cubicBezTo>
                  <a:pt x="491" y="74"/>
                  <a:pt x="490" y="76"/>
                  <a:pt x="490" y="78"/>
                </a:cubicBezTo>
                <a:cubicBezTo>
                  <a:pt x="393" y="75"/>
                  <a:pt x="393" y="75"/>
                  <a:pt x="393" y="75"/>
                </a:cubicBezTo>
                <a:cubicBezTo>
                  <a:pt x="393" y="71"/>
                  <a:pt x="390" y="67"/>
                  <a:pt x="385" y="67"/>
                </a:cubicBezTo>
                <a:cubicBezTo>
                  <a:pt x="385" y="11"/>
                  <a:pt x="385" y="11"/>
                  <a:pt x="385" y="11"/>
                </a:cubicBezTo>
                <a:cubicBezTo>
                  <a:pt x="387" y="11"/>
                  <a:pt x="389" y="9"/>
                  <a:pt x="390" y="7"/>
                </a:cubicBezTo>
                <a:lnTo>
                  <a:pt x="434" y="9"/>
                </a:lnTo>
                <a:close/>
                <a:moveTo>
                  <a:pt x="384" y="11"/>
                </a:moveTo>
                <a:cubicBezTo>
                  <a:pt x="384" y="67"/>
                  <a:pt x="384" y="67"/>
                  <a:pt x="384" y="67"/>
                </a:cubicBezTo>
                <a:cubicBezTo>
                  <a:pt x="380" y="68"/>
                  <a:pt x="377" y="71"/>
                  <a:pt x="377" y="75"/>
                </a:cubicBezTo>
                <a:cubicBezTo>
                  <a:pt x="279" y="78"/>
                  <a:pt x="279" y="78"/>
                  <a:pt x="279" y="78"/>
                </a:cubicBezTo>
                <a:cubicBezTo>
                  <a:pt x="278" y="76"/>
                  <a:pt x="278" y="74"/>
                  <a:pt x="276" y="73"/>
                </a:cubicBezTo>
                <a:cubicBezTo>
                  <a:pt x="326" y="14"/>
                  <a:pt x="326" y="14"/>
                  <a:pt x="326" y="14"/>
                </a:cubicBezTo>
                <a:cubicBezTo>
                  <a:pt x="327" y="15"/>
                  <a:pt x="328" y="15"/>
                  <a:pt x="329" y="15"/>
                </a:cubicBezTo>
                <a:cubicBezTo>
                  <a:pt x="332" y="15"/>
                  <a:pt x="334" y="12"/>
                  <a:pt x="335" y="9"/>
                </a:cubicBezTo>
                <a:cubicBezTo>
                  <a:pt x="378" y="7"/>
                  <a:pt x="378" y="7"/>
                  <a:pt x="378" y="7"/>
                </a:cubicBezTo>
                <a:cubicBezTo>
                  <a:pt x="379" y="9"/>
                  <a:pt x="381" y="11"/>
                  <a:pt x="384" y="11"/>
                </a:cubicBezTo>
                <a:close/>
                <a:moveTo>
                  <a:pt x="325" y="14"/>
                </a:moveTo>
                <a:cubicBezTo>
                  <a:pt x="276" y="73"/>
                  <a:pt x="276" y="73"/>
                  <a:pt x="276" y="73"/>
                </a:cubicBezTo>
                <a:cubicBezTo>
                  <a:pt x="274" y="71"/>
                  <a:pt x="272" y="71"/>
                  <a:pt x="270" y="71"/>
                </a:cubicBezTo>
                <a:cubicBezTo>
                  <a:pt x="266" y="71"/>
                  <a:pt x="262" y="75"/>
                  <a:pt x="262" y="79"/>
                </a:cubicBezTo>
                <a:cubicBezTo>
                  <a:pt x="262" y="79"/>
                  <a:pt x="262" y="79"/>
                  <a:pt x="262" y="79"/>
                </a:cubicBezTo>
                <a:cubicBezTo>
                  <a:pt x="186" y="87"/>
                  <a:pt x="186" y="87"/>
                  <a:pt x="186" y="87"/>
                </a:cubicBezTo>
                <a:cubicBezTo>
                  <a:pt x="184" y="87"/>
                  <a:pt x="184" y="87"/>
                  <a:pt x="184" y="87"/>
                </a:cubicBezTo>
                <a:cubicBezTo>
                  <a:pt x="184" y="86"/>
                  <a:pt x="183" y="85"/>
                  <a:pt x="182" y="84"/>
                </a:cubicBezTo>
                <a:cubicBezTo>
                  <a:pt x="273" y="19"/>
                  <a:pt x="273" y="19"/>
                  <a:pt x="273" y="19"/>
                </a:cubicBezTo>
                <a:cubicBezTo>
                  <a:pt x="274" y="20"/>
                  <a:pt x="276" y="21"/>
                  <a:pt x="278" y="21"/>
                </a:cubicBezTo>
                <a:cubicBezTo>
                  <a:pt x="281" y="21"/>
                  <a:pt x="283" y="18"/>
                  <a:pt x="283" y="15"/>
                </a:cubicBezTo>
                <a:cubicBezTo>
                  <a:pt x="323" y="10"/>
                  <a:pt x="323" y="10"/>
                  <a:pt x="323" y="10"/>
                </a:cubicBezTo>
                <a:cubicBezTo>
                  <a:pt x="323" y="12"/>
                  <a:pt x="324" y="13"/>
                  <a:pt x="325" y="14"/>
                </a:cubicBezTo>
                <a:close/>
                <a:moveTo>
                  <a:pt x="242" y="29"/>
                </a:moveTo>
                <a:cubicBezTo>
                  <a:pt x="243" y="30"/>
                  <a:pt x="245" y="31"/>
                  <a:pt x="246" y="31"/>
                </a:cubicBezTo>
                <a:cubicBezTo>
                  <a:pt x="250" y="31"/>
                  <a:pt x="252" y="28"/>
                  <a:pt x="252" y="25"/>
                </a:cubicBezTo>
                <a:cubicBezTo>
                  <a:pt x="252" y="24"/>
                  <a:pt x="252" y="24"/>
                  <a:pt x="252" y="24"/>
                </a:cubicBezTo>
                <a:cubicBezTo>
                  <a:pt x="272" y="17"/>
                  <a:pt x="272" y="17"/>
                  <a:pt x="272" y="17"/>
                </a:cubicBezTo>
                <a:cubicBezTo>
                  <a:pt x="272" y="18"/>
                  <a:pt x="273" y="18"/>
                  <a:pt x="273" y="18"/>
                </a:cubicBezTo>
                <a:cubicBezTo>
                  <a:pt x="182" y="83"/>
                  <a:pt x="182" y="83"/>
                  <a:pt x="182" y="83"/>
                </a:cubicBezTo>
                <a:cubicBezTo>
                  <a:pt x="180" y="81"/>
                  <a:pt x="178" y="80"/>
                  <a:pt x="176" y="80"/>
                </a:cubicBezTo>
                <a:cubicBezTo>
                  <a:pt x="171" y="80"/>
                  <a:pt x="167" y="84"/>
                  <a:pt x="167" y="89"/>
                </a:cubicBezTo>
                <a:cubicBezTo>
                  <a:pt x="167" y="89"/>
                  <a:pt x="167" y="90"/>
                  <a:pt x="167" y="90"/>
                </a:cubicBezTo>
                <a:cubicBezTo>
                  <a:pt x="132" y="100"/>
                  <a:pt x="132" y="100"/>
                  <a:pt x="132" y="100"/>
                </a:cubicBezTo>
                <a:cubicBezTo>
                  <a:pt x="132" y="100"/>
                  <a:pt x="132" y="99"/>
                  <a:pt x="132" y="99"/>
                </a:cubicBezTo>
                <a:lnTo>
                  <a:pt x="242" y="29"/>
                </a:lnTo>
                <a:close/>
                <a:moveTo>
                  <a:pt x="124" y="107"/>
                </a:moveTo>
                <a:cubicBezTo>
                  <a:pt x="124" y="107"/>
                  <a:pt x="125" y="107"/>
                  <a:pt x="126" y="107"/>
                </a:cubicBezTo>
                <a:cubicBezTo>
                  <a:pt x="130" y="107"/>
                  <a:pt x="132" y="105"/>
                  <a:pt x="132" y="101"/>
                </a:cubicBezTo>
                <a:cubicBezTo>
                  <a:pt x="132" y="101"/>
                  <a:pt x="132" y="101"/>
                  <a:pt x="132" y="101"/>
                </a:cubicBezTo>
                <a:cubicBezTo>
                  <a:pt x="167" y="91"/>
                  <a:pt x="167" y="91"/>
                  <a:pt x="167" y="91"/>
                </a:cubicBezTo>
                <a:cubicBezTo>
                  <a:pt x="168" y="93"/>
                  <a:pt x="169" y="95"/>
                  <a:pt x="171" y="96"/>
                </a:cubicBezTo>
                <a:cubicBezTo>
                  <a:pt x="154" y="125"/>
                  <a:pt x="154" y="125"/>
                  <a:pt x="154" y="125"/>
                </a:cubicBezTo>
                <a:cubicBezTo>
                  <a:pt x="105" y="210"/>
                  <a:pt x="105" y="210"/>
                  <a:pt x="105" y="210"/>
                </a:cubicBezTo>
                <a:cubicBezTo>
                  <a:pt x="104" y="209"/>
                  <a:pt x="103" y="209"/>
                  <a:pt x="102" y="209"/>
                </a:cubicBezTo>
                <a:cubicBezTo>
                  <a:pt x="97" y="209"/>
                  <a:pt x="93" y="213"/>
                  <a:pt x="93" y="217"/>
                </a:cubicBezTo>
                <a:cubicBezTo>
                  <a:pt x="93" y="218"/>
                  <a:pt x="93" y="218"/>
                  <a:pt x="93" y="219"/>
                </a:cubicBezTo>
                <a:cubicBezTo>
                  <a:pt x="45" y="227"/>
                  <a:pt x="45" y="227"/>
                  <a:pt x="45" y="227"/>
                </a:cubicBezTo>
                <a:cubicBezTo>
                  <a:pt x="45" y="225"/>
                  <a:pt x="44" y="224"/>
                  <a:pt x="43" y="223"/>
                </a:cubicBezTo>
                <a:lnTo>
                  <a:pt x="124" y="107"/>
                </a:lnTo>
                <a:close/>
                <a:moveTo>
                  <a:pt x="39" y="234"/>
                </a:moveTo>
                <a:cubicBezTo>
                  <a:pt x="39" y="234"/>
                  <a:pt x="39" y="234"/>
                  <a:pt x="39" y="234"/>
                </a:cubicBezTo>
                <a:cubicBezTo>
                  <a:pt x="42" y="234"/>
                  <a:pt x="45" y="231"/>
                  <a:pt x="45" y="228"/>
                </a:cubicBezTo>
                <a:cubicBezTo>
                  <a:pt x="45" y="228"/>
                  <a:pt x="45" y="227"/>
                  <a:pt x="45" y="227"/>
                </a:cubicBezTo>
                <a:cubicBezTo>
                  <a:pt x="94" y="219"/>
                  <a:pt x="94" y="219"/>
                  <a:pt x="94" y="219"/>
                </a:cubicBezTo>
                <a:cubicBezTo>
                  <a:pt x="94" y="222"/>
                  <a:pt x="97" y="225"/>
                  <a:pt x="99" y="226"/>
                </a:cubicBezTo>
                <a:cubicBezTo>
                  <a:pt x="88" y="295"/>
                  <a:pt x="88" y="295"/>
                  <a:pt x="88" y="295"/>
                </a:cubicBezTo>
                <a:cubicBezTo>
                  <a:pt x="75" y="375"/>
                  <a:pt x="75" y="375"/>
                  <a:pt x="75" y="375"/>
                </a:cubicBezTo>
                <a:cubicBezTo>
                  <a:pt x="75" y="375"/>
                  <a:pt x="75" y="375"/>
                  <a:pt x="74" y="375"/>
                </a:cubicBezTo>
                <a:cubicBezTo>
                  <a:pt x="70" y="375"/>
                  <a:pt x="66" y="378"/>
                  <a:pt x="66" y="383"/>
                </a:cubicBezTo>
                <a:cubicBezTo>
                  <a:pt x="12" y="383"/>
                  <a:pt x="12" y="383"/>
                  <a:pt x="12" y="383"/>
                </a:cubicBezTo>
                <a:cubicBezTo>
                  <a:pt x="12" y="381"/>
                  <a:pt x="10" y="379"/>
                  <a:pt x="8" y="378"/>
                </a:cubicBezTo>
                <a:lnTo>
                  <a:pt x="39" y="234"/>
                </a:lnTo>
                <a:close/>
                <a:moveTo>
                  <a:pt x="8" y="390"/>
                </a:moveTo>
                <a:cubicBezTo>
                  <a:pt x="11" y="389"/>
                  <a:pt x="12" y="387"/>
                  <a:pt x="12" y="384"/>
                </a:cubicBezTo>
                <a:cubicBezTo>
                  <a:pt x="66" y="384"/>
                  <a:pt x="66" y="384"/>
                  <a:pt x="66" y="384"/>
                </a:cubicBezTo>
                <a:cubicBezTo>
                  <a:pt x="66" y="388"/>
                  <a:pt x="70" y="392"/>
                  <a:pt x="74" y="392"/>
                </a:cubicBezTo>
                <a:cubicBezTo>
                  <a:pt x="75" y="392"/>
                  <a:pt x="75" y="392"/>
                  <a:pt x="75" y="392"/>
                </a:cubicBezTo>
                <a:cubicBezTo>
                  <a:pt x="79" y="419"/>
                  <a:pt x="79" y="419"/>
                  <a:pt x="79" y="419"/>
                </a:cubicBezTo>
                <a:cubicBezTo>
                  <a:pt x="99" y="541"/>
                  <a:pt x="99" y="541"/>
                  <a:pt x="99" y="541"/>
                </a:cubicBezTo>
                <a:cubicBezTo>
                  <a:pt x="96" y="542"/>
                  <a:pt x="94" y="544"/>
                  <a:pt x="93" y="548"/>
                </a:cubicBezTo>
                <a:cubicBezTo>
                  <a:pt x="90" y="547"/>
                  <a:pt x="90" y="547"/>
                  <a:pt x="90" y="547"/>
                </a:cubicBezTo>
                <a:cubicBezTo>
                  <a:pt x="45" y="540"/>
                  <a:pt x="45" y="540"/>
                  <a:pt x="45" y="540"/>
                </a:cubicBezTo>
                <a:cubicBezTo>
                  <a:pt x="45" y="540"/>
                  <a:pt x="45" y="540"/>
                  <a:pt x="45" y="539"/>
                </a:cubicBezTo>
                <a:cubicBezTo>
                  <a:pt x="45" y="536"/>
                  <a:pt x="42" y="534"/>
                  <a:pt x="39" y="534"/>
                </a:cubicBezTo>
                <a:cubicBezTo>
                  <a:pt x="39" y="534"/>
                  <a:pt x="39" y="534"/>
                  <a:pt x="39" y="534"/>
                </a:cubicBezTo>
                <a:lnTo>
                  <a:pt x="8" y="390"/>
                </a:lnTo>
                <a:close/>
                <a:moveTo>
                  <a:pt x="43" y="544"/>
                </a:moveTo>
                <a:cubicBezTo>
                  <a:pt x="44" y="543"/>
                  <a:pt x="45" y="542"/>
                  <a:pt x="45" y="541"/>
                </a:cubicBezTo>
                <a:cubicBezTo>
                  <a:pt x="79" y="546"/>
                  <a:pt x="79" y="546"/>
                  <a:pt x="79" y="546"/>
                </a:cubicBezTo>
                <a:cubicBezTo>
                  <a:pt x="93" y="548"/>
                  <a:pt x="93" y="548"/>
                  <a:pt x="93" y="548"/>
                </a:cubicBezTo>
                <a:cubicBezTo>
                  <a:pt x="93" y="549"/>
                  <a:pt x="93" y="549"/>
                  <a:pt x="93" y="549"/>
                </a:cubicBezTo>
                <a:cubicBezTo>
                  <a:pt x="93" y="554"/>
                  <a:pt x="97" y="558"/>
                  <a:pt x="102" y="558"/>
                </a:cubicBezTo>
                <a:cubicBezTo>
                  <a:pt x="103" y="558"/>
                  <a:pt x="104" y="557"/>
                  <a:pt x="105" y="557"/>
                </a:cubicBezTo>
                <a:cubicBezTo>
                  <a:pt x="137" y="612"/>
                  <a:pt x="137" y="612"/>
                  <a:pt x="137" y="612"/>
                </a:cubicBezTo>
                <a:cubicBezTo>
                  <a:pt x="171" y="672"/>
                  <a:pt x="171" y="672"/>
                  <a:pt x="171" y="672"/>
                </a:cubicBezTo>
                <a:cubicBezTo>
                  <a:pt x="169" y="673"/>
                  <a:pt x="168" y="674"/>
                  <a:pt x="167" y="676"/>
                </a:cubicBezTo>
                <a:cubicBezTo>
                  <a:pt x="132" y="667"/>
                  <a:pt x="132" y="667"/>
                  <a:pt x="132" y="667"/>
                </a:cubicBezTo>
                <a:cubicBezTo>
                  <a:pt x="132" y="666"/>
                  <a:pt x="132" y="666"/>
                  <a:pt x="132" y="666"/>
                </a:cubicBezTo>
                <a:cubicBezTo>
                  <a:pt x="132" y="663"/>
                  <a:pt x="130" y="660"/>
                  <a:pt x="126" y="660"/>
                </a:cubicBezTo>
                <a:cubicBezTo>
                  <a:pt x="125" y="660"/>
                  <a:pt x="125" y="660"/>
                  <a:pt x="124" y="661"/>
                </a:cubicBezTo>
                <a:lnTo>
                  <a:pt x="43" y="544"/>
                </a:lnTo>
                <a:close/>
                <a:moveTo>
                  <a:pt x="252" y="743"/>
                </a:moveTo>
                <a:cubicBezTo>
                  <a:pt x="252" y="743"/>
                  <a:pt x="252" y="743"/>
                  <a:pt x="252" y="742"/>
                </a:cubicBezTo>
                <a:cubicBezTo>
                  <a:pt x="252" y="739"/>
                  <a:pt x="250" y="736"/>
                  <a:pt x="246" y="736"/>
                </a:cubicBezTo>
                <a:cubicBezTo>
                  <a:pt x="245" y="736"/>
                  <a:pt x="243" y="737"/>
                  <a:pt x="242" y="738"/>
                </a:cubicBezTo>
                <a:cubicBezTo>
                  <a:pt x="132" y="668"/>
                  <a:pt x="132" y="668"/>
                  <a:pt x="132" y="668"/>
                </a:cubicBezTo>
                <a:cubicBezTo>
                  <a:pt x="132" y="668"/>
                  <a:pt x="132" y="668"/>
                  <a:pt x="132" y="667"/>
                </a:cubicBezTo>
                <a:cubicBezTo>
                  <a:pt x="148" y="672"/>
                  <a:pt x="148" y="672"/>
                  <a:pt x="148" y="672"/>
                </a:cubicBezTo>
                <a:cubicBezTo>
                  <a:pt x="167" y="677"/>
                  <a:pt x="167" y="677"/>
                  <a:pt x="167" y="677"/>
                </a:cubicBezTo>
                <a:cubicBezTo>
                  <a:pt x="167" y="678"/>
                  <a:pt x="167" y="678"/>
                  <a:pt x="167" y="679"/>
                </a:cubicBezTo>
                <a:cubicBezTo>
                  <a:pt x="167" y="684"/>
                  <a:pt x="170" y="688"/>
                  <a:pt x="175" y="688"/>
                </a:cubicBezTo>
                <a:cubicBezTo>
                  <a:pt x="178" y="688"/>
                  <a:pt x="180" y="686"/>
                  <a:pt x="182" y="684"/>
                </a:cubicBezTo>
                <a:cubicBezTo>
                  <a:pt x="273" y="749"/>
                  <a:pt x="273" y="749"/>
                  <a:pt x="273" y="749"/>
                </a:cubicBezTo>
                <a:cubicBezTo>
                  <a:pt x="272" y="749"/>
                  <a:pt x="272" y="750"/>
                  <a:pt x="272" y="750"/>
                </a:cubicBezTo>
                <a:lnTo>
                  <a:pt x="252" y="743"/>
                </a:lnTo>
                <a:close/>
                <a:moveTo>
                  <a:pt x="284" y="752"/>
                </a:moveTo>
                <a:cubicBezTo>
                  <a:pt x="284" y="752"/>
                  <a:pt x="284" y="752"/>
                  <a:pt x="284" y="752"/>
                </a:cubicBezTo>
                <a:cubicBezTo>
                  <a:pt x="284" y="748"/>
                  <a:pt x="281" y="746"/>
                  <a:pt x="278" y="746"/>
                </a:cubicBezTo>
                <a:cubicBezTo>
                  <a:pt x="276" y="746"/>
                  <a:pt x="274" y="747"/>
                  <a:pt x="273" y="748"/>
                </a:cubicBezTo>
                <a:cubicBezTo>
                  <a:pt x="233" y="719"/>
                  <a:pt x="233" y="719"/>
                  <a:pt x="233" y="719"/>
                </a:cubicBezTo>
                <a:cubicBezTo>
                  <a:pt x="182" y="684"/>
                  <a:pt x="182" y="684"/>
                  <a:pt x="182" y="684"/>
                </a:cubicBezTo>
                <a:cubicBezTo>
                  <a:pt x="183" y="683"/>
                  <a:pt x="183" y="681"/>
                  <a:pt x="184" y="680"/>
                </a:cubicBezTo>
                <a:cubicBezTo>
                  <a:pt x="192" y="681"/>
                  <a:pt x="192" y="681"/>
                  <a:pt x="192" y="681"/>
                </a:cubicBezTo>
                <a:cubicBezTo>
                  <a:pt x="262" y="688"/>
                  <a:pt x="262" y="688"/>
                  <a:pt x="262" y="688"/>
                </a:cubicBezTo>
                <a:cubicBezTo>
                  <a:pt x="262" y="688"/>
                  <a:pt x="262" y="688"/>
                  <a:pt x="262" y="689"/>
                </a:cubicBezTo>
                <a:cubicBezTo>
                  <a:pt x="262" y="694"/>
                  <a:pt x="266" y="697"/>
                  <a:pt x="271" y="697"/>
                </a:cubicBezTo>
                <a:cubicBezTo>
                  <a:pt x="273" y="697"/>
                  <a:pt x="275" y="697"/>
                  <a:pt x="276" y="695"/>
                </a:cubicBezTo>
                <a:cubicBezTo>
                  <a:pt x="325" y="754"/>
                  <a:pt x="325" y="754"/>
                  <a:pt x="325" y="754"/>
                </a:cubicBezTo>
                <a:cubicBezTo>
                  <a:pt x="325" y="755"/>
                  <a:pt x="324" y="756"/>
                  <a:pt x="324" y="757"/>
                </a:cubicBezTo>
                <a:lnTo>
                  <a:pt x="284" y="752"/>
                </a:lnTo>
                <a:close/>
                <a:moveTo>
                  <a:pt x="335" y="758"/>
                </a:moveTo>
                <a:cubicBezTo>
                  <a:pt x="335" y="755"/>
                  <a:pt x="332" y="752"/>
                  <a:pt x="329" y="752"/>
                </a:cubicBezTo>
                <a:cubicBezTo>
                  <a:pt x="328" y="752"/>
                  <a:pt x="327" y="753"/>
                  <a:pt x="326" y="753"/>
                </a:cubicBezTo>
                <a:cubicBezTo>
                  <a:pt x="297" y="719"/>
                  <a:pt x="297" y="719"/>
                  <a:pt x="297" y="719"/>
                </a:cubicBezTo>
                <a:cubicBezTo>
                  <a:pt x="277" y="695"/>
                  <a:pt x="277" y="695"/>
                  <a:pt x="277" y="695"/>
                </a:cubicBezTo>
                <a:cubicBezTo>
                  <a:pt x="278" y="693"/>
                  <a:pt x="279" y="691"/>
                  <a:pt x="279" y="689"/>
                </a:cubicBezTo>
                <a:cubicBezTo>
                  <a:pt x="376" y="692"/>
                  <a:pt x="376" y="692"/>
                  <a:pt x="376" y="692"/>
                </a:cubicBezTo>
                <a:cubicBezTo>
                  <a:pt x="376" y="696"/>
                  <a:pt x="380" y="700"/>
                  <a:pt x="384" y="700"/>
                </a:cubicBezTo>
                <a:cubicBezTo>
                  <a:pt x="384" y="756"/>
                  <a:pt x="384" y="756"/>
                  <a:pt x="384" y="756"/>
                </a:cubicBezTo>
                <a:cubicBezTo>
                  <a:pt x="382" y="756"/>
                  <a:pt x="379" y="758"/>
                  <a:pt x="379" y="760"/>
                </a:cubicBezTo>
                <a:lnTo>
                  <a:pt x="335" y="758"/>
                </a:lnTo>
                <a:close/>
                <a:moveTo>
                  <a:pt x="390" y="760"/>
                </a:moveTo>
                <a:cubicBezTo>
                  <a:pt x="390" y="758"/>
                  <a:pt x="388" y="756"/>
                  <a:pt x="385" y="756"/>
                </a:cubicBezTo>
                <a:cubicBezTo>
                  <a:pt x="385" y="700"/>
                  <a:pt x="385" y="700"/>
                  <a:pt x="385" y="700"/>
                </a:cubicBezTo>
                <a:cubicBezTo>
                  <a:pt x="389" y="699"/>
                  <a:pt x="392" y="696"/>
                  <a:pt x="393" y="692"/>
                </a:cubicBezTo>
                <a:cubicBezTo>
                  <a:pt x="490" y="689"/>
                  <a:pt x="490" y="689"/>
                  <a:pt x="490" y="689"/>
                </a:cubicBezTo>
                <a:cubicBezTo>
                  <a:pt x="491" y="691"/>
                  <a:pt x="492" y="693"/>
                  <a:pt x="493" y="694"/>
                </a:cubicBezTo>
                <a:cubicBezTo>
                  <a:pt x="444" y="752"/>
                  <a:pt x="444" y="752"/>
                  <a:pt x="444" y="752"/>
                </a:cubicBezTo>
                <a:cubicBezTo>
                  <a:pt x="443" y="752"/>
                  <a:pt x="442" y="751"/>
                  <a:pt x="441" y="751"/>
                </a:cubicBezTo>
                <a:cubicBezTo>
                  <a:pt x="437" y="751"/>
                  <a:pt x="435" y="754"/>
                  <a:pt x="435" y="757"/>
                </a:cubicBezTo>
                <a:cubicBezTo>
                  <a:pt x="435" y="757"/>
                  <a:pt x="435" y="758"/>
                  <a:pt x="435" y="758"/>
                </a:cubicBezTo>
                <a:lnTo>
                  <a:pt x="390" y="760"/>
                </a:lnTo>
                <a:close/>
                <a:moveTo>
                  <a:pt x="527" y="739"/>
                </a:moveTo>
                <a:cubicBezTo>
                  <a:pt x="526" y="737"/>
                  <a:pt x="525" y="736"/>
                  <a:pt x="523" y="736"/>
                </a:cubicBezTo>
                <a:cubicBezTo>
                  <a:pt x="520" y="736"/>
                  <a:pt x="517" y="739"/>
                  <a:pt x="517" y="742"/>
                </a:cubicBezTo>
                <a:cubicBezTo>
                  <a:pt x="517" y="743"/>
                  <a:pt x="517" y="743"/>
                  <a:pt x="517" y="743"/>
                </a:cubicBezTo>
                <a:cubicBezTo>
                  <a:pt x="497" y="750"/>
                  <a:pt x="497" y="750"/>
                  <a:pt x="497" y="750"/>
                </a:cubicBezTo>
                <a:cubicBezTo>
                  <a:pt x="497" y="750"/>
                  <a:pt x="497" y="749"/>
                  <a:pt x="496" y="749"/>
                </a:cubicBezTo>
                <a:cubicBezTo>
                  <a:pt x="587" y="684"/>
                  <a:pt x="587" y="684"/>
                  <a:pt x="587" y="684"/>
                </a:cubicBezTo>
                <a:cubicBezTo>
                  <a:pt x="589" y="686"/>
                  <a:pt x="591" y="688"/>
                  <a:pt x="594" y="688"/>
                </a:cubicBezTo>
                <a:cubicBezTo>
                  <a:pt x="599" y="688"/>
                  <a:pt x="603" y="684"/>
                  <a:pt x="603" y="679"/>
                </a:cubicBezTo>
                <a:cubicBezTo>
                  <a:pt x="603" y="678"/>
                  <a:pt x="603" y="678"/>
                  <a:pt x="602" y="677"/>
                </a:cubicBezTo>
                <a:cubicBezTo>
                  <a:pt x="637" y="667"/>
                  <a:pt x="637" y="667"/>
                  <a:pt x="637" y="667"/>
                </a:cubicBezTo>
                <a:cubicBezTo>
                  <a:pt x="637" y="668"/>
                  <a:pt x="637" y="668"/>
                  <a:pt x="637" y="668"/>
                </a:cubicBezTo>
                <a:lnTo>
                  <a:pt x="527" y="739"/>
                </a:lnTo>
                <a:close/>
                <a:moveTo>
                  <a:pt x="645" y="661"/>
                </a:moveTo>
                <a:cubicBezTo>
                  <a:pt x="645" y="660"/>
                  <a:pt x="644" y="660"/>
                  <a:pt x="643" y="660"/>
                </a:cubicBezTo>
                <a:cubicBezTo>
                  <a:pt x="639" y="660"/>
                  <a:pt x="637" y="663"/>
                  <a:pt x="637" y="666"/>
                </a:cubicBezTo>
                <a:cubicBezTo>
                  <a:pt x="637" y="666"/>
                  <a:pt x="637" y="666"/>
                  <a:pt x="637" y="667"/>
                </a:cubicBezTo>
                <a:cubicBezTo>
                  <a:pt x="626" y="670"/>
                  <a:pt x="626" y="670"/>
                  <a:pt x="626" y="670"/>
                </a:cubicBezTo>
                <a:cubicBezTo>
                  <a:pt x="602" y="676"/>
                  <a:pt x="602" y="676"/>
                  <a:pt x="602" y="676"/>
                </a:cubicBezTo>
                <a:cubicBezTo>
                  <a:pt x="601" y="674"/>
                  <a:pt x="600" y="673"/>
                  <a:pt x="598" y="672"/>
                </a:cubicBezTo>
                <a:cubicBezTo>
                  <a:pt x="615" y="642"/>
                  <a:pt x="615" y="642"/>
                  <a:pt x="615" y="642"/>
                </a:cubicBezTo>
                <a:cubicBezTo>
                  <a:pt x="664" y="557"/>
                  <a:pt x="664" y="557"/>
                  <a:pt x="664" y="557"/>
                </a:cubicBezTo>
                <a:cubicBezTo>
                  <a:pt x="665" y="557"/>
                  <a:pt x="666" y="558"/>
                  <a:pt x="668" y="558"/>
                </a:cubicBezTo>
                <a:cubicBezTo>
                  <a:pt x="672" y="558"/>
                  <a:pt x="676" y="554"/>
                  <a:pt x="676" y="549"/>
                </a:cubicBezTo>
                <a:cubicBezTo>
                  <a:pt x="676" y="549"/>
                  <a:pt x="676" y="549"/>
                  <a:pt x="676" y="548"/>
                </a:cubicBezTo>
                <a:cubicBezTo>
                  <a:pt x="723" y="541"/>
                  <a:pt x="723" y="541"/>
                  <a:pt x="723" y="541"/>
                </a:cubicBezTo>
                <a:cubicBezTo>
                  <a:pt x="723" y="542"/>
                  <a:pt x="724" y="544"/>
                  <a:pt x="726" y="545"/>
                </a:cubicBezTo>
                <a:lnTo>
                  <a:pt x="645" y="661"/>
                </a:lnTo>
                <a:close/>
                <a:moveTo>
                  <a:pt x="730" y="534"/>
                </a:moveTo>
                <a:cubicBezTo>
                  <a:pt x="730" y="534"/>
                  <a:pt x="729" y="534"/>
                  <a:pt x="729" y="534"/>
                </a:cubicBezTo>
                <a:cubicBezTo>
                  <a:pt x="726" y="534"/>
                  <a:pt x="723" y="537"/>
                  <a:pt x="723" y="540"/>
                </a:cubicBezTo>
                <a:cubicBezTo>
                  <a:pt x="723" y="540"/>
                  <a:pt x="723" y="540"/>
                  <a:pt x="723" y="540"/>
                </a:cubicBezTo>
                <a:cubicBezTo>
                  <a:pt x="676" y="548"/>
                  <a:pt x="676" y="548"/>
                  <a:pt x="676" y="548"/>
                </a:cubicBezTo>
                <a:cubicBezTo>
                  <a:pt x="676" y="544"/>
                  <a:pt x="673" y="542"/>
                  <a:pt x="670" y="541"/>
                </a:cubicBezTo>
                <a:cubicBezTo>
                  <a:pt x="681" y="472"/>
                  <a:pt x="681" y="472"/>
                  <a:pt x="681" y="472"/>
                </a:cubicBezTo>
                <a:cubicBezTo>
                  <a:pt x="694" y="393"/>
                  <a:pt x="694" y="393"/>
                  <a:pt x="694" y="393"/>
                </a:cubicBezTo>
                <a:cubicBezTo>
                  <a:pt x="694" y="393"/>
                  <a:pt x="694" y="393"/>
                  <a:pt x="695" y="393"/>
                </a:cubicBezTo>
                <a:cubicBezTo>
                  <a:pt x="699" y="393"/>
                  <a:pt x="703" y="389"/>
                  <a:pt x="703" y="384"/>
                </a:cubicBezTo>
                <a:cubicBezTo>
                  <a:pt x="757" y="384"/>
                  <a:pt x="757" y="384"/>
                  <a:pt x="757" y="384"/>
                </a:cubicBezTo>
                <a:cubicBezTo>
                  <a:pt x="757" y="387"/>
                  <a:pt x="759" y="389"/>
                  <a:pt x="761" y="390"/>
                </a:cubicBezTo>
                <a:lnTo>
                  <a:pt x="730" y="534"/>
                </a:lnTo>
                <a:close/>
              </a:path>
            </a:pathLst>
          </a:custGeom>
          <a:gradFill>
            <a:gsLst>
              <a:gs pos="100000">
                <a:srgbClr val="153B6A"/>
              </a:gs>
              <a:gs pos="0">
                <a:srgbClr val="17D5F7"/>
              </a:gs>
            </a:gsLst>
            <a:path path="shape">
              <a:fillToRect l="50000" t="50000" r="50000" b="50000"/>
            </a:path>
          </a:gradFill>
          <a:ln>
            <a:noFill/>
          </a:ln>
        </p:spPr>
        <p:txBody>
          <a:bodyPr vert="horz" wrap="square" lIns="121917" tIns="60958" rIns="121917" bIns="60958" numCol="1" anchor="t" anchorCtr="0" compatLnSpc="1"/>
          <a:lstStyle/>
          <a:p>
            <a:endParaRPr lang="zh-CN" altLang="en-US"/>
          </a:p>
        </p:txBody>
      </p:sp>
      <p:sp>
        <p:nvSpPr>
          <p:cNvPr id="3" name="文本框 6"/>
          <p:cNvSpPr txBox="1">
            <a:spLocks noChangeArrowheads="1"/>
          </p:cNvSpPr>
          <p:nvPr/>
        </p:nvSpPr>
        <p:spPr bwMode="auto">
          <a:xfrm>
            <a:off x="1633067" y="1365176"/>
            <a:ext cx="3870605" cy="4201146"/>
          </a:xfrm>
          <a:prstGeom prst="rect">
            <a:avLst/>
          </a:prstGeom>
          <a:noFill/>
        </p:spPr>
        <p:txBody>
          <a:bodyPr wrap="none" lIns="121917" tIns="60958" rIns="121917" bIns="60958">
            <a:spAutoFit/>
          </a:bodyPr>
          <a:lstStyle>
            <a:defPPr>
              <a:defRPr lang="zh-CN"/>
            </a:defPPr>
            <a:lvl1pPr>
              <a:defRPr sz="16600">
                <a:ln w="38100">
                  <a:noFill/>
                </a:ln>
                <a:solidFill>
                  <a:schemeClr val="bg1"/>
                </a:solidFill>
                <a:latin typeface="Impact" panose="020B0806030902050204" pitchFamily="34" charset="0"/>
                <a:ea typeface="微软雅黑" panose="020B0503020204020204" pitchFamily="34" charset="-122"/>
              </a:defRPr>
            </a:lvl1pPr>
          </a:lstStyle>
          <a:p>
            <a:r>
              <a:rPr lang="en-US" altLang="zh-CN" sz="26500" dirty="0" smtClean="0"/>
              <a:t>05</a:t>
            </a:r>
            <a:endParaRPr lang="zh-CN" altLang="en-US" sz="26500" dirty="0"/>
          </a:p>
        </p:txBody>
      </p:sp>
      <p:sp>
        <p:nvSpPr>
          <p:cNvPr id="5" name="文本框 8"/>
          <p:cNvSpPr txBox="1">
            <a:spLocks noChangeArrowheads="1"/>
          </p:cNvSpPr>
          <p:nvPr/>
        </p:nvSpPr>
        <p:spPr bwMode="auto">
          <a:xfrm>
            <a:off x="6386094" y="2750931"/>
            <a:ext cx="4401199" cy="677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zh-CN" altLang="en-US" sz="3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常见问题及咨询电话</a:t>
            </a:r>
            <a:endParaRPr lang="zh-CN" altLang="zh-CN" sz="3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6" name="组合 5"/>
          <p:cNvGrpSpPr/>
          <p:nvPr/>
        </p:nvGrpSpPr>
        <p:grpSpPr>
          <a:xfrm>
            <a:off x="6462402" y="1505673"/>
            <a:ext cx="1183063" cy="1094569"/>
            <a:chOff x="4427538" y="566738"/>
            <a:chExt cx="887413" cy="820737"/>
          </a:xfrm>
        </p:grpSpPr>
        <p:sp>
          <p:nvSpPr>
            <p:cNvPr id="7" name="Freeform 8"/>
            <p:cNvSpPr>
              <a:spLocks noEditPoints="1"/>
            </p:cNvSpPr>
            <p:nvPr/>
          </p:nvSpPr>
          <p:spPr bwMode="auto">
            <a:xfrm>
              <a:off x="4429126" y="566738"/>
              <a:ext cx="885825" cy="815975"/>
            </a:xfrm>
            <a:custGeom>
              <a:avLst/>
              <a:gdLst>
                <a:gd name="T0" fmla="*/ 132 w 558"/>
                <a:gd name="T1" fmla="*/ 514 h 514"/>
                <a:gd name="T2" fmla="*/ 556 w 558"/>
                <a:gd name="T3" fmla="*/ 317 h 514"/>
                <a:gd name="T4" fmla="*/ 558 w 558"/>
                <a:gd name="T5" fmla="*/ 316 h 514"/>
                <a:gd name="T6" fmla="*/ 0 w 558"/>
                <a:gd name="T7" fmla="*/ 0 h 514"/>
                <a:gd name="T8" fmla="*/ 132 w 558"/>
                <a:gd name="T9" fmla="*/ 514 h 514"/>
                <a:gd name="T10" fmla="*/ 134 w 558"/>
                <a:gd name="T11" fmla="*/ 511 h 514"/>
                <a:gd name="T12" fmla="*/ 3 w 558"/>
                <a:gd name="T13" fmla="*/ 4 h 514"/>
                <a:gd name="T14" fmla="*/ 553 w 558"/>
                <a:gd name="T15" fmla="*/ 316 h 514"/>
                <a:gd name="T16" fmla="*/ 134 w 558"/>
                <a:gd name="T17" fmla="*/ 511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8" h="514">
                  <a:moveTo>
                    <a:pt x="132" y="514"/>
                  </a:moveTo>
                  <a:lnTo>
                    <a:pt x="556" y="317"/>
                  </a:lnTo>
                  <a:lnTo>
                    <a:pt x="558" y="316"/>
                  </a:lnTo>
                  <a:lnTo>
                    <a:pt x="0" y="0"/>
                  </a:lnTo>
                  <a:lnTo>
                    <a:pt x="132" y="514"/>
                  </a:lnTo>
                  <a:close/>
                  <a:moveTo>
                    <a:pt x="134" y="511"/>
                  </a:moveTo>
                  <a:lnTo>
                    <a:pt x="3" y="4"/>
                  </a:lnTo>
                  <a:lnTo>
                    <a:pt x="553" y="316"/>
                  </a:lnTo>
                  <a:lnTo>
                    <a:pt x="134" y="511"/>
                  </a:ln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p>
          </p:txBody>
        </p:sp>
        <p:sp>
          <p:nvSpPr>
            <p:cNvPr id="8" name="Freeform 9"/>
            <p:cNvSpPr>
              <a:spLocks noEditPoints="1"/>
            </p:cNvSpPr>
            <p:nvPr/>
          </p:nvSpPr>
          <p:spPr bwMode="auto">
            <a:xfrm>
              <a:off x="4629151" y="1066800"/>
              <a:ext cx="682625" cy="320675"/>
            </a:xfrm>
            <a:custGeom>
              <a:avLst/>
              <a:gdLst>
                <a:gd name="T0" fmla="*/ 111 w 430"/>
                <a:gd name="T1" fmla="*/ 110 h 202"/>
                <a:gd name="T2" fmla="*/ 111 w 430"/>
                <a:gd name="T3" fmla="*/ 110 h 202"/>
                <a:gd name="T4" fmla="*/ 0 w 430"/>
                <a:gd name="T5" fmla="*/ 202 h 202"/>
                <a:gd name="T6" fmla="*/ 430 w 430"/>
                <a:gd name="T7" fmla="*/ 2 h 202"/>
                <a:gd name="T8" fmla="*/ 429 w 430"/>
                <a:gd name="T9" fmla="*/ 0 h 202"/>
                <a:gd name="T10" fmla="*/ 111 w 430"/>
                <a:gd name="T11" fmla="*/ 110 h 202"/>
                <a:gd name="T12" fmla="*/ 14 w 430"/>
                <a:gd name="T13" fmla="*/ 193 h 202"/>
                <a:gd name="T14" fmla="*/ 112 w 430"/>
                <a:gd name="T15" fmla="*/ 112 h 202"/>
                <a:gd name="T16" fmla="*/ 409 w 430"/>
                <a:gd name="T17" fmla="*/ 9 h 202"/>
                <a:gd name="T18" fmla="*/ 14 w 430"/>
                <a:gd name="T19" fmla="*/ 193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0" h="202">
                  <a:moveTo>
                    <a:pt x="111" y="110"/>
                  </a:moveTo>
                  <a:lnTo>
                    <a:pt x="111" y="110"/>
                  </a:lnTo>
                  <a:lnTo>
                    <a:pt x="0" y="202"/>
                  </a:lnTo>
                  <a:lnTo>
                    <a:pt x="430" y="2"/>
                  </a:lnTo>
                  <a:lnTo>
                    <a:pt x="429" y="0"/>
                  </a:lnTo>
                  <a:lnTo>
                    <a:pt x="111" y="110"/>
                  </a:lnTo>
                  <a:close/>
                  <a:moveTo>
                    <a:pt x="14" y="193"/>
                  </a:moveTo>
                  <a:lnTo>
                    <a:pt x="112" y="112"/>
                  </a:lnTo>
                  <a:lnTo>
                    <a:pt x="409" y="9"/>
                  </a:lnTo>
                  <a:lnTo>
                    <a:pt x="14" y="193"/>
                  </a:ln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p>
          </p:txBody>
        </p:sp>
        <p:sp>
          <p:nvSpPr>
            <p:cNvPr id="9" name="Freeform 10"/>
            <p:cNvSpPr>
              <a:spLocks noEditPoints="1"/>
            </p:cNvSpPr>
            <p:nvPr/>
          </p:nvSpPr>
          <p:spPr bwMode="auto">
            <a:xfrm>
              <a:off x="4427538" y="566738"/>
              <a:ext cx="887413" cy="677863"/>
            </a:xfrm>
            <a:custGeom>
              <a:avLst/>
              <a:gdLst>
                <a:gd name="T0" fmla="*/ 237 w 559"/>
                <a:gd name="T1" fmla="*/ 427 h 427"/>
                <a:gd name="T2" fmla="*/ 238 w 559"/>
                <a:gd name="T3" fmla="*/ 427 h 427"/>
                <a:gd name="T4" fmla="*/ 559 w 559"/>
                <a:gd name="T5" fmla="*/ 317 h 427"/>
                <a:gd name="T6" fmla="*/ 0 w 559"/>
                <a:gd name="T7" fmla="*/ 0 h 427"/>
                <a:gd name="T8" fmla="*/ 237 w 559"/>
                <a:gd name="T9" fmla="*/ 427 h 427"/>
                <a:gd name="T10" fmla="*/ 239 w 559"/>
                <a:gd name="T11" fmla="*/ 425 h 427"/>
                <a:gd name="T12" fmla="*/ 5 w 559"/>
                <a:gd name="T13" fmla="*/ 5 h 427"/>
                <a:gd name="T14" fmla="*/ 554 w 559"/>
                <a:gd name="T15" fmla="*/ 316 h 427"/>
                <a:gd name="T16" fmla="*/ 239 w 559"/>
                <a:gd name="T17" fmla="*/ 425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9" h="427">
                  <a:moveTo>
                    <a:pt x="237" y="427"/>
                  </a:moveTo>
                  <a:lnTo>
                    <a:pt x="238" y="427"/>
                  </a:lnTo>
                  <a:lnTo>
                    <a:pt x="559" y="317"/>
                  </a:lnTo>
                  <a:lnTo>
                    <a:pt x="0" y="0"/>
                  </a:lnTo>
                  <a:lnTo>
                    <a:pt x="237" y="427"/>
                  </a:lnTo>
                  <a:close/>
                  <a:moveTo>
                    <a:pt x="239" y="425"/>
                  </a:moveTo>
                  <a:lnTo>
                    <a:pt x="5" y="5"/>
                  </a:lnTo>
                  <a:lnTo>
                    <a:pt x="554" y="316"/>
                  </a:lnTo>
                  <a:lnTo>
                    <a:pt x="239" y="425"/>
                  </a:ln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p>
          </p:txBody>
        </p:sp>
      </p:grpSp>
      <p:grpSp>
        <p:nvGrpSpPr>
          <p:cNvPr id="10" name="组合 9"/>
          <p:cNvGrpSpPr/>
          <p:nvPr/>
        </p:nvGrpSpPr>
        <p:grpSpPr>
          <a:xfrm>
            <a:off x="6495205" y="4757294"/>
            <a:ext cx="1007402" cy="702897"/>
            <a:chOff x="4672013" y="2482850"/>
            <a:chExt cx="755650" cy="527051"/>
          </a:xfrm>
        </p:grpSpPr>
        <p:sp>
          <p:nvSpPr>
            <p:cNvPr id="11" name="Freeform 17"/>
            <p:cNvSpPr>
              <a:spLocks noEditPoints="1"/>
            </p:cNvSpPr>
            <p:nvPr/>
          </p:nvSpPr>
          <p:spPr bwMode="auto">
            <a:xfrm>
              <a:off x="4672013" y="2484438"/>
              <a:ext cx="493713" cy="525463"/>
            </a:xfrm>
            <a:custGeom>
              <a:avLst/>
              <a:gdLst>
                <a:gd name="T0" fmla="*/ 0 w 311"/>
                <a:gd name="T1" fmla="*/ 331 h 331"/>
                <a:gd name="T2" fmla="*/ 311 w 311"/>
                <a:gd name="T3" fmla="*/ 95 h 331"/>
                <a:gd name="T4" fmla="*/ 183 w 311"/>
                <a:gd name="T5" fmla="*/ 0 h 331"/>
                <a:gd name="T6" fmla="*/ 0 w 311"/>
                <a:gd name="T7" fmla="*/ 331 h 331"/>
                <a:gd name="T8" fmla="*/ 308 w 311"/>
                <a:gd name="T9" fmla="*/ 95 h 331"/>
                <a:gd name="T10" fmla="*/ 7 w 311"/>
                <a:gd name="T11" fmla="*/ 323 h 331"/>
                <a:gd name="T12" fmla="*/ 183 w 311"/>
                <a:gd name="T13" fmla="*/ 3 h 331"/>
                <a:gd name="T14" fmla="*/ 308 w 311"/>
                <a:gd name="T15" fmla="*/ 95 h 3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1" h="331">
                  <a:moveTo>
                    <a:pt x="0" y="331"/>
                  </a:moveTo>
                  <a:lnTo>
                    <a:pt x="311" y="95"/>
                  </a:lnTo>
                  <a:lnTo>
                    <a:pt x="183" y="0"/>
                  </a:lnTo>
                  <a:lnTo>
                    <a:pt x="0" y="331"/>
                  </a:lnTo>
                  <a:close/>
                  <a:moveTo>
                    <a:pt x="308" y="95"/>
                  </a:moveTo>
                  <a:lnTo>
                    <a:pt x="7" y="323"/>
                  </a:lnTo>
                  <a:lnTo>
                    <a:pt x="183" y="3"/>
                  </a:lnTo>
                  <a:lnTo>
                    <a:pt x="308" y="95"/>
                  </a:ln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p>
          </p:txBody>
        </p:sp>
        <p:sp>
          <p:nvSpPr>
            <p:cNvPr id="12" name="Freeform 18"/>
            <p:cNvSpPr>
              <a:spLocks noEditPoints="1"/>
            </p:cNvSpPr>
            <p:nvPr/>
          </p:nvSpPr>
          <p:spPr bwMode="auto">
            <a:xfrm>
              <a:off x="4954588" y="2482850"/>
              <a:ext cx="473075" cy="153988"/>
            </a:xfrm>
            <a:custGeom>
              <a:avLst/>
              <a:gdLst>
                <a:gd name="T0" fmla="*/ 131 w 298"/>
                <a:gd name="T1" fmla="*/ 97 h 97"/>
                <a:gd name="T2" fmla="*/ 131 w 298"/>
                <a:gd name="T3" fmla="*/ 97 h 97"/>
                <a:gd name="T4" fmla="*/ 298 w 298"/>
                <a:gd name="T5" fmla="*/ 85 h 97"/>
                <a:gd name="T6" fmla="*/ 0 w 298"/>
                <a:gd name="T7" fmla="*/ 0 h 97"/>
                <a:gd name="T8" fmla="*/ 131 w 298"/>
                <a:gd name="T9" fmla="*/ 97 h 97"/>
                <a:gd name="T10" fmla="*/ 132 w 298"/>
                <a:gd name="T11" fmla="*/ 95 h 97"/>
                <a:gd name="T12" fmla="*/ 11 w 298"/>
                <a:gd name="T13" fmla="*/ 5 h 97"/>
                <a:gd name="T14" fmla="*/ 286 w 298"/>
                <a:gd name="T15" fmla="*/ 84 h 97"/>
                <a:gd name="T16" fmla="*/ 132 w 298"/>
                <a:gd name="T17" fmla="*/ 95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8" h="97">
                  <a:moveTo>
                    <a:pt x="131" y="97"/>
                  </a:moveTo>
                  <a:lnTo>
                    <a:pt x="131" y="97"/>
                  </a:lnTo>
                  <a:lnTo>
                    <a:pt x="298" y="85"/>
                  </a:lnTo>
                  <a:lnTo>
                    <a:pt x="0" y="0"/>
                  </a:lnTo>
                  <a:lnTo>
                    <a:pt x="131" y="97"/>
                  </a:lnTo>
                  <a:close/>
                  <a:moveTo>
                    <a:pt x="132" y="95"/>
                  </a:moveTo>
                  <a:lnTo>
                    <a:pt x="11" y="5"/>
                  </a:lnTo>
                  <a:lnTo>
                    <a:pt x="286" y="84"/>
                  </a:lnTo>
                  <a:lnTo>
                    <a:pt x="132" y="95"/>
                  </a:ln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p>
          </p:txBody>
        </p:sp>
        <p:sp>
          <p:nvSpPr>
            <p:cNvPr id="13" name="Freeform 19"/>
            <p:cNvSpPr>
              <a:spLocks noEditPoints="1"/>
            </p:cNvSpPr>
            <p:nvPr/>
          </p:nvSpPr>
          <p:spPr bwMode="auto">
            <a:xfrm>
              <a:off x="4676776" y="2614613"/>
              <a:ext cx="749300" cy="390525"/>
            </a:xfrm>
            <a:custGeom>
              <a:avLst/>
              <a:gdLst>
                <a:gd name="T0" fmla="*/ 306 w 472"/>
                <a:gd name="T1" fmla="*/ 12 h 246"/>
                <a:gd name="T2" fmla="*/ 0 w 472"/>
                <a:gd name="T3" fmla="*/ 244 h 246"/>
                <a:gd name="T4" fmla="*/ 1 w 472"/>
                <a:gd name="T5" fmla="*/ 246 h 246"/>
                <a:gd name="T6" fmla="*/ 472 w 472"/>
                <a:gd name="T7" fmla="*/ 0 h 246"/>
                <a:gd name="T8" fmla="*/ 307 w 472"/>
                <a:gd name="T9" fmla="*/ 12 h 246"/>
                <a:gd name="T10" fmla="*/ 306 w 472"/>
                <a:gd name="T11" fmla="*/ 12 h 246"/>
                <a:gd name="T12" fmla="*/ 462 w 472"/>
                <a:gd name="T13" fmla="*/ 3 h 246"/>
                <a:gd name="T14" fmla="*/ 12 w 472"/>
                <a:gd name="T15" fmla="*/ 238 h 246"/>
                <a:gd name="T16" fmla="*/ 307 w 472"/>
                <a:gd name="T17" fmla="*/ 14 h 246"/>
                <a:gd name="T18" fmla="*/ 462 w 472"/>
                <a:gd name="T19" fmla="*/ 3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 h="246">
                  <a:moveTo>
                    <a:pt x="306" y="12"/>
                  </a:moveTo>
                  <a:lnTo>
                    <a:pt x="0" y="244"/>
                  </a:lnTo>
                  <a:lnTo>
                    <a:pt x="1" y="246"/>
                  </a:lnTo>
                  <a:lnTo>
                    <a:pt x="472" y="0"/>
                  </a:lnTo>
                  <a:lnTo>
                    <a:pt x="307" y="12"/>
                  </a:lnTo>
                  <a:lnTo>
                    <a:pt x="306" y="12"/>
                  </a:lnTo>
                  <a:close/>
                  <a:moveTo>
                    <a:pt x="462" y="3"/>
                  </a:moveTo>
                  <a:lnTo>
                    <a:pt x="12" y="238"/>
                  </a:lnTo>
                  <a:lnTo>
                    <a:pt x="307" y="14"/>
                  </a:lnTo>
                  <a:lnTo>
                    <a:pt x="462" y="3"/>
                  </a:ln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p>
          </p:txBody>
        </p:sp>
      </p:grpSp>
      <p:grpSp>
        <p:nvGrpSpPr>
          <p:cNvPr id="14" name="组合 13"/>
          <p:cNvGrpSpPr/>
          <p:nvPr/>
        </p:nvGrpSpPr>
        <p:grpSpPr>
          <a:xfrm rot="3681175">
            <a:off x="9263793" y="5007890"/>
            <a:ext cx="1087434" cy="959340"/>
            <a:chOff x="5651501" y="654050"/>
            <a:chExt cx="1182688" cy="512763"/>
          </a:xfrm>
        </p:grpSpPr>
        <p:sp>
          <p:nvSpPr>
            <p:cNvPr id="15" name="Freeform 14"/>
            <p:cNvSpPr>
              <a:spLocks noEditPoints="1"/>
            </p:cNvSpPr>
            <p:nvPr/>
          </p:nvSpPr>
          <p:spPr bwMode="auto">
            <a:xfrm>
              <a:off x="5659438" y="655638"/>
              <a:ext cx="1173163" cy="511175"/>
            </a:xfrm>
            <a:custGeom>
              <a:avLst/>
              <a:gdLst>
                <a:gd name="T0" fmla="*/ 0 w 739"/>
                <a:gd name="T1" fmla="*/ 211 h 322"/>
                <a:gd name="T2" fmla="*/ 549 w 739"/>
                <a:gd name="T3" fmla="*/ 322 h 322"/>
                <a:gd name="T4" fmla="*/ 738 w 739"/>
                <a:gd name="T5" fmla="*/ 2 h 322"/>
                <a:gd name="T6" fmla="*/ 739 w 739"/>
                <a:gd name="T7" fmla="*/ 0 h 322"/>
                <a:gd name="T8" fmla="*/ 4 w 739"/>
                <a:gd name="T9" fmla="*/ 209 h 322"/>
                <a:gd name="T10" fmla="*/ 0 w 739"/>
                <a:gd name="T11" fmla="*/ 211 h 322"/>
                <a:gd name="T12" fmla="*/ 734 w 739"/>
                <a:gd name="T13" fmla="*/ 3 h 322"/>
                <a:gd name="T14" fmla="*/ 548 w 739"/>
                <a:gd name="T15" fmla="*/ 319 h 322"/>
                <a:gd name="T16" fmla="*/ 9 w 739"/>
                <a:gd name="T17" fmla="*/ 210 h 322"/>
                <a:gd name="T18" fmla="*/ 734 w 739"/>
                <a:gd name="T19" fmla="*/ 3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9" h="322">
                  <a:moveTo>
                    <a:pt x="0" y="211"/>
                  </a:moveTo>
                  <a:lnTo>
                    <a:pt x="549" y="322"/>
                  </a:lnTo>
                  <a:lnTo>
                    <a:pt x="738" y="2"/>
                  </a:lnTo>
                  <a:lnTo>
                    <a:pt x="739" y="0"/>
                  </a:lnTo>
                  <a:lnTo>
                    <a:pt x="4" y="209"/>
                  </a:lnTo>
                  <a:lnTo>
                    <a:pt x="0" y="211"/>
                  </a:lnTo>
                  <a:close/>
                  <a:moveTo>
                    <a:pt x="734" y="3"/>
                  </a:moveTo>
                  <a:lnTo>
                    <a:pt x="548" y="319"/>
                  </a:lnTo>
                  <a:lnTo>
                    <a:pt x="9" y="210"/>
                  </a:lnTo>
                  <a:lnTo>
                    <a:pt x="734" y="3"/>
                  </a:ln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p>
          </p:txBody>
        </p:sp>
        <p:sp>
          <p:nvSpPr>
            <p:cNvPr id="16" name="Freeform 15"/>
            <p:cNvSpPr>
              <a:spLocks noEditPoints="1"/>
            </p:cNvSpPr>
            <p:nvPr/>
          </p:nvSpPr>
          <p:spPr bwMode="auto">
            <a:xfrm>
              <a:off x="5651501" y="657225"/>
              <a:ext cx="1177925" cy="334963"/>
            </a:xfrm>
            <a:custGeom>
              <a:avLst/>
              <a:gdLst>
                <a:gd name="T0" fmla="*/ 0 w 742"/>
                <a:gd name="T1" fmla="*/ 211 h 211"/>
                <a:gd name="T2" fmla="*/ 311 w 742"/>
                <a:gd name="T3" fmla="*/ 197 h 211"/>
                <a:gd name="T4" fmla="*/ 311 w 742"/>
                <a:gd name="T5" fmla="*/ 197 h 211"/>
                <a:gd name="T6" fmla="*/ 742 w 742"/>
                <a:gd name="T7" fmla="*/ 2 h 211"/>
                <a:gd name="T8" fmla="*/ 742 w 742"/>
                <a:gd name="T9" fmla="*/ 0 h 211"/>
                <a:gd name="T10" fmla="*/ 0 w 742"/>
                <a:gd name="T11" fmla="*/ 211 h 211"/>
                <a:gd name="T12" fmla="*/ 311 w 742"/>
                <a:gd name="T13" fmla="*/ 195 h 211"/>
                <a:gd name="T14" fmla="*/ 19 w 742"/>
                <a:gd name="T15" fmla="*/ 208 h 211"/>
                <a:gd name="T16" fmla="*/ 728 w 742"/>
                <a:gd name="T17" fmla="*/ 6 h 211"/>
                <a:gd name="T18" fmla="*/ 311 w 742"/>
                <a:gd name="T19" fmla="*/ 195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2" h="211">
                  <a:moveTo>
                    <a:pt x="0" y="211"/>
                  </a:moveTo>
                  <a:lnTo>
                    <a:pt x="311" y="197"/>
                  </a:lnTo>
                  <a:lnTo>
                    <a:pt x="311" y="197"/>
                  </a:lnTo>
                  <a:lnTo>
                    <a:pt x="742" y="2"/>
                  </a:lnTo>
                  <a:lnTo>
                    <a:pt x="742" y="0"/>
                  </a:lnTo>
                  <a:lnTo>
                    <a:pt x="0" y="211"/>
                  </a:lnTo>
                  <a:close/>
                  <a:moveTo>
                    <a:pt x="311" y="195"/>
                  </a:moveTo>
                  <a:lnTo>
                    <a:pt x="19" y="208"/>
                  </a:lnTo>
                  <a:lnTo>
                    <a:pt x="728" y="6"/>
                  </a:lnTo>
                  <a:lnTo>
                    <a:pt x="311" y="195"/>
                  </a:ln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p>
          </p:txBody>
        </p:sp>
        <p:sp>
          <p:nvSpPr>
            <p:cNvPr id="17" name="Freeform 16"/>
            <p:cNvSpPr>
              <a:spLocks noEditPoints="1"/>
            </p:cNvSpPr>
            <p:nvPr/>
          </p:nvSpPr>
          <p:spPr bwMode="auto">
            <a:xfrm>
              <a:off x="6140451" y="654050"/>
              <a:ext cx="693738" cy="512763"/>
            </a:xfrm>
            <a:custGeom>
              <a:avLst/>
              <a:gdLst>
                <a:gd name="T0" fmla="*/ 0 w 437"/>
                <a:gd name="T1" fmla="*/ 198 h 323"/>
                <a:gd name="T2" fmla="*/ 246 w 437"/>
                <a:gd name="T3" fmla="*/ 323 h 323"/>
                <a:gd name="T4" fmla="*/ 437 w 437"/>
                <a:gd name="T5" fmla="*/ 0 h 323"/>
                <a:gd name="T6" fmla="*/ 2 w 437"/>
                <a:gd name="T7" fmla="*/ 197 h 323"/>
                <a:gd name="T8" fmla="*/ 0 w 437"/>
                <a:gd name="T9" fmla="*/ 198 h 323"/>
                <a:gd name="T10" fmla="*/ 431 w 437"/>
                <a:gd name="T11" fmla="*/ 5 h 323"/>
                <a:gd name="T12" fmla="*/ 245 w 437"/>
                <a:gd name="T13" fmla="*/ 320 h 323"/>
                <a:gd name="T14" fmla="*/ 5 w 437"/>
                <a:gd name="T15" fmla="*/ 198 h 323"/>
                <a:gd name="T16" fmla="*/ 431 w 437"/>
                <a:gd name="T17" fmla="*/ 5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7" h="323">
                  <a:moveTo>
                    <a:pt x="0" y="198"/>
                  </a:moveTo>
                  <a:lnTo>
                    <a:pt x="246" y="323"/>
                  </a:lnTo>
                  <a:lnTo>
                    <a:pt x="437" y="0"/>
                  </a:lnTo>
                  <a:lnTo>
                    <a:pt x="2" y="197"/>
                  </a:lnTo>
                  <a:lnTo>
                    <a:pt x="0" y="198"/>
                  </a:lnTo>
                  <a:close/>
                  <a:moveTo>
                    <a:pt x="431" y="5"/>
                  </a:moveTo>
                  <a:lnTo>
                    <a:pt x="245" y="320"/>
                  </a:lnTo>
                  <a:lnTo>
                    <a:pt x="5" y="198"/>
                  </a:lnTo>
                  <a:lnTo>
                    <a:pt x="431" y="5"/>
                  </a:ln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p>
          </p:txBody>
        </p:sp>
      </p:grpSp>
      <p:pic>
        <p:nvPicPr>
          <p:cNvPr id="18" name="Picture 3" descr="D:\360data\重要数据\桌面\未标题-1.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316214" y="2555791"/>
            <a:ext cx="3301025" cy="443674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D:\360data\重要数据\桌面\未标题2-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032" y="2517692"/>
            <a:ext cx="3407167" cy="447920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6501555" y="3434030"/>
            <a:ext cx="5040560" cy="610824"/>
          </a:xfrm>
          <a:prstGeom prst="rect">
            <a:avLst/>
          </a:prstGeom>
          <a:noFill/>
        </p:spPr>
        <p:txBody>
          <a:bodyPr wrap="square" lIns="77232" tIns="38616" rIns="77232" bIns="38616" rtlCol="0">
            <a:spAutoFit/>
          </a:bodyPr>
          <a:lstStyle/>
          <a:p>
            <a:pPr>
              <a:lnSpc>
                <a:spcPct val="130000"/>
              </a:lnSpc>
            </a:pPr>
            <a:r>
              <a:rPr lang="zh-CN" altLang="en-US" sz="1400" dirty="0">
                <a:solidFill>
                  <a:schemeClr val="bg1"/>
                </a:solidFill>
                <a:latin typeface="微软雅黑" panose="020B0503020204020204" pitchFamily="34" charset="-122"/>
                <a:ea typeface="微软雅黑" panose="020B0503020204020204" pitchFamily="34" charset="-122"/>
              </a:rPr>
              <a:t>申请受理和贷款发放过程中常见问题</a:t>
            </a:r>
            <a:r>
              <a:rPr lang="zh-CN" altLang="en-US" sz="1400" dirty="0" smtClean="0">
                <a:solidFill>
                  <a:schemeClr val="bg1"/>
                </a:solidFill>
                <a:latin typeface="微软雅黑" panose="020B0503020204020204" pitchFamily="34" charset="-122"/>
                <a:ea typeface="微软雅黑" panose="020B0503020204020204" pitchFamily="34" charset="-122"/>
              </a:rPr>
              <a:t>解答</a:t>
            </a:r>
            <a:endParaRPr lang="en-US" altLang="zh-CN" sz="1400" dirty="0" smtClean="0">
              <a:solidFill>
                <a:schemeClr val="bg1"/>
              </a:solidFill>
              <a:latin typeface="微软雅黑" panose="020B0503020204020204" pitchFamily="34" charset="-122"/>
              <a:ea typeface="微软雅黑" panose="020B0503020204020204" pitchFamily="34" charset="-122"/>
            </a:endParaRPr>
          </a:p>
          <a:p>
            <a:pPr>
              <a:lnSpc>
                <a:spcPct val="130000"/>
              </a:lnSpc>
            </a:pPr>
            <a:r>
              <a:rPr lang="zh-CN" altLang="en-US" sz="1400" dirty="0" smtClean="0">
                <a:solidFill>
                  <a:schemeClr val="bg1"/>
                </a:solidFill>
                <a:latin typeface="微软雅黑" panose="020B0503020204020204" pitchFamily="34" charset="-122"/>
                <a:ea typeface="微软雅黑" panose="020B0503020204020204" pitchFamily="34" charset="-122"/>
              </a:rPr>
              <a:t>国家开发银行咨询电话及广东省各县区资助管理中心联系方式</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advTm="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63" presetClass="path" presetSubtype="0" fill="hold" nodeType="withEffect">
                                  <p:stCondLst>
                                    <p:cond delay="500"/>
                                  </p:stCondLst>
                                  <p:childTnLst>
                                    <p:animMotion origin="layout" path="M 0 0 L 0.25 0 E" pathEditMode="relative" ptsTypes="">
                                      <p:cBhvr>
                                        <p:cTn id="14" dur="500" fill="hold"/>
                                        <p:tgtEl>
                                          <p:spTgt spid="18"/>
                                        </p:tgtEl>
                                        <p:attrNameLst>
                                          <p:attrName>ppt_x</p:attrName>
                                          <p:attrName>ppt_y</p:attrName>
                                        </p:attrNameLst>
                                      </p:cBhvr>
                                    </p:animMotion>
                                  </p:childTnLst>
                                </p:cTn>
                              </p:par>
                              <p:par>
                                <p:cTn id="15" presetID="35" presetClass="path" presetSubtype="0" fill="hold" nodeType="withEffect">
                                  <p:stCondLst>
                                    <p:cond delay="500"/>
                                  </p:stCondLst>
                                  <p:childTnLst>
                                    <p:animMotion origin="layout" path="M 0 0 L -0.25 0 E" pathEditMode="relative" ptsTypes="">
                                      <p:cBhvr>
                                        <p:cTn id="16" dur="500" fill="hold"/>
                                        <p:tgtEl>
                                          <p:spTgt spid="19"/>
                                        </p:tgtEl>
                                        <p:attrNameLst>
                                          <p:attrName>ppt_x</p:attrName>
                                          <p:attrName>ppt_y</p:attrName>
                                        </p:attrNameLst>
                                      </p:cBhvr>
                                    </p:animMotion>
                                  </p:childTnLst>
                                </p:cTn>
                              </p:par>
                              <p:par>
                                <p:cTn id="17" presetID="10" presetClass="exit" presetSubtype="0" fill="hold" nodeType="withEffect">
                                  <p:stCondLst>
                                    <p:cond delay="700"/>
                                  </p:stCondLst>
                                  <p:childTnLst>
                                    <p:animEffect transition="out" filter="fade">
                                      <p:cBhvr>
                                        <p:cTn id="18" dur="300"/>
                                        <p:tgtEl>
                                          <p:spTgt spid="19"/>
                                        </p:tgtEl>
                                      </p:cBhvr>
                                    </p:animEffect>
                                    <p:set>
                                      <p:cBhvr>
                                        <p:cTn id="19" dur="1" fill="hold">
                                          <p:stCondLst>
                                            <p:cond delay="299"/>
                                          </p:stCondLst>
                                        </p:cTn>
                                        <p:tgtEl>
                                          <p:spTgt spid="19"/>
                                        </p:tgtEl>
                                        <p:attrNameLst>
                                          <p:attrName>style.visibility</p:attrName>
                                        </p:attrNameLst>
                                      </p:cBhvr>
                                      <p:to>
                                        <p:strVal val="hidden"/>
                                      </p:to>
                                    </p:set>
                                  </p:childTnLst>
                                </p:cTn>
                              </p:par>
                              <p:par>
                                <p:cTn id="20" presetID="10" presetClass="exit" presetSubtype="0" fill="hold" nodeType="withEffect">
                                  <p:stCondLst>
                                    <p:cond delay="700"/>
                                  </p:stCondLst>
                                  <p:childTnLst>
                                    <p:animEffect transition="out" filter="fade">
                                      <p:cBhvr>
                                        <p:cTn id="21" dur="300"/>
                                        <p:tgtEl>
                                          <p:spTgt spid="18"/>
                                        </p:tgtEl>
                                      </p:cBhvr>
                                    </p:animEffect>
                                    <p:set>
                                      <p:cBhvr>
                                        <p:cTn id="22" dur="1" fill="hold">
                                          <p:stCondLst>
                                            <p:cond delay="299"/>
                                          </p:stCondLst>
                                        </p:cTn>
                                        <p:tgtEl>
                                          <p:spTgt spid="18"/>
                                        </p:tgtEl>
                                        <p:attrNameLst>
                                          <p:attrName>style.visibility</p:attrName>
                                        </p:attrNameLst>
                                      </p:cBhvr>
                                      <p:to>
                                        <p:strVal val="hidden"/>
                                      </p:to>
                                    </p:set>
                                  </p:childTnLst>
                                </p:cTn>
                              </p:par>
                              <p:par>
                                <p:cTn id="23" presetID="53" presetClass="entr" presetSubtype="16"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500" fill="hold"/>
                                        <p:tgtEl>
                                          <p:spTgt spid="2"/>
                                        </p:tgtEl>
                                        <p:attrNameLst>
                                          <p:attrName>ppt_w</p:attrName>
                                        </p:attrNameLst>
                                      </p:cBhvr>
                                      <p:tavLst>
                                        <p:tav tm="0">
                                          <p:val>
                                            <p:fltVal val="0"/>
                                          </p:val>
                                        </p:tav>
                                        <p:tav tm="100000">
                                          <p:val>
                                            <p:strVal val="#ppt_w"/>
                                          </p:val>
                                        </p:tav>
                                      </p:tavLst>
                                    </p:anim>
                                    <p:anim calcmode="lin" valueType="num">
                                      <p:cBhvr>
                                        <p:cTn id="26" dur="1500" fill="hold"/>
                                        <p:tgtEl>
                                          <p:spTgt spid="2"/>
                                        </p:tgtEl>
                                        <p:attrNameLst>
                                          <p:attrName>ppt_h</p:attrName>
                                        </p:attrNameLst>
                                      </p:cBhvr>
                                      <p:tavLst>
                                        <p:tav tm="0">
                                          <p:val>
                                            <p:fltVal val="0"/>
                                          </p:val>
                                        </p:tav>
                                        <p:tav tm="100000">
                                          <p:val>
                                            <p:strVal val="#ppt_h"/>
                                          </p:val>
                                        </p:tav>
                                      </p:tavLst>
                                    </p:anim>
                                    <p:animEffect transition="in" filter="fade">
                                      <p:cBhvr>
                                        <p:cTn id="27" dur="1500"/>
                                        <p:tgtEl>
                                          <p:spTgt spid="2"/>
                                        </p:tgtEl>
                                      </p:cBhvr>
                                    </p:animEffect>
                                  </p:childTnLst>
                                </p:cTn>
                              </p:par>
                              <p:par>
                                <p:cTn id="28" presetID="17" presetClass="entr" presetSubtype="10" fill="hold" grpId="0" nodeType="withEffect">
                                  <p:stCondLst>
                                    <p:cond delay="1000"/>
                                  </p:stCondLst>
                                  <p:childTnLst>
                                    <p:set>
                                      <p:cBhvr>
                                        <p:cTn id="29" dur="1" fill="hold">
                                          <p:stCondLst>
                                            <p:cond delay="0"/>
                                          </p:stCondLst>
                                        </p:cTn>
                                        <p:tgtEl>
                                          <p:spTgt spid="3"/>
                                        </p:tgtEl>
                                        <p:attrNameLst>
                                          <p:attrName>style.visibility</p:attrName>
                                        </p:attrNameLst>
                                      </p:cBhvr>
                                      <p:to>
                                        <p:strVal val="visible"/>
                                      </p:to>
                                    </p:set>
                                    <p:anim calcmode="lin" valueType="num">
                                      <p:cBhvr>
                                        <p:cTn id="30" dur="1000" fill="hold"/>
                                        <p:tgtEl>
                                          <p:spTgt spid="3"/>
                                        </p:tgtEl>
                                        <p:attrNameLst>
                                          <p:attrName>ppt_w</p:attrName>
                                        </p:attrNameLst>
                                      </p:cBhvr>
                                      <p:tavLst>
                                        <p:tav tm="0">
                                          <p:val>
                                            <p:fltVal val="0"/>
                                          </p:val>
                                        </p:tav>
                                        <p:tav tm="100000">
                                          <p:val>
                                            <p:strVal val="#ppt_w"/>
                                          </p:val>
                                        </p:tav>
                                      </p:tavLst>
                                    </p:anim>
                                    <p:anim calcmode="lin" valueType="num">
                                      <p:cBhvr>
                                        <p:cTn id="31" dur="1000" fill="hold"/>
                                        <p:tgtEl>
                                          <p:spTgt spid="3"/>
                                        </p:tgtEl>
                                        <p:attrNameLst>
                                          <p:attrName>ppt_h</p:attrName>
                                        </p:attrNameLst>
                                      </p:cBhvr>
                                      <p:tavLst>
                                        <p:tav tm="0">
                                          <p:val>
                                            <p:strVal val="#ppt_h"/>
                                          </p:val>
                                        </p:tav>
                                        <p:tav tm="100000">
                                          <p:val>
                                            <p:strVal val="#ppt_h"/>
                                          </p:val>
                                        </p:tav>
                                      </p:tavLst>
                                    </p:anim>
                                  </p:childTnLst>
                                </p:cTn>
                              </p:par>
                              <p:par>
                                <p:cTn id="32" presetID="2" presetClass="entr" presetSubtype="2" fill="hold" grpId="0" nodeType="withEffect">
                                  <p:stCondLst>
                                    <p:cond delay="160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750" fill="hold"/>
                                        <p:tgtEl>
                                          <p:spTgt spid="5"/>
                                        </p:tgtEl>
                                        <p:attrNameLst>
                                          <p:attrName>ppt_x</p:attrName>
                                        </p:attrNameLst>
                                      </p:cBhvr>
                                      <p:tavLst>
                                        <p:tav tm="0">
                                          <p:val>
                                            <p:strVal val="1+#ppt_w/2"/>
                                          </p:val>
                                        </p:tav>
                                        <p:tav tm="100000">
                                          <p:val>
                                            <p:strVal val="#ppt_x"/>
                                          </p:val>
                                        </p:tav>
                                      </p:tavLst>
                                    </p:anim>
                                    <p:anim calcmode="lin" valueType="num">
                                      <p:cBhvr additive="base">
                                        <p:cTn id="35" dur="750" fill="hold"/>
                                        <p:tgtEl>
                                          <p:spTgt spid="5"/>
                                        </p:tgtEl>
                                        <p:attrNameLst>
                                          <p:attrName>ppt_y</p:attrName>
                                        </p:attrNameLst>
                                      </p:cBhvr>
                                      <p:tavLst>
                                        <p:tav tm="0">
                                          <p:val>
                                            <p:strVal val="#ppt_y"/>
                                          </p:val>
                                        </p:tav>
                                        <p:tav tm="100000">
                                          <p:val>
                                            <p:strVal val="#ppt_y"/>
                                          </p:val>
                                        </p:tav>
                                      </p:tavLst>
                                    </p:anim>
                                  </p:childTnLst>
                                </p:cTn>
                              </p:par>
                              <p:par>
                                <p:cTn id="36" presetID="53" presetClass="entr" presetSubtype="16" fill="hold" nodeType="withEffect">
                                  <p:stCondLst>
                                    <p:cond delay="700"/>
                                  </p:stCondLst>
                                  <p:childTnLst>
                                    <p:set>
                                      <p:cBhvr>
                                        <p:cTn id="37" dur="1" fill="hold">
                                          <p:stCondLst>
                                            <p:cond delay="0"/>
                                          </p:stCondLst>
                                        </p:cTn>
                                        <p:tgtEl>
                                          <p:spTgt spid="6"/>
                                        </p:tgtEl>
                                        <p:attrNameLst>
                                          <p:attrName>style.visibility</p:attrName>
                                        </p:attrNameLst>
                                      </p:cBhvr>
                                      <p:to>
                                        <p:strVal val="visible"/>
                                      </p:to>
                                    </p:set>
                                    <p:anim calcmode="lin" valueType="num">
                                      <p:cBhvr>
                                        <p:cTn id="38" dur="1250" fill="hold"/>
                                        <p:tgtEl>
                                          <p:spTgt spid="6"/>
                                        </p:tgtEl>
                                        <p:attrNameLst>
                                          <p:attrName>ppt_w</p:attrName>
                                        </p:attrNameLst>
                                      </p:cBhvr>
                                      <p:tavLst>
                                        <p:tav tm="0">
                                          <p:val>
                                            <p:fltVal val="0"/>
                                          </p:val>
                                        </p:tav>
                                        <p:tav tm="100000">
                                          <p:val>
                                            <p:strVal val="#ppt_w"/>
                                          </p:val>
                                        </p:tav>
                                      </p:tavLst>
                                    </p:anim>
                                    <p:anim calcmode="lin" valueType="num">
                                      <p:cBhvr>
                                        <p:cTn id="39" dur="1250" fill="hold"/>
                                        <p:tgtEl>
                                          <p:spTgt spid="6"/>
                                        </p:tgtEl>
                                        <p:attrNameLst>
                                          <p:attrName>ppt_h</p:attrName>
                                        </p:attrNameLst>
                                      </p:cBhvr>
                                      <p:tavLst>
                                        <p:tav tm="0">
                                          <p:val>
                                            <p:fltVal val="0"/>
                                          </p:val>
                                        </p:tav>
                                        <p:tav tm="100000">
                                          <p:val>
                                            <p:strVal val="#ppt_h"/>
                                          </p:val>
                                        </p:tav>
                                      </p:tavLst>
                                    </p:anim>
                                    <p:animEffect transition="in" filter="fade">
                                      <p:cBhvr>
                                        <p:cTn id="40" dur="1250"/>
                                        <p:tgtEl>
                                          <p:spTgt spid="6"/>
                                        </p:tgtEl>
                                      </p:cBhvr>
                                    </p:animEffect>
                                  </p:childTnLst>
                                </p:cTn>
                              </p:par>
                              <p:par>
                                <p:cTn id="41" presetID="53" presetClass="entr" presetSubtype="16" fill="hold" nodeType="withEffect">
                                  <p:stCondLst>
                                    <p:cond delay="130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250" fill="hold"/>
                                        <p:tgtEl>
                                          <p:spTgt spid="10"/>
                                        </p:tgtEl>
                                        <p:attrNameLst>
                                          <p:attrName>ppt_w</p:attrName>
                                        </p:attrNameLst>
                                      </p:cBhvr>
                                      <p:tavLst>
                                        <p:tav tm="0">
                                          <p:val>
                                            <p:fltVal val="0"/>
                                          </p:val>
                                        </p:tav>
                                        <p:tav tm="100000">
                                          <p:val>
                                            <p:strVal val="#ppt_w"/>
                                          </p:val>
                                        </p:tav>
                                      </p:tavLst>
                                    </p:anim>
                                    <p:anim calcmode="lin" valueType="num">
                                      <p:cBhvr>
                                        <p:cTn id="44" dur="1250" fill="hold"/>
                                        <p:tgtEl>
                                          <p:spTgt spid="10"/>
                                        </p:tgtEl>
                                        <p:attrNameLst>
                                          <p:attrName>ppt_h</p:attrName>
                                        </p:attrNameLst>
                                      </p:cBhvr>
                                      <p:tavLst>
                                        <p:tav tm="0">
                                          <p:val>
                                            <p:fltVal val="0"/>
                                          </p:val>
                                        </p:tav>
                                        <p:tav tm="100000">
                                          <p:val>
                                            <p:strVal val="#ppt_h"/>
                                          </p:val>
                                        </p:tav>
                                      </p:tavLst>
                                    </p:anim>
                                    <p:animEffect transition="in" filter="fade">
                                      <p:cBhvr>
                                        <p:cTn id="45" dur="1250"/>
                                        <p:tgtEl>
                                          <p:spTgt spid="10"/>
                                        </p:tgtEl>
                                      </p:cBhvr>
                                    </p:animEffect>
                                  </p:childTnLst>
                                </p:cTn>
                              </p:par>
                              <p:par>
                                <p:cTn id="46" presetID="53" presetClass="entr" presetSubtype="16" fill="hold" nodeType="withEffect">
                                  <p:stCondLst>
                                    <p:cond delay="2000"/>
                                  </p:stCondLst>
                                  <p:childTnLst>
                                    <p:set>
                                      <p:cBhvr>
                                        <p:cTn id="47" dur="1" fill="hold">
                                          <p:stCondLst>
                                            <p:cond delay="0"/>
                                          </p:stCondLst>
                                        </p:cTn>
                                        <p:tgtEl>
                                          <p:spTgt spid="14"/>
                                        </p:tgtEl>
                                        <p:attrNameLst>
                                          <p:attrName>style.visibility</p:attrName>
                                        </p:attrNameLst>
                                      </p:cBhvr>
                                      <p:to>
                                        <p:strVal val="visible"/>
                                      </p:to>
                                    </p:set>
                                    <p:anim calcmode="lin" valueType="num">
                                      <p:cBhvr>
                                        <p:cTn id="48" dur="1250" fill="hold"/>
                                        <p:tgtEl>
                                          <p:spTgt spid="14"/>
                                        </p:tgtEl>
                                        <p:attrNameLst>
                                          <p:attrName>ppt_w</p:attrName>
                                        </p:attrNameLst>
                                      </p:cBhvr>
                                      <p:tavLst>
                                        <p:tav tm="0">
                                          <p:val>
                                            <p:fltVal val="0"/>
                                          </p:val>
                                        </p:tav>
                                        <p:tav tm="100000">
                                          <p:val>
                                            <p:strVal val="#ppt_w"/>
                                          </p:val>
                                        </p:tav>
                                      </p:tavLst>
                                    </p:anim>
                                    <p:anim calcmode="lin" valueType="num">
                                      <p:cBhvr>
                                        <p:cTn id="49" dur="1250" fill="hold"/>
                                        <p:tgtEl>
                                          <p:spTgt spid="14"/>
                                        </p:tgtEl>
                                        <p:attrNameLst>
                                          <p:attrName>ppt_h</p:attrName>
                                        </p:attrNameLst>
                                      </p:cBhvr>
                                      <p:tavLst>
                                        <p:tav tm="0">
                                          <p:val>
                                            <p:fltVal val="0"/>
                                          </p:val>
                                        </p:tav>
                                        <p:tav tm="100000">
                                          <p:val>
                                            <p:strVal val="#ppt_h"/>
                                          </p:val>
                                        </p:tav>
                                      </p:tavLst>
                                    </p:anim>
                                    <p:animEffect transition="in" filter="fade">
                                      <p:cBhvr>
                                        <p:cTn id="50" dur="1250"/>
                                        <p:tgtEl>
                                          <p:spTgt spid="14"/>
                                        </p:tgtEl>
                                      </p:cBhvr>
                                    </p:animEffect>
                                  </p:childTnLst>
                                </p:cTn>
                              </p:par>
                            </p:childTnLst>
                          </p:cTn>
                        </p:par>
                        <p:par>
                          <p:cTn id="51" fill="hold">
                            <p:stCondLst>
                              <p:cond delay="500"/>
                            </p:stCondLst>
                            <p:childTnLst>
                              <p:par>
                                <p:cTn id="52" presetID="22" presetClass="entr" presetSubtype="8" fill="hold" grpId="0" nodeType="afterEffect">
                                  <p:stCondLst>
                                    <p:cond delay="0"/>
                                  </p:stCondLst>
                                  <p:iterate type="lt">
                                    <p:tmPct val="30000"/>
                                  </p:iterate>
                                  <p:childTnLst>
                                    <p:set>
                                      <p:cBhvr>
                                        <p:cTn id="53" dur="1" fill="hold">
                                          <p:stCondLst>
                                            <p:cond delay="0"/>
                                          </p:stCondLst>
                                        </p:cTn>
                                        <p:tgtEl>
                                          <p:spTgt spid="21"/>
                                        </p:tgtEl>
                                        <p:attrNameLst>
                                          <p:attrName>style.visibility</p:attrName>
                                        </p:attrNameLst>
                                      </p:cBhvr>
                                      <p:to>
                                        <p:strVal val="visible"/>
                                      </p:to>
                                    </p:set>
                                    <p:animEffect transition="in" filter="wipe(left)">
                                      <p:cBhvr>
                                        <p:cTn id="54" dur="100"/>
                                        <p:tgtEl>
                                          <p:spTgt spid="21"/>
                                        </p:tgtEl>
                                      </p:cBhvr>
                                    </p:animEffect>
                                  </p:childTnLst>
                                </p:cTn>
                              </p:par>
                              <p:par>
                                <p:cTn id="55" presetID="36" presetClass="emph" presetSubtype="0" fill="hold" grpId="1" nodeType="withEffect">
                                  <p:stCondLst>
                                    <p:cond delay="0"/>
                                  </p:stCondLst>
                                  <p:iterate type="lt">
                                    <p:tmPct val="30000"/>
                                  </p:iterate>
                                  <p:childTnLst>
                                    <p:animScale>
                                      <p:cBhvr>
                                        <p:cTn id="56" dur="50" autoRev="1" fill="hold">
                                          <p:stCondLst>
                                            <p:cond delay="0"/>
                                          </p:stCondLst>
                                        </p:cTn>
                                        <p:tgtEl>
                                          <p:spTgt spid="21"/>
                                        </p:tgtEl>
                                      </p:cBhvr>
                                      <p:to x="80000" y="100000"/>
                                    </p:animScale>
                                    <p:anim by="(#ppt_w*0.10)" calcmode="lin" valueType="num">
                                      <p:cBhvr>
                                        <p:cTn id="57" dur="50" autoRev="1" fill="hold">
                                          <p:stCondLst>
                                            <p:cond delay="0"/>
                                          </p:stCondLst>
                                        </p:cTn>
                                        <p:tgtEl>
                                          <p:spTgt spid="21"/>
                                        </p:tgtEl>
                                        <p:attrNameLst>
                                          <p:attrName>ppt_x</p:attrName>
                                        </p:attrNameLst>
                                      </p:cBhvr>
                                    </p:anim>
                                    <p:anim by="(-#ppt_w*0.10)" calcmode="lin" valueType="num">
                                      <p:cBhvr>
                                        <p:cTn id="58" dur="50" autoRev="1" fill="hold">
                                          <p:stCondLst>
                                            <p:cond delay="0"/>
                                          </p:stCondLst>
                                        </p:cTn>
                                        <p:tgtEl>
                                          <p:spTgt spid="21"/>
                                        </p:tgtEl>
                                        <p:attrNameLst>
                                          <p:attrName>ppt_y</p:attrName>
                                        </p:attrNameLst>
                                      </p:cBhvr>
                                    </p:anim>
                                    <p:animRot by="-480000">
                                      <p:cBhvr>
                                        <p:cTn id="59" dur="50" autoRev="1" fill="hold">
                                          <p:stCondLst>
                                            <p:cond delay="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21" grpId="0"/>
      <p:bldP spid="21"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zhouhy\Desktop\1ae8346ca0cdcd959c2204798f5398ff.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8501856" y="1373188"/>
            <a:ext cx="3657600" cy="5486400"/>
          </a:xfrm>
          <a:prstGeom prst="rect">
            <a:avLst/>
          </a:prstGeom>
          <a:noFill/>
          <a:extLst>
            <a:ext uri="{909E8E84-426E-40DD-AFC4-6F175D3DCCD1}">
              <a14:hiddenFill xmlns:a14="http://schemas.microsoft.com/office/drawing/2010/main">
                <a:solidFill>
                  <a:srgbClr val="FFFFFF"/>
                </a:solidFill>
              </a14:hiddenFill>
            </a:ext>
          </a:extLst>
        </p:spPr>
      </p:pic>
      <p:sp>
        <p:nvSpPr>
          <p:cNvPr id="20" name="文本框 3"/>
          <p:cNvSpPr txBox="1">
            <a:spLocks noChangeArrowheads="1"/>
          </p:cNvSpPr>
          <p:nvPr/>
        </p:nvSpPr>
        <p:spPr bwMode="auto">
          <a:xfrm>
            <a:off x="373112" y="227955"/>
            <a:ext cx="54467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4000" b="1" dirty="0" smtClean="0">
                <a:solidFill>
                  <a:schemeClr val="bg1"/>
                </a:solidFill>
                <a:latin typeface="微软雅黑" panose="020B0503020204020204" pitchFamily="34" charset="-122"/>
                <a:ea typeface="微软雅黑" panose="020B0503020204020204" pitchFamily="34" charset="-122"/>
                <a:cs typeface="时尚中黑简体"/>
              </a:rPr>
              <a:t>常见</a:t>
            </a:r>
            <a:r>
              <a:rPr lang="zh-CN" altLang="en-US" sz="4000" b="1" dirty="0">
                <a:solidFill>
                  <a:schemeClr val="bg1"/>
                </a:solidFill>
                <a:latin typeface="微软雅黑" panose="020B0503020204020204" pitchFamily="34" charset="-122"/>
                <a:ea typeface="微软雅黑" panose="020B0503020204020204" pitchFamily="34" charset="-122"/>
                <a:cs typeface="时尚中黑简体"/>
              </a:rPr>
              <a:t>问题</a:t>
            </a:r>
            <a:endParaRPr lang="zh-CN" altLang="en-US" sz="4000" b="1" dirty="0">
              <a:solidFill>
                <a:schemeClr val="bg1"/>
              </a:solidFill>
              <a:latin typeface="微软雅黑" panose="020B0503020204020204" pitchFamily="34" charset="-122"/>
              <a:ea typeface="微软雅黑" panose="020B0503020204020204" pitchFamily="34" charset="-122"/>
              <a:cs typeface="时尚中黑简体"/>
            </a:endParaRPr>
          </a:p>
        </p:txBody>
      </p:sp>
      <p:sp>
        <p:nvSpPr>
          <p:cNvPr id="21" name="矩形 24"/>
          <p:cNvSpPr>
            <a:spLocks noChangeArrowheads="1"/>
          </p:cNvSpPr>
          <p:nvPr/>
        </p:nvSpPr>
        <p:spPr bwMode="auto">
          <a:xfrm>
            <a:off x="388987" y="935484"/>
            <a:ext cx="6043612" cy="46038"/>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a:solidFill>
                <a:srgbClr val="FFFFFF"/>
              </a:solidFill>
              <a:latin typeface="Calibri" panose="020F0502020204030204" pitchFamily="34" charset="0"/>
              <a:ea typeface="幼圆" panose="02010509060101010101" pitchFamily="49" charset="-122"/>
              <a:sym typeface="Calibri" panose="020F0502020204030204" pitchFamily="34" charset="0"/>
            </a:endParaRPr>
          </a:p>
        </p:txBody>
      </p:sp>
      <p:sp>
        <p:nvSpPr>
          <p:cNvPr id="6" name="文本占位符 3"/>
          <p:cNvSpPr txBox="1"/>
          <p:nvPr/>
        </p:nvSpPr>
        <p:spPr>
          <a:xfrm>
            <a:off x="500062" y="1144124"/>
            <a:ext cx="9123535" cy="5454022"/>
          </a:xfrm>
          <a:prstGeom prst="rect">
            <a:avLst/>
          </a:prstGeom>
        </p:spPr>
        <p:txBody>
          <a:bodyPr/>
          <a:lstStyle>
            <a:lvl1pPr marL="457200" indent="-457200" algn="l" rtl="0" eaLnBrk="0" fontAlgn="base" hangingPunct="0">
              <a:spcBef>
                <a:spcPct val="20000"/>
              </a:spcBef>
              <a:spcAft>
                <a:spcPct val="0"/>
              </a:spcAft>
              <a:buFont typeface="Arial" panose="020B0604020202020204" pitchFamily="34" charset="0"/>
              <a:buChar char="•"/>
              <a:defRPr sz="4300" kern="1200">
                <a:solidFill>
                  <a:schemeClr val="tx1"/>
                </a:solidFill>
                <a:latin typeface="+mn-lt"/>
                <a:ea typeface="+mn-ea"/>
                <a:cs typeface="+mn-cs"/>
              </a:defRPr>
            </a:lvl1pPr>
            <a:lvl2pPr marL="990600" indent="-381000" algn="l" rtl="0" eaLnBrk="0" fontAlgn="base" hangingPunct="0">
              <a:spcBef>
                <a:spcPct val="20000"/>
              </a:spcBef>
              <a:spcAft>
                <a:spcPct val="0"/>
              </a:spcAft>
              <a:buFont typeface="Arial" panose="020B0604020202020204" pitchFamily="34" charset="0"/>
              <a:buChar char="–"/>
              <a:defRPr sz="3700" kern="1200">
                <a:solidFill>
                  <a:schemeClr val="tx1"/>
                </a:solidFill>
                <a:latin typeface="+mn-lt"/>
                <a:ea typeface="+mn-ea"/>
                <a:cs typeface="+mn-cs"/>
              </a:defRPr>
            </a:lvl2pPr>
            <a:lvl3pPr marL="1524000" indent="-3048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mn-ea"/>
                <a:cs typeface="+mn-cs"/>
              </a:defRPr>
            </a:lvl4pPr>
            <a:lvl5pPr marL="2743200" indent="-304800" algn="l"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2800"/>
              </a:lnSpc>
              <a:buNone/>
            </a:pPr>
            <a:r>
              <a:rPr lang="en-US" altLang="zh-CN" sz="2000" b="1" dirty="0" smtClean="0">
                <a:solidFill>
                  <a:schemeClr val="bg1"/>
                </a:solidFill>
                <a:latin typeface="微软雅黑" panose="020B0503020204020204" pitchFamily="34" charset="-122"/>
                <a:ea typeface="微软雅黑" panose="020B0503020204020204" pitchFamily="34" charset="-122"/>
              </a:rPr>
              <a:t>1.</a:t>
            </a:r>
            <a:r>
              <a:rPr lang="zh-CN" altLang="zh-CN" sz="2000" b="1" dirty="0" smtClean="0">
                <a:solidFill>
                  <a:schemeClr val="bg1"/>
                </a:solidFill>
                <a:latin typeface="微软雅黑" panose="020B0503020204020204" pitchFamily="34" charset="-122"/>
                <a:ea typeface="微软雅黑" panose="020B0503020204020204" pitchFamily="34" charset="-122"/>
              </a:rPr>
              <a:t>如何进入学生在线服务系统？提示“证书错误”无法打开怎么办？</a:t>
            </a:r>
            <a:endParaRPr lang="zh-CN" altLang="zh-CN" sz="2000" b="1" dirty="0" smtClean="0">
              <a:solidFill>
                <a:schemeClr val="bg1"/>
              </a:solidFill>
              <a:latin typeface="微软雅黑" panose="020B0503020204020204" pitchFamily="34" charset="-122"/>
              <a:ea typeface="微软雅黑" panose="020B0503020204020204" pitchFamily="34" charset="-122"/>
            </a:endParaRPr>
          </a:p>
          <a:p>
            <a:pPr marL="0" indent="0">
              <a:lnSpc>
                <a:spcPts val="2800"/>
              </a:lnSpc>
              <a:buNone/>
            </a:pPr>
            <a:r>
              <a:rPr lang="en-US" altLang="zh-CN" sz="2000" b="1" dirty="0" smtClean="0">
                <a:solidFill>
                  <a:schemeClr val="bg1"/>
                </a:solidFill>
                <a:latin typeface="微软雅黑" panose="020B0503020204020204" pitchFamily="34" charset="-122"/>
                <a:ea typeface="微软雅黑" panose="020B0503020204020204" pitchFamily="34" charset="-122"/>
              </a:rPr>
              <a:t>2.</a:t>
            </a:r>
            <a:r>
              <a:rPr lang="zh-CN" altLang="zh-CN" sz="2000" b="1" dirty="0" smtClean="0">
                <a:solidFill>
                  <a:schemeClr val="bg1"/>
                </a:solidFill>
                <a:latin typeface="微软雅黑" panose="020B0503020204020204" pitchFamily="34" charset="-122"/>
                <a:ea typeface="微软雅黑" panose="020B0503020204020204" pitchFamily="34" charset="-122"/>
              </a:rPr>
              <a:t>学生注册申请过程中需要注意哪些事项？</a:t>
            </a:r>
            <a:endParaRPr lang="en-US" altLang="zh-CN" sz="2000" b="1" dirty="0" smtClean="0">
              <a:solidFill>
                <a:schemeClr val="bg1"/>
              </a:solidFill>
              <a:latin typeface="微软雅黑" panose="020B0503020204020204" pitchFamily="34" charset="-122"/>
              <a:ea typeface="微软雅黑" panose="020B0503020204020204" pitchFamily="34" charset="-122"/>
            </a:endParaRPr>
          </a:p>
          <a:p>
            <a:pPr marL="0" indent="0">
              <a:lnSpc>
                <a:spcPts val="2800"/>
              </a:lnSpc>
              <a:buNone/>
            </a:pPr>
            <a:r>
              <a:rPr lang="en-US" altLang="zh-CN" sz="2000" b="1" dirty="0" smtClean="0">
                <a:solidFill>
                  <a:schemeClr val="bg1"/>
                </a:solidFill>
                <a:latin typeface="微软雅黑" panose="020B0503020204020204" pitchFamily="34" charset="-122"/>
                <a:ea typeface="微软雅黑" panose="020B0503020204020204" pitchFamily="34" charset="-122"/>
              </a:rPr>
              <a:t>3.</a:t>
            </a:r>
            <a:r>
              <a:rPr lang="zh-CN" altLang="zh-CN" sz="2000" b="1" dirty="0" smtClean="0">
                <a:solidFill>
                  <a:schemeClr val="bg1"/>
                </a:solidFill>
                <a:latin typeface="微软雅黑" panose="020B0503020204020204" pitchFamily="34" charset="-122"/>
                <a:ea typeface="微软雅黑" panose="020B0503020204020204" pitchFamily="34" charset="-122"/>
              </a:rPr>
              <a:t>学生注册申请过程中需要注意哪些事项？</a:t>
            </a:r>
            <a:endParaRPr lang="en-US" altLang="zh-CN" sz="2000" b="1" dirty="0" smtClean="0">
              <a:solidFill>
                <a:schemeClr val="bg1"/>
              </a:solidFill>
              <a:latin typeface="微软雅黑" panose="020B0503020204020204" pitchFamily="34" charset="-122"/>
              <a:ea typeface="微软雅黑" panose="020B0503020204020204" pitchFamily="34" charset="-122"/>
            </a:endParaRPr>
          </a:p>
          <a:p>
            <a:pPr marL="0" indent="0">
              <a:lnSpc>
                <a:spcPts val="2800"/>
              </a:lnSpc>
              <a:buNone/>
            </a:pPr>
            <a:r>
              <a:rPr lang="en-US" altLang="zh-CN" sz="2000" b="1" dirty="0" smtClean="0">
                <a:solidFill>
                  <a:schemeClr val="bg1"/>
                </a:solidFill>
                <a:latin typeface="微软雅黑" panose="020B0503020204020204" pitchFamily="34" charset="-122"/>
                <a:ea typeface="微软雅黑" panose="020B0503020204020204" pitchFamily="34" charset="-122"/>
              </a:rPr>
              <a:t>4.</a:t>
            </a:r>
            <a:r>
              <a:rPr lang="zh-CN" altLang="zh-CN" sz="2000" b="1" dirty="0" smtClean="0">
                <a:solidFill>
                  <a:schemeClr val="bg1"/>
                </a:solidFill>
                <a:latin typeface="微软雅黑" panose="020B0503020204020204" pitchFamily="34" charset="-122"/>
                <a:ea typeface="微软雅黑" panose="020B0503020204020204" pitchFamily="34" charset="-122"/>
              </a:rPr>
              <a:t>到现场办理贷款手续时，需准备哪些资料？</a:t>
            </a:r>
            <a:endParaRPr lang="zh-CN" altLang="zh-CN" sz="2000" b="1" dirty="0" smtClean="0">
              <a:solidFill>
                <a:schemeClr val="bg1"/>
              </a:solidFill>
              <a:latin typeface="微软雅黑" panose="020B0503020204020204" pitchFamily="34" charset="-122"/>
              <a:ea typeface="微软雅黑" panose="020B0503020204020204" pitchFamily="34" charset="-122"/>
            </a:endParaRPr>
          </a:p>
          <a:p>
            <a:pPr marL="0" indent="0">
              <a:lnSpc>
                <a:spcPts val="2800"/>
              </a:lnSpc>
              <a:buNone/>
            </a:pPr>
            <a:r>
              <a:rPr lang="en-US" altLang="zh-CN" sz="2000" b="1" dirty="0" smtClean="0">
                <a:solidFill>
                  <a:schemeClr val="bg1"/>
                </a:solidFill>
                <a:latin typeface="微软雅黑" panose="020B0503020204020204" pitchFamily="34" charset="-122"/>
                <a:ea typeface="微软雅黑" panose="020B0503020204020204" pitchFamily="34" charset="-122"/>
              </a:rPr>
              <a:t>5</a:t>
            </a:r>
            <a:r>
              <a:rPr lang="en-US" altLang="zh-CN" sz="2000" b="1" dirty="0">
                <a:solidFill>
                  <a:schemeClr val="bg1"/>
                </a:solidFill>
                <a:latin typeface="微软雅黑" panose="020B0503020204020204" pitchFamily="34" charset="-122"/>
                <a:ea typeface="微软雅黑" panose="020B0503020204020204" pitchFamily="34" charset="-122"/>
              </a:rPr>
              <a:t>.</a:t>
            </a:r>
            <a:r>
              <a:rPr lang="zh-CN" altLang="zh-CN" sz="2000" b="1" dirty="0" smtClean="0">
                <a:solidFill>
                  <a:schemeClr val="bg1"/>
                </a:solidFill>
                <a:latin typeface="微软雅黑" panose="020B0503020204020204" pitchFamily="34" charset="-122"/>
                <a:ea typeface="微软雅黑" panose="020B0503020204020204" pitchFamily="34" charset="-122"/>
              </a:rPr>
              <a:t>网上填写个人信息和申请信息</a:t>
            </a:r>
            <a:r>
              <a:rPr lang="zh-CN" altLang="zh-CN" sz="2000" b="1" dirty="0">
                <a:solidFill>
                  <a:schemeClr val="bg1"/>
                </a:solidFill>
                <a:latin typeface="微软雅黑" panose="020B0503020204020204" pitchFamily="34" charset="-122"/>
                <a:ea typeface="微软雅黑" panose="020B0503020204020204" pitchFamily="34" charset="-122"/>
              </a:rPr>
              <a:t>时，所在县资助中心选择错误如何修改？</a:t>
            </a:r>
            <a:endParaRPr lang="zh-CN" altLang="zh-CN" sz="2000" b="1" dirty="0">
              <a:solidFill>
                <a:schemeClr val="bg1"/>
              </a:solidFill>
              <a:latin typeface="微软雅黑" panose="020B0503020204020204" pitchFamily="34" charset="-122"/>
              <a:ea typeface="微软雅黑" panose="020B0503020204020204" pitchFamily="34" charset="-122"/>
            </a:endParaRPr>
          </a:p>
          <a:p>
            <a:pPr marL="0" indent="0">
              <a:lnSpc>
                <a:spcPts val="2800"/>
              </a:lnSpc>
              <a:buNone/>
            </a:pPr>
            <a:r>
              <a:rPr lang="en-US" altLang="zh-CN" sz="2000" b="1" dirty="0" smtClean="0">
                <a:solidFill>
                  <a:schemeClr val="bg1"/>
                </a:solidFill>
                <a:latin typeface="微软雅黑" panose="020B0503020204020204" pitchFamily="34" charset="-122"/>
                <a:ea typeface="微软雅黑" panose="020B0503020204020204" pitchFamily="34" charset="-122"/>
              </a:rPr>
              <a:t>6.</a:t>
            </a:r>
            <a:r>
              <a:rPr lang="zh-CN" altLang="zh-CN" sz="2000" b="1" dirty="0" smtClean="0">
                <a:solidFill>
                  <a:schemeClr val="bg1"/>
                </a:solidFill>
                <a:latin typeface="微软雅黑" panose="020B0503020204020204" pitchFamily="34" charset="-122"/>
                <a:ea typeface="微软雅黑" panose="020B0503020204020204" pitchFamily="34" charset="-122"/>
              </a:rPr>
              <a:t>申请</a:t>
            </a:r>
            <a:r>
              <a:rPr lang="zh-CN" altLang="zh-CN" sz="2000" b="1" dirty="0">
                <a:solidFill>
                  <a:schemeClr val="bg1"/>
                </a:solidFill>
                <a:latin typeface="微软雅黑" panose="020B0503020204020204" pitchFamily="34" charset="-122"/>
                <a:ea typeface="微软雅黑" panose="020B0503020204020204" pitchFamily="34" charset="-122"/>
              </a:rPr>
              <a:t>贷款时，联系人如何填写？</a:t>
            </a:r>
            <a:endParaRPr lang="zh-CN" altLang="zh-CN" sz="2000" b="1" dirty="0">
              <a:solidFill>
                <a:schemeClr val="bg1"/>
              </a:solidFill>
              <a:latin typeface="微软雅黑" panose="020B0503020204020204" pitchFamily="34" charset="-122"/>
              <a:ea typeface="微软雅黑" panose="020B0503020204020204" pitchFamily="34" charset="-122"/>
            </a:endParaRPr>
          </a:p>
          <a:p>
            <a:pPr marL="0" indent="0">
              <a:lnSpc>
                <a:spcPts val="2800"/>
              </a:lnSpc>
              <a:buNone/>
            </a:pPr>
            <a:r>
              <a:rPr lang="en-US" altLang="zh-CN" sz="2000" b="1" dirty="0" smtClean="0">
                <a:solidFill>
                  <a:schemeClr val="bg1"/>
                </a:solidFill>
                <a:latin typeface="微软雅黑" panose="020B0503020204020204" pitchFamily="34" charset="-122"/>
                <a:ea typeface="微软雅黑" panose="020B0503020204020204" pitchFamily="34" charset="-122"/>
              </a:rPr>
              <a:t>7.</a:t>
            </a:r>
            <a:r>
              <a:rPr lang="zh-CN" altLang="zh-CN" sz="2000" b="1" dirty="0" smtClean="0">
                <a:solidFill>
                  <a:schemeClr val="bg1"/>
                </a:solidFill>
                <a:latin typeface="微软雅黑" panose="020B0503020204020204" pitchFamily="34" charset="-122"/>
                <a:ea typeface="微软雅黑" panose="020B0503020204020204" pitchFamily="34" charset="-122"/>
              </a:rPr>
              <a:t>今年</a:t>
            </a:r>
            <a:r>
              <a:rPr lang="zh-CN" altLang="zh-CN" sz="2000" b="1" dirty="0">
                <a:solidFill>
                  <a:schemeClr val="bg1"/>
                </a:solidFill>
                <a:latin typeface="微软雅黑" panose="020B0503020204020204" pitchFamily="34" charset="-122"/>
                <a:ea typeface="微软雅黑" panose="020B0503020204020204" pitchFamily="34" charset="-122"/>
              </a:rPr>
              <a:t>毕业并考上了研究生，如何继续申请贷款？</a:t>
            </a:r>
            <a:endParaRPr lang="zh-CN" altLang="zh-CN" sz="2000" b="1" dirty="0">
              <a:solidFill>
                <a:schemeClr val="bg1"/>
              </a:solidFill>
              <a:latin typeface="微软雅黑" panose="020B0503020204020204" pitchFamily="34" charset="-122"/>
              <a:ea typeface="微软雅黑" panose="020B0503020204020204" pitchFamily="34" charset="-122"/>
            </a:endParaRPr>
          </a:p>
          <a:p>
            <a:pPr marL="0" indent="0">
              <a:lnSpc>
                <a:spcPts val="2800"/>
              </a:lnSpc>
              <a:buNone/>
            </a:pPr>
            <a:r>
              <a:rPr lang="en-US" altLang="zh-CN" sz="2000" b="1" dirty="0">
                <a:solidFill>
                  <a:schemeClr val="bg1"/>
                </a:solidFill>
                <a:latin typeface="微软雅黑" panose="020B0503020204020204" pitchFamily="34" charset="-122"/>
                <a:ea typeface="微软雅黑" panose="020B0503020204020204" pitchFamily="34" charset="-122"/>
              </a:rPr>
              <a:t>8.</a:t>
            </a:r>
            <a:r>
              <a:rPr lang="zh-CN" altLang="zh-CN" sz="2000" b="1" dirty="0">
                <a:solidFill>
                  <a:schemeClr val="bg1"/>
                </a:solidFill>
                <a:latin typeface="微软雅黑" panose="020B0503020204020204" pitchFamily="34" charset="-122"/>
                <a:ea typeface="微软雅黑" panose="020B0503020204020204" pitchFamily="34" charset="-122"/>
              </a:rPr>
              <a:t>借款学生到高校报道办理回执录入手续需要注意事项？</a:t>
            </a:r>
            <a:endParaRPr lang="zh-CN" altLang="zh-CN" sz="2000" b="1" dirty="0">
              <a:solidFill>
                <a:schemeClr val="bg1"/>
              </a:solidFill>
              <a:latin typeface="微软雅黑" panose="020B0503020204020204" pitchFamily="34" charset="-122"/>
              <a:ea typeface="微软雅黑" panose="020B0503020204020204" pitchFamily="34" charset="-122"/>
            </a:endParaRPr>
          </a:p>
          <a:p>
            <a:pPr marL="0" indent="0">
              <a:lnSpc>
                <a:spcPts val="2800"/>
              </a:lnSpc>
              <a:buNone/>
            </a:pPr>
            <a:r>
              <a:rPr lang="en-US" altLang="zh-CN" sz="2000" b="1" dirty="0" smtClean="0">
                <a:solidFill>
                  <a:schemeClr val="bg1"/>
                </a:solidFill>
                <a:latin typeface="微软雅黑" panose="020B0503020204020204" pitchFamily="34" charset="-122"/>
                <a:ea typeface="微软雅黑" panose="020B0503020204020204" pitchFamily="34" charset="-122"/>
              </a:rPr>
              <a:t>9.</a:t>
            </a:r>
            <a:r>
              <a:rPr lang="zh-CN" altLang="zh-CN" sz="2000" b="1" dirty="0" smtClean="0">
                <a:solidFill>
                  <a:schemeClr val="bg1"/>
                </a:solidFill>
                <a:latin typeface="微软雅黑" panose="020B0503020204020204" pitchFamily="34" charset="-122"/>
                <a:ea typeface="微软雅黑" panose="020B0503020204020204" pitchFamily="34" charset="-122"/>
              </a:rPr>
              <a:t>什么</a:t>
            </a:r>
            <a:r>
              <a:rPr lang="zh-CN" altLang="zh-CN" sz="2000" b="1" dirty="0">
                <a:solidFill>
                  <a:schemeClr val="bg1"/>
                </a:solidFill>
                <a:latin typeface="微软雅黑" panose="020B0503020204020204" pitchFamily="34" charset="-122"/>
                <a:ea typeface="微软雅黑" panose="020B0503020204020204" pitchFamily="34" charset="-122"/>
              </a:rPr>
              <a:t>是支付宝？需要在贷款发放前完成那些操作？</a:t>
            </a:r>
            <a:endParaRPr lang="en-US" altLang="zh-CN" sz="2000" b="1" dirty="0">
              <a:solidFill>
                <a:schemeClr val="bg1"/>
              </a:solidFill>
              <a:latin typeface="微软雅黑" panose="020B0503020204020204" pitchFamily="34" charset="-122"/>
              <a:ea typeface="微软雅黑" panose="020B0503020204020204" pitchFamily="34" charset="-122"/>
            </a:endParaRPr>
          </a:p>
          <a:p>
            <a:pPr marL="0" indent="0">
              <a:lnSpc>
                <a:spcPts val="2800"/>
              </a:lnSpc>
              <a:buNone/>
            </a:pPr>
            <a:r>
              <a:rPr lang="en-US" altLang="zh-CN" sz="2000" b="1" dirty="0">
                <a:solidFill>
                  <a:schemeClr val="bg1"/>
                </a:solidFill>
                <a:latin typeface="微软雅黑" panose="020B0503020204020204" pitchFamily="34" charset="-122"/>
                <a:ea typeface="微软雅黑" panose="020B0503020204020204" pitchFamily="34" charset="-122"/>
              </a:rPr>
              <a:t>10.</a:t>
            </a:r>
            <a:r>
              <a:rPr lang="zh-CN" altLang="zh-CN" sz="2000" b="1" dirty="0">
                <a:solidFill>
                  <a:schemeClr val="bg1"/>
                </a:solidFill>
                <a:latin typeface="微软雅黑" panose="020B0503020204020204" pitchFamily="34" charset="-122"/>
                <a:ea typeface="微软雅黑" panose="020B0503020204020204" pitchFamily="34" charset="-122"/>
              </a:rPr>
              <a:t>支付宝账户的密码是什么？忘记密码怎么办？</a:t>
            </a:r>
            <a:endParaRPr lang="en-US" altLang="zh-CN" sz="2000" b="1" dirty="0">
              <a:solidFill>
                <a:schemeClr val="bg1"/>
              </a:solidFill>
              <a:latin typeface="微软雅黑" panose="020B0503020204020204" pitchFamily="34" charset="-122"/>
              <a:ea typeface="微软雅黑" panose="020B0503020204020204" pitchFamily="34" charset="-122"/>
            </a:endParaRPr>
          </a:p>
          <a:p>
            <a:pPr marL="0" indent="0">
              <a:lnSpc>
                <a:spcPts val="2800"/>
              </a:lnSpc>
              <a:buNone/>
            </a:pPr>
            <a:r>
              <a:rPr lang="en-US" altLang="zh-CN" sz="2000" b="1" dirty="0">
                <a:solidFill>
                  <a:schemeClr val="bg1"/>
                </a:solidFill>
                <a:latin typeface="微软雅黑" panose="020B0503020204020204" pitchFamily="34" charset="-122"/>
                <a:ea typeface="微软雅黑" panose="020B0503020204020204" pitchFamily="34" charset="-122"/>
              </a:rPr>
              <a:t>11.</a:t>
            </a:r>
            <a:r>
              <a:rPr lang="zh-CN" altLang="zh-CN" sz="2000" b="1" dirty="0">
                <a:solidFill>
                  <a:schemeClr val="bg1"/>
                </a:solidFill>
                <a:latin typeface="微软雅黑" panose="020B0503020204020204" pitchFamily="34" charset="-122"/>
                <a:ea typeface="微软雅黑" panose="020B0503020204020204" pitchFamily="34" charset="-122"/>
              </a:rPr>
              <a:t>贷款什么时候发放？如何了解贷款受理进度？</a:t>
            </a:r>
            <a:endParaRPr lang="en-US" altLang="zh-CN" sz="2000" b="1" dirty="0">
              <a:solidFill>
                <a:schemeClr val="bg1"/>
              </a:solidFill>
              <a:latin typeface="微软雅黑" panose="020B0503020204020204" pitchFamily="34" charset="-122"/>
              <a:ea typeface="微软雅黑" panose="020B0503020204020204" pitchFamily="34" charset="-122"/>
            </a:endParaRPr>
          </a:p>
          <a:p>
            <a:pPr marL="0" indent="0">
              <a:lnSpc>
                <a:spcPts val="2800"/>
              </a:lnSpc>
              <a:buNone/>
            </a:pPr>
            <a:r>
              <a:rPr lang="en-US" altLang="zh-CN" sz="2000" b="1" dirty="0">
                <a:solidFill>
                  <a:schemeClr val="bg1"/>
                </a:solidFill>
                <a:latin typeface="微软雅黑" panose="020B0503020204020204" pitchFamily="34" charset="-122"/>
                <a:ea typeface="微软雅黑" panose="020B0503020204020204" pitchFamily="34" charset="-122"/>
              </a:rPr>
              <a:t>12.</a:t>
            </a:r>
            <a:r>
              <a:rPr lang="zh-CN" altLang="zh-CN" sz="2000" b="1" dirty="0">
                <a:solidFill>
                  <a:schemeClr val="bg1"/>
                </a:solidFill>
                <a:latin typeface="微软雅黑" panose="020B0503020204020204" pitchFamily="34" charset="-122"/>
                <a:ea typeface="微软雅黑" panose="020B0503020204020204" pitchFamily="34" charset="-122"/>
              </a:rPr>
              <a:t>贷款发放后剩余的钱在哪里？如何使用？</a:t>
            </a:r>
            <a:endParaRPr lang="en-US" altLang="zh-CN" sz="2000" b="1" dirty="0">
              <a:solidFill>
                <a:schemeClr val="bg1"/>
              </a:solidFill>
              <a:latin typeface="微软雅黑" panose="020B0503020204020204" pitchFamily="34" charset="-122"/>
              <a:ea typeface="微软雅黑" panose="020B0503020204020204" pitchFamily="34" charset="-122"/>
            </a:endParaRPr>
          </a:p>
          <a:p>
            <a:pPr marL="0" indent="0">
              <a:lnSpc>
                <a:spcPts val="2800"/>
              </a:lnSpc>
              <a:buNone/>
            </a:pPr>
            <a:r>
              <a:rPr lang="en-US" altLang="zh-CN" sz="2000" b="1" dirty="0">
                <a:solidFill>
                  <a:schemeClr val="bg1"/>
                </a:solidFill>
                <a:latin typeface="微软雅黑" panose="020B0503020204020204" pitchFamily="34" charset="-122"/>
                <a:ea typeface="微软雅黑" panose="020B0503020204020204" pitchFamily="34" charset="-122"/>
              </a:rPr>
              <a:t>13.</a:t>
            </a:r>
            <a:r>
              <a:rPr lang="zh-CN" altLang="zh-CN" sz="2000" b="1" dirty="0">
                <a:solidFill>
                  <a:schemeClr val="bg1"/>
                </a:solidFill>
                <a:latin typeface="微软雅黑" panose="020B0503020204020204" pitchFamily="34" charset="-122"/>
                <a:ea typeface="微软雅黑" panose="020B0503020204020204" pitchFamily="34" charset="-122"/>
              </a:rPr>
              <a:t>如何联系县资助中心和国开行？</a:t>
            </a:r>
            <a:endParaRPr lang="zh-CN" altLang="zh-CN" sz="2000" b="1" dirty="0">
              <a:solidFill>
                <a:schemeClr val="bg1"/>
              </a:solidFill>
              <a:latin typeface="微软雅黑" panose="020B0503020204020204" pitchFamily="34" charset="-122"/>
              <a:ea typeface="微软雅黑" panose="020B0503020204020204" pitchFamily="34" charset="-122"/>
            </a:endParaRPr>
          </a:p>
          <a:p>
            <a:endParaRPr lang="zh-CN" altLang="zh-CN" sz="2000" b="1" dirty="0" smtClean="0">
              <a:solidFill>
                <a:schemeClr val="bg1"/>
              </a:solidFill>
              <a:latin typeface="方正姚体" panose="02010601030101010101" pitchFamily="2" charset="-122"/>
              <a:ea typeface="方正姚体" panose="02010601030101010101" pitchFamily="2" charset="-122"/>
            </a:endParaRPr>
          </a:p>
          <a:p>
            <a:endParaRPr lang="zh-CN" altLang="zh-CN" sz="2000" dirty="0" smtClean="0">
              <a:solidFill>
                <a:schemeClr val="bg1"/>
              </a:solidFill>
              <a:latin typeface="方正姚体" panose="02010601030101010101" pitchFamily="2" charset="-122"/>
              <a:ea typeface="方正姚体" panose="02010601030101010101" pitchFamily="2" charset="-122"/>
            </a:endParaRPr>
          </a:p>
          <a:p>
            <a:endParaRPr lang="zh-CN" altLang="zh-CN" sz="2000" dirty="0" smtClean="0">
              <a:solidFill>
                <a:schemeClr val="bg1"/>
              </a:solidFill>
              <a:latin typeface="方正姚体" panose="02010601030101010101" pitchFamily="2" charset="-122"/>
              <a:ea typeface="方正姚体" panose="02010601030101010101" pitchFamily="2" charset="-122"/>
            </a:endParaRPr>
          </a:p>
          <a:p>
            <a:endParaRPr lang="zh-CN" altLang="en-US" sz="2000" dirty="0">
              <a:solidFill>
                <a:schemeClr val="bg1"/>
              </a:solidFill>
              <a:latin typeface="方正姚体" panose="02010601030101010101" pitchFamily="2" charset="-122"/>
              <a:ea typeface="方正姚体" panose="02010601030101010101" pitchFamily="2" charset="-122"/>
            </a:endParaRPr>
          </a:p>
        </p:txBody>
      </p:sp>
    </p:spTree>
  </p:cSld>
  <p:clrMapOvr>
    <a:masterClrMapping/>
  </p:clrMapOvr>
  <p:transition spd="slow" advTm="0">
    <p:checke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3"/>
          <p:cNvSpPr txBox="1">
            <a:spLocks noChangeArrowheads="1"/>
          </p:cNvSpPr>
          <p:nvPr/>
        </p:nvSpPr>
        <p:spPr bwMode="auto">
          <a:xfrm>
            <a:off x="589136" y="333450"/>
            <a:ext cx="113387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800" b="1" dirty="0">
                <a:solidFill>
                  <a:schemeClr val="bg1"/>
                </a:solidFill>
                <a:latin typeface="微软雅黑" panose="020B0503020204020204" pitchFamily="34" charset="-122"/>
                <a:ea typeface="微软雅黑" panose="020B0503020204020204" pitchFamily="34" charset="-122"/>
                <a:cs typeface="时尚中黑简体"/>
              </a:rPr>
              <a:t>1.</a:t>
            </a:r>
            <a:r>
              <a:rPr lang="zh-CN" altLang="en-US" sz="2800" b="1" dirty="0">
                <a:solidFill>
                  <a:schemeClr val="bg1"/>
                </a:solidFill>
                <a:latin typeface="微软雅黑" panose="020B0503020204020204" pitchFamily="34" charset="-122"/>
                <a:ea typeface="微软雅黑" panose="020B0503020204020204" pitchFamily="34" charset="-122"/>
                <a:cs typeface="时尚中黑简体"/>
              </a:rPr>
              <a:t>如何进入学生在线服务系统？提示“证书错误”无法打开怎么办？</a:t>
            </a:r>
            <a:endParaRPr lang="zh-CN" altLang="en-US" sz="2800" b="1" dirty="0">
              <a:solidFill>
                <a:schemeClr val="bg1"/>
              </a:solidFill>
              <a:latin typeface="微软雅黑" panose="020B0503020204020204" pitchFamily="34" charset="-122"/>
              <a:ea typeface="微软雅黑" panose="020B0503020204020204" pitchFamily="34" charset="-122"/>
              <a:cs typeface="时尚中黑简体"/>
            </a:endParaRPr>
          </a:p>
        </p:txBody>
      </p:sp>
      <p:sp>
        <p:nvSpPr>
          <p:cNvPr id="21" name="矩形 24"/>
          <p:cNvSpPr>
            <a:spLocks noChangeArrowheads="1"/>
          </p:cNvSpPr>
          <p:nvPr/>
        </p:nvSpPr>
        <p:spPr bwMode="auto">
          <a:xfrm>
            <a:off x="749027" y="935484"/>
            <a:ext cx="11106819" cy="46038"/>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a:solidFill>
                <a:srgbClr val="FFFFFF"/>
              </a:solidFill>
              <a:latin typeface="Calibri" panose="020F0502020204030204" pitchFamily="34" charset="0"/>
              <a:ea typeface="幼圆" panose="02010509060101010101" pitchFamily="49" charset="-122"/>
              <a:sym typeface="Calibri" panose="020F0502020204030204" pitchFamily="34" charset="0"/>
            </a:endParaRPr>
          </a:p>
        </p:txBody>
      </p:sp>
      <p:sp>
        <p:nvSpPr>
          <p:cNvPr id="5" name="文本占位符 3"/>
          <p:cNvSpPr txBox="1"/>
          <p:nvPr/>
        </p:nvSpPr>
        <p:spPr>
          <a:xfrm>
            <a:off x="550590" y="1269554"/>
            <a:ext cx="10585176" cy="5166392"/>
          </a:xfrm>
          <a:prstGeom prst="rect">
            <a:avLst/>
          </a:prstGeom>
        </p:spPr>
        <p:txBody>
          <a:bodyPr>
            <a:normAutofit/>
          </a:bodyPr>
          <a:lstStyle>
            <a:lvl1pPr marL="457200" indent="-457200" algn="l" rtl="0" eaLnBrk="0" fontAlgn="base" hangingPunct="0">
              <a:spcBef>
                <a:spcPct val="20000"/>
              </a:spcBef>
              <a:spcAft>
                <a:spcPct val="0"/>
              </a:spcAft>
              <a:buFont typeface="Arial" panose="020B0604020202020204" pitchFamily="34" charset="0"/>
              <a:buChar char="•"/>
              <a:defRPr sz="4300" kern="1200">
                <a:solidFill>
                  <a:schemeClr val="tx1"/>
                </a:solidFill>
                <a:latin typeface="+mn-lt"/>
                <a:ea typeface="+mn-ea"/>
                <a:cs typeface="+mn-cs"/>
              </a:defRPr>
            </a:lvl1pPr>
            <a:lvl2pPr marL="990600" indent="-381000" algn="l" rtl="0" eaLnBrk="0" fontAlgn="base" hangingPunct="0">
              <a:spcBef>
                <a:spcPct val="20000"/>
              </a:spcBef>
              <a:spcAft>
                <a:spcPct val="0"/>
              </a:spcAft>
              <a:buFont typeface="Arial" panose="020B0604020202020204" pitchFamily="34" charset="0"/>
              <a:buChar char="–"/>
              <a:defRPr sz="3700" kern="1200">
                <a:solidFill>
                  <a:schemeClr val="tx1"/>
                </a:solidFill>
                <a:latin typeface="+mn-lt"/>
                <a:ea typeface="+mn-ea"/>
                <a:cs typeface="+mn-cs"/>
              </a:defRPr>
            </a:lvl2pPr>
            <a:lvl3pPr marL="1524000" indent="-3048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mn-ea"/>
                <a:cs typeface="+mn-cs"/>
              </a:defRPr>
            </a:lvl4pPr>
            <a:lvl5pPr marL="2743200" indent="-304800" algn="l"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a:lnSpc>
                <a:spcPct val="150000"/>
              </a:lnSpc>
              <a:buFont typeface="Wingdings" panose="05000000000000000000" pitchFamily="2" charset="2"/>
              <a:buChar char="u"/>
            </a:pPr>
            <a:r>
              <a:rPr lang="zh-CN" altLang="zh-CN" sz="2400" dirty="0">
                <a:solidFill>
                  <a:schemeClr val="bg1"/>
                </a:solidFill>
                <a:latin typeface="微软雅黑" panose="020B0503020204020204" pitchFamily="34" charset="-122"/>
                <a:ea typeface="微软雅黑" panose="020B0503020204020204" pitchFamily="34" charset="-122"/>
                <a:cs typeface="时尚中黑简体"/>
              </a:rPr>
              <a:t>在百度中搜索“国家开发银行助学贷款信息网”或直接输入网址</a:t>
            </a:r>
            <a:r>
              <a:rPr lang="en-US" altLang="zh-CN" sz="2400" i="1" u="sng" dirty="0">
                <a:solidFill>
                  <a:schemeClr val="bg1"/>
                </a:solidFill>
                <a:latin typeface="微软雅黑" panose="020B0503020204020204" pitchFamily="34" charset="-122"/>
                <a:ea typeface="微软雅黑" panose="020B0503020204020204" pitchFamily="34" charset="-122"/>
                <a:cs typeface="时尚中黑简体"/>
              </a:rPr>
              <a:t>http://www.csls.cdb.com.cn</a:t>
            </a:r>
            <a:r>
              <a:rPr lang="zh-CN" altLang="zh-CN" sz="2400" dirty="0">
                <a:solidFill>
                  <a:schemeClr val="bg1"/>
                </a:solidFill>
                <a:latin typeface="微软雅黑" panose="020B0503020204020204" pitchFamily="34" charset="-122"/>
                <a:ea typeface="微软雅黑" panose="020B0503020204020204" pitchFamily="34" charset="-122"/>
                <a:cs typeface="时尚中黑简体"/>
              </a:rPr>
              <a:t>进入助学贷款信息网，然后点击页面左侧的“学生在线服务系统（生源地）”或“学生在线服务系统（高校）”即可进入相应的学生在线服务系统。</a:t>
            </a:r>
            <a:endParaRPr lang="zh-CN" altLang="zh-CN" sz="2400" dirty="0">
              <a:solidFill>
                <a:schemeClr val="bg1"/>
              </a:solidFill>
              <a:latin typeface="微软雅黑" panose="020B0503020204020204" pitchFamily="34" charset="-122"/>
              <a:ea typeface="微软雅黑" panose="020B0503020204020204" pitchFamily="34" charset="-122"/>
              <a:cs typeface="时尚中黑简体"/>
            </a:endParaRPr>
          </a:p>
          <a:p>
            <a:pPr>
              <a:lnSpc>
                <a:spcPct val="150000"/>
              </a:lnSpc>
              <a:buFont typeface="Wingdings" panose="05000000000000000000" pitchFamily="2" charset="2"/>
              <a:buChar char="u"/>
            </a:pPr>
            <a:r>
              <a:rPr lang="zh-CN" altLang="zh-CN" sz="2400" dirty="0">
                <a:solidFill>
                  <a:schemeClr val="bg1"/>
                </a:solidFill>
                <a:latin typeface="微软雅黑" panose="020B0503020204020204" pitchFamily="34" charset="-122"/>
                <a:ea typeface="微软雅黑" panose="020B0503020204020204" pitchFamily="34" charset="-122"/>
                <a:cs typeface="时尚中黑简体"/>
              </a:rPr>
              <a:t>当网页提示“此网站的安全证书存在问题”或“证书错误”时，选择“继续浏览此网站（不推荐）”即可正常打开学生在线服务系统，不影响正常使用。</a:t>
            </a:r>
            <a:endParaRPr lang="zh-CN" altLang="zh-CN" sz="2400" dirty="0">
              <a:solidFill>
                <a:schemeClr val="bg1"/>
              </a:solidFill>
              <a:latin typeface="微软雅黑" panose="020B0503020204020204" pitchFamily="34" charset="-122"/>
              <a:ea typeface="微软雅黑" panose="020B0503020204020204" pitchFamily="34" charset="-122"/>
              <a:cs typeface="时尚中黑简体"/>
            </a:endParaRPr>
          </a:p>
          <a:p>
            <a:endParaRPr lang="zh-CN" altLang="en-US" sz="2800" dirty="0">
              <a:solidFill>
                <a:schemeClr val="bg1"/>
              </a:solidFill>
              <a:latin typeface="微软雅黑" panose="020B0503020204020204" pitchFamily="34" charset="-122"/>
              <a:ea typeface="微软雅黑" panose="020B0503020204020204" pitchFamily="34" charset="-122"/>
              <a:cs typeface="时尚中黑简体"/>
            </a:endParaRPr>
          </a:p>
        </p:txBody>
      </p:sp>
    </p:spTree>
  </p:cSld>
  <p:clrMapOvr>
    <a:masterClrMapping/>
  </p:clrMapOvr>
  <p:transition spd="slow" advTm="0">
    <p:checke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utoShape 6"/>
          <p:cNvSpPr>
            <a:spLocks noChangeArrowheads="1"/>
          </p:cNvSpPr>
          <p:nvPr/>
        </p:nvSpPr>
        <p:spPr bwMode="gray">
          <a:xfrm rot="5400000">
            <a:off x="7167140" y="2140599"/>
            <a:ext cx="4840908" cy="3240360"/>
          </a:xfrm>
          <a:prstGeom prst="cube">
            <a:avLst>
              <a:gd name="adj" fmla="val 11667"/>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rot="10800000" vert="eaVert" lIns="93663" tIns="46038" rIns="93663" bIns="46038" anchor="ctr"/>
          <a:lstStyle/>
          <a:p>
            <a:r>
              <a:rPr lang="zh-CN" altLang="en-US" b="1" dirty="0">
                <a:solidFill>
                  <a:schemeClr val="bg1"/>
                </a:solidFill>
              </a:rPr>
              <a:t>登录学生在线服务系统后，选择“生源地助学贷款”，点击下方“</a:t>
            </a:r>
            <a:r>
              <a:rPr lang="en-US" altLang="zh-CN" b="1" dirty="0">
                <a:solidFill>
                  <a:schemeClr val="bg1"/>
                </a:solidFill>
              </a:rPr>
              <a:t>1.</a:t>
            </a:r>
            <a:r>
              <a:rPr lang="zh-CN" altLang="en-US" b="1" dirty="0">
                <a:solidFill>
                  <a:schemeClr val="bg1"/>
                </a:solidFill>
              </a:rPr>
              <a:t>使用登录名登录”后可在线查阅</a:t>
            </a:r>
            <a:r>
              <a:rPr lang="en-US" altLang="zh-CN" b="1" dirty="0">
                <a:solidFill>
                  <a:schemeClr val="bg1"/>
                </a:solidFill>
              </a:rPr>
              <a:t>《</a:t>
            </a:r>
            <a:r>
              <a:rPr lang="zh-CN" altLang="en-US" b="1" dirty="0">
                <a:solidFill>
                  <a:schemeClr val="bg1"/>
                </a:solidFill>
              </a:rPr>
              <a:t>学生用户系统使用手册</a:t>
            </a:r>
            <a:r>
              <a:rPr lang="en-US" altLang="zh-CN" b="1" dirty="0">
                <a:solidFill>
                  <a:schemeClr val="bg1"/>
                </a:solidFill>
              </a:rPr>
              <a:t>》</a:t>
            </a:r>
            <a:r>
              <a:rPr lang="zh-CN" altLang="en-US" b="1" dirty="0">
                <a:solidFill>
                  <a:schemeClr val="bg1"/>
                </a:solidFill>
              </a:rPr>
              <a:t>、</a:t>
            </a:r>
            <a:r>
              <a:rPr lang="en-US" altLang="zh-CN" b="1" dirty="0">
                <a:solidFill>
                  <a:schemeClr val="bg1"/>
                </a:solidFill>
              </a:rPr>
              <a:t>《</a:t>
            </a:r>
            <a:r>
              <a:rPr lang="zh-CN" altLang="en-US" b="1" dirty="0">
                <a:solidFill>
                  <a:schemeClr val="bg1"/>
                </a:solidFill>
              </a:rPr>
              <a:t>支付宝使用说明</a:t>
            </a:r>
            <a:r>
              <a:rPr lang="en-US" altLang="zh-CN" b="1" dirty="0">
                <a:solidFill>
                  <a:schemeClr val="bg1"/>
                </a:solidFill>
              </a:rPr>
              <a:t>》</a:t>
            </a:r>
            <a:r>
              <a:rPr lang="zh-CN" altLang="en-US" b="1" dirty="0">
                <a:solidFill>
                  <a:schemeClr val="bg1"/>
                </a:solidFill>
              </a:rPr>
              <a:t>、</a:t>
            </a:r>
            <a:r>
              <a:rPr lang="en-US" altLang="zh-CN" b="1" dirty="0">
                <a:solidFill>
                  <a:schemeClr val="bg1"/>
                </a:solidFill>
              </a:rPr>
              <a:t>《</a:t>
            </a:r>
            <a:r>
              <a:rPr lang="zh-CN" altLang="en-US" b="1" dirty="0">
                <a:solidFill>
                  <a:schemeClr val="bg1"/>
                </a:solidFill>
              </a:rPr>
              <a:t>助学贷款支付宝相关问题汇总</a:t>
            </a:r>
            <a:r>
              <a:rPr lang="en-US" altLang="zh-CN" b="1" dirty="0">
                <a:solidFill>
                  <a:schemeClr val="bg1"/>
                </a:solidFill>
              </a:rPr>
              <a:t>》</a:t>
            </a:r>
            <a:r>
              <a:rPr lang="zh-CN" altLang="en-US" b="1" dirty="0">
                <a:solidFill>
                  <a:schemeClr val="bg1"/>
                </a:solidFill>
              </a:rPr>
              <a:t>及各资助中心的联系方式。</a:t>
            </a:r>
            <a:endParaRPr lang="zh-CN" altLang="en-US" b="1" dirty="0">
              <a:solidFill>
                <a:schemeClr val="bg1"/>
              </a:solidFill>
            </a:endParaRPr>
          </a:p>
        </p:txBody>
      </p:sp>
      <p:grpSp>
        <p:nvGrpSpPr>
          <p:cNvPr id="15" name="Group 11"/>
          <p:cNvGrpSpPr/>
          <p:nvPr/>
        </p:nvGrpSpPr>
        <p:grpSpPr bwMode="auto">
          <a:xfrm>
            <a:off x="622600" y="1341562"/>
            <a:ext cx="7270190" cy="4824536"/>
            <a:chOff x="679" y="1525"/>
            <a:chExt cx="2312" cy="1950"/>
          </a:xfrm>
        </p:grpSpPr>
        <p:sp>
          <p:nvSpPr>
            <p:cNvPr id="16" name="AutoShape 4"/>
            <p:cNvSpPr>
              <a:spLocks noChangeArrowheads="1"/>
            </p:cNvSpPr>
            <p:nvPr/>
          </p:nvSpPr>
          <p:spPr bwMode="gray">
            <a:xfrm rot="5400000">
              <a:off x="253" y="1951"/>
              <a:ext cx="1950" cy="1097"/>
            </a:xfrm>
            <a:prstGeom prst="cube">
              <a:avLst>
                <a:gd name="adj" fmla="val 11667"/>
              </a:avLst>
            </a:prstGeom>
            <a:solidFill>
              <a:schemeClr val="fo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rot="10800000" vert="eaVert" lIns="93663" tIns="46038" rIns="93663" bIns="46038" anchor="ctr"/>
            <a:lstStyle/>
            <a:p>
              <a:pPr algn="ctr" defTabSz="927100" eaLnBrk="0" hangingPunct="0"/>
              <a:r>
                <a:rPr kumimoji="1" lang="en-US" altLang="ko-KR" sz="2200" b="1" dirty="0">
                  <a:solidFill>
                    <a:schemeClr val="tx2"/>
                  </a:solidFill>
                  <a:ea typeface="Gulim" panose="020B0600000101010101" pitchFamily="34" charset="-127"/>
                </a:rPr>
                <a:t>Your Text Here</a:t>
              </a:r>
              <a:endParaRPr kumimoji="1" lang="en-US" altLang="ko-KR" sz="2200" b="1" dirty="0">
                <a:solidFill>
                  <a:schemeClr val="tx2"/>
                </a:solidFill>
                <a:ea typeface="Gulim" panose="020B0600000101010101" pitchFamily="34" charset="-127"/>
              </a:endParaRPr>
            </a:p>
          </p:txBody>
        </p:sp>
        <p:sp>
          <p:nvSpPr>
            <p:cNvPr id="17" name="AutoShape 5"/>
            <p:cNvSpPr>
              <a:spLocks noChangeArrowheads="1"/>
            </p:cNvSpPr>
            <p:nvPr/>
          </p:nvSpPr>
          <p:spPr bwMode="gray">
            <a:xfrm rot="5400000">
              <a:off x="1410" y="1951"/>
              <a:ext cx="1950" cy="1097"/>
            </a:xfrm>
            <a:prstGeom prst="cube">
              <a:avLst>
                <a:gd name="adj" fmla="val 11667"/>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rot="10800000" vert="eaVert" lIns="93663" tIns="46038" rIns="93663" bIns="46038" anchor="ctr"/>
            <a:lstStyle/>
            <a:p>
              <a:pPr algn="ctr" defTabSz="927100" eaLnBrk="0" hangingPunct="0"/>
              <a:r>
                <a:rPr kumimoji="1" lang="en-US" altLang="ko-KR" sz="2200" b="1">
                  <a:solidFill>
                    <a:schemeClr val="tx2"/>
                  </a:solidFill>
                  <a:ea typeface="Gulim" panose="020B0600000101010101" pitchFamily="34" charset="-127"/>
                </a:rPr>
                <a:t>Your Text Here</a:t>
              </a:r>
              <a:endParaRPr kumimoji="1" lang="en-US" altLang="ko-KR" sz="2200" b="1">
                <a:solidFill>
                  <a:schemeClr val="tx2"/>
                </a:solidFill>
                <a:ea typeface="Gulim" panose="020B0600000101010101" pitchFamily="34" charset="-127"/>
              </a:endParaRPr>
            </a:p>
          </p:txBody>
        </p:sp>
        <p:sp>
          <p:nvSpPr>
            <p:cNvPr id="22" name="AutoShape 8"/>
            <p:cNvSpPr>
              <a:spLocks noChangeArrowheads="1"/>
            </p:cNvSpPr>
            <p:nvPr/>
          </p:nvSpPr>
          <p:spPr bwMode="gray">
            <a:xfrm rot="16200000" flipV="1">
              <a:off x="1621" y="2287"/>
              <a:ext cx="270" cy="198"/>
            </a:xfrm>
            <a:prstGeom prst="triangle">
              <a:avLst>
                <a:gd name="adj" fmla="val 50000"/>
              </a:avLst>
            </a:prstGeom>
            <a:solidFill>
              <a:schemeClr val="accent2"/>
            </a:solidFill>
            <a:ln w="12700">
              <a:solidFill>
                <a:schemeClr val="bg2"/>
              </a:solidFill>
              <a:miter lim="800000"/>
            </a:ln>
            <a:effectLst>
              <a:outerShdw sy="50000" rotWithShape="0">
                <a:schemeClr val="tx2">
                  <a:alpha val="50000"/>
                </a:schemeClr>
              </a:outerShdw>
            </a:effectLst>
          </p:spPr>
          <p:txBody>
            <a:bodyPr wrap="none" anchor="ctr"/>
            <a:lstStyle/>
            <a:p>
              <a:pPr>
                <a:defRPr/>
              </a:pPr>
              <a:endParaRPr lang="zh-CN" altLang="en-US"/>
            </a:p>
          </p:txBody>
        </p:sp>
        <p:sp>
          <p:nvSpPr>
            <p:cNvPr id="23" name="AutoShape 9"/>
            <p:cNvSpPr>
              <a:spLocks noChangeArrowheads="1"/>
            </p:cNvSpPr>
            <p:nvPr/>
          </p:nvSpPr>
          <p:spPr bwMode="gray">
            <a:xfrm rot="16200000" flipV="1">
              <a:off x="2755" y="2285"/>
              <a:ext cx="270" cy="202"/>
            </a:xfrm>
            <a:prstGeom prst="triangle">
              <a:avLst>
                <a:gd name="adj" fmla="val 50000"/>
              </a:avLst>
            </a:prstGeom>
            <a:solidFill>
              <a:schemeClr val="accent2"/>
            </a:solidFill>
            <a:ln w="12700">
              <a:solidFill>
                <a:schemeClr val="bg2"/>
              </a:solidFill>
              <a:miter lim="800000"/>
            </a:ln>
            <a:effectLst>
              <a:outerShdw sy="50000" rotWithShape="0">
                <a:schemeClr val="tx2">
                  <a:alpha val="50000"/>
                </a:schemeClr>
              </a:outerShdw>
            </a:effectLst>
          </p:spPr>
          <p:txBody>
            <a:bodyPr wrap="none" anchor="ctr"/>
            <a:lstStyle/>
            <a:p>
              <a:pPr>
                <a:defRPr/>
              </a:pPr>
              <a:endParaRPr lang="zh-CN" altLang="en-US"/>
            </a:p>
          </p:txBody>
        </p:sp>
      </p:grpSp>
      <p:pic>
        <p:nvPicPr>
          <p:cNvPr id="15362" name="Picture 2" descr="C:\Users\shan\Desktop\4.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910631" y="1557586"/>
            <a:ext cx="2564956" cy="421290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shan\Desktop\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39024" y="1554991"/>
            <a:ext cx="2736304" cy="4215501"/>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a:spLocks noChangeArrowheads="1"/>
          </p:cNvSpPr>
          <p:nvPr/>
        </p:nvSpPr>
        <p:spPr bwMode="auto">
          <a:xfrm>
            <a:off x="868448" y="909514"/>
            <a:ext cx="7603022" cy="45719"/>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a:solidFill>
                <a:srgbClr val="FFFFFF"/>
              </a:solidFill>
              <a:latin typeface="Calibri" panose="020F0502020204030204" pitchFamily="34" charset="0"/>
              <a:ea typeface="幼圆" panose="02010509060101010101" pitchFamily="49" charset="-122"/>
              <a:sym typeface="Calibri" panose="020F0502020204030204" pitchFamily="34" charset="0"/>
            </a:endParaRPr>
          </a:p>
        </p:txBody>
      </p:sp>
      <p:sp>
        <p:nvSpPr>
          <p:cNvPr id="26" name="文本框 3"/>
          <p:cNvSpPr txBox="1">
            <a:spLocks noChangeArrowheads="1"/>
          </p:cNvSpPr>
          <p:nvPr/>
        </p:nvSpPr>
        <p:spPr bwMode="auto">
          <a:xfrm>
            <a:off x="805160" y="333450"/>
            <a:ext cx="113387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800" b="1" dirty="0" smtClean="0">
                <a:solidFill>
                  <a:schemeClr val="bg1"/>
                </a:solidFill>
                <a:latin typeface="微软雅黑" panose="020B0503020204020204" pitchFamily="34" charset="-122"/>
                <a:ea typeface="微软雅黑" panose="020B0503020204020204" pitchFamily="34" charset="-122"/>
                <a:cs typeface="时尚中黑简体"/>
              </a:rPr>
              <a:t>登录学生</a:t>
            </a:r>
            <a:r>
              <a:rPr lang="zh-CN" altLang="en-US" sz="2800" b="1" dirty="0">
                <a:solidFill>
                  <a:schemeClr val="bg1"/>
                </a:solidFill>
                <a:latin typeface="微软雅黑" panose="020B0503020204020204" pitchFamily="34" charset="-122"/>
                <a:ea typeface="微软雅黑" panose="020B0503020204020204" pitchFamily="34" charset="-122"/>
                <a:cs typeface="时尚中黑简体"/>
              </a:rPr>
              <a:t>在线</a:t>
            </a:r>
            <a:r>
              <a:rPr lang="zh-CN" altLang="en-US" sz="2800" b="1" dirty="0" smtClean="0">
                <a:solidFill>
                  <a:schemeClr val="bg1"/>
                </a:solidFill>
                <a:latin typeface="微软雅黑" panose="020B0503020204020204" pitchFamily="34" charset="-122"/>
                <a:ea typeface="微软雅黑" panose="020B0503020204020204" pitchFamily="34" charset="-122"/>
                <a:cs typeface="时尚中黑简体"/>
              </a:rPr>
              <a:t>服务系统首页，可以查询更多内容</a:t>
            </a:r>
            <a:endParaRPr lang="zh-CN" altLang="en-US" sz="2800" b="1" dirty="0">
              <a:solidFill>
                <a:schemeClr val="bg1"/>
              </a:solidFill>
              <a:latin typeface="微软雅黑" panose="020B0503020204020204" pitchFamily="34" charset="-122"/>
              <a:ea typeface="微软雅黑" panose="020B0503020204020204" pitchFamily="34" charset="-122"/>
              <a:cs typeface="时尚中黑简体"/>
            </a:endParaRPr>
          </a:p>
        </p:txBody>
      </p:sp>
    </p:spTree>
  </p:cSld>
  <p:clrMapOvr>
    <a:masterClrMapping/>
  </p:clrMapOvr>
  <p:transition spd="slow" advTm="0">
    <p:checke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4"/>
          <p:cNvSpPr>
            <a:spLocks noChangeArrowheads="1"/>
          </p:cNvSpPr>
          <p:nvPr/>
        </p:nvSpPr>
        <p:spPr bwMode="auto">
          <a:xfrm>
            <a:off x="749027" y="935484"/>
            <a:ext cx="11106819" cy="46038"/>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a:solidFill>
                <a:srgbClr val="FFFFFF"/>
              </a:solidFill>
              <a:latin typeface="Calibri" panose="020F0502020204030204" pitchFamily="34" charset="0"/>
              <a:ea typeface="幼圆" panose="02010509060101010101" pitchFamily="49" charset="-122"/>
              <a:sym typeface="Calibri" panose="020F0502020204030204" pitchFamily="34" charset="0"/>
            </a:endParaRPr>
          </a:p>
        </p:txBody>
      </p:sp>
      <p:sp>
        <p:nvSpPr>
          <p:cNvPr id="6" name="文本框 2"/>
          <p:cNvSpPr txBox="1"/>
          <p:nvPr/>
        </p:nvSpPr>
        <p:spPr>
          <a:xfrm>
            <a:off x="5457572" y="3284051"/>
            <a:ext cx="919655" cy="954107"/>
          </a:xfrm>
          <a:prstGeom prst="rect">
            <a:avLst/>
          </a:prstGeom>
          <a:noFill/>
        </p:spPr>
        <p:txBody>
          <a:bodyPr wrap="square" rtlCol="0">
            <a:spAutoFit/>
          </a:bodyPr>
          <a:lstStyle/>
          <a:p>
            <a:pPr algn="ctr"/>
            <a:r>
              <a:rPr lang="zh-CN" altLang="en-US" sz="2800" dirty="0" smtClean="0">
                <a:solidFill>
                  <a:schemeClr val="accent5"/>
                </a:solidFill>
                <a:latin typeface="微软雅黑" panose="020B0503020204020204" pitchFamily="34" charset="-122"/>
                <a:ea typeface="微软雅黑" panose="020B0503020204020204" pitchFamily="34" charset="-122"/>
              </a:rPr>
              <a:t>注意事项</a:t>
            </a:r>
            <a:endParaRPr lang="zh-CN" altLang="en-US" sz="2800" dirty="0">
              <a:solidFill>
                <a:schemeClr val="accent5"/>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3978979" y="2451945"/>
            <a:ext cx="1505515" cy="1297389"/>
            <a:chOff x="3978461" y="2452512"/>
            <a:chExt cx="1505319" cy="1297689"/>
          </a:xfrm>
        </p:grpSpPr>
        <p:sp>
          <p:nvSpPr>
            <p:cNvPr id="8" name="梯形 7"/>
            <p:cNvSpPr/>
            <p:nvPr/>
          </p:nvSpPr>
          <p:spPr>
            <a:xfrm>
              <a:off x="4344623" y="3523139"/>
              <a:ext cx="773977" cy="164519"/>
            </a:xfrm>
            <a:prstGeom prst="trapezoid">
              <a:avLst>
                <a:gd name="adj" fmla="val 66343"/>
              </a:avLst>
            </a:prstGeom>
            <a:gradFill>
              <a:gsLst>
                <a:gs pos="0">
                  <a:srgbClr val="E6E6E6"/>
                </a:gs>
                <a:gs pos="100000">
                  <a:srgbClr val="F7F7F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六边形 8"/>
            <p:cNvSpPr/>
            <p:nvPr/>
          </p:nvSpPr>
          <p:spPr>
            <a:xfrm>
              <a:off x="3978461" y="2452512"/>
              <a:ext cx="1505319" cy="1297689"/>
            </a:xfrm>
            <a:prstGeom prst="hexagon">
              <a:avLst/>
            </a:prstGeom>
            <a:gradFill flip="none" rotWithShape="1">
              <a:gsLst>
                <a:gs pos="61000">
                  <a:srgbClr val="F6F6F6"/>
                </a:gs>
                <a:gs pos="37000">
                  <a:srgbClr val="E0E0E0"/>
                </a:gs>
                <a:gs pos="17000">
                  <a:srgbClr val="DEDEDE"/>
                </a:gs>
                <a:gs pos="100000">
                  <a:schemeClr val="bg1"/>
                </a:gs>
              </a:gsLst>
              <a:lin ang="13500000" scaled="1"/>
              <a:tileRect/>
            </a:gradFill>
            <a:ln w="19050">
              <a:noFill/>
            </a:ln>
            <a:effectLst>
              <a:outerShdw blurRad="381000" dist="127000" dir="2400000" algn="tl" rotWithShape="0">
                <a:srgbClr val="696969">
                  <a:alpha val="4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任意多边形 9"/>
            <p:cNvSpPr/>
            <p:nvPr/>
          </p:nvSpPr>
          <p:spPr>
            <a:xfrm>
              <a:off x="4051993" y="2515056"/>
              <a:ext cx="1360218" cy="1172601"/>
            </a:xfrm>
            <a:custGeom>
              <a:avLst/>
              <a:gdLst>
                <a:gd name="connsiteX0" fmla="*/ 407876 w 1381020"/>
                <a:gd name="connsiteY0" fmla="*/ 167033 h 1190534"/>
                <a:gd name="connsiteX1" fmla="*/ 193759 w 1381020"/>
                <a:gd name="connsiteY1" fmla="*/ 595266 h 1190534"/>
                <a:gd name="connsiteX2" fmla="*/ 407876 w 1381020"/>
                <a:gd name="connsiteY2" fmla="*/ 1023499 h 1190534"/>
                <a:gd name="connsiteX3" fmla="*/ 973145 w 1381020"/>
                <a:gd name="connsiteY3" fmla="*/ 1023499 h 1190534"/>
                <a:gd name="connsiteX4" fmla="*/ 1187261 w 1381020"/>
                <a:gd name="connsiteY4" fmla="*/ 595266 h 1190534"/>
                <a:gd name="connsiteX5" fmla="*/ 973145 w 1381020"/>
                <a:gd name="connsiteY5" fmla="*/ 167033 h 1190534"/>
                <a:gd name="connsiteX6" fmla="*/ 297634 w 1381020"/>
                <a:gd name="connsiteY6" fmla="*/ 0 h 1190534"/>
                <a:gd name="connsiteX7" fmla="*/ 1083387 w 1381020"/>
                <a:gd name="connsiteY7" fmla="*/ 0 h 1190534"/>
                <a:gd name="connsiteX8" fmla="*/ 1381020 w 1381020"/>
                <a:gd name="connsiteY8" fmla="*/ 595267 h 1190534"/>
                <a:gd name="connsiteX9" fmla="*/ 1083387 w 1381020"/>
                <a:gd name="connsiteY9" fmla="*/ 1190534 h 1190534"/>
                <a:gd name="connsiteX10" fmla="*/ 297634 w 1381020"/>
                <a:gd name="connsiteY10" fmla="*/ 1190534 h 1190534"/>
                <a:gd name="connsiteX11" fmla="*/ 0 w 1381020"/>
                <a:gd name="connsiteY11" fmla="*/ 595267 h 119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1020" h="1190534">
                  <a:moveTo>
                    <a:pt x="407876" y="167033"/>
                  </a:moveTo>
                  <a:lnTo>
                    <a:pt x="193759" y="595266"/>
                  </a:lnTo>
                  <a:lnTo>
                    <a:pt x="407876" y="1023499"/>
                  </a:lnTo>
                  <a:lnTo>
                    <a:pt x="973145" y="1023499"/>
                  </a:lnTo>
                  <a:lnTo>
                    <a:pt x="1187261" y="595266"/>
                  </a:lnTo>
                  <a:lnTo>
                    <a:pt x="973145" y="167033"/>
                  </a:lnTo>
                  <a:close/>
                  <a:moveTo>
                    <a:pt x="297634" y="0"/>
                  </a:moveTo>
                  <a:lnTo>
                    <a:pt x="1083387" y="0"/>
                  </a:lnTo>
                  <a:lnTo>
                    <a:pt x="1381020" y="595267"/>
                  </a:lnTo>
                  <a:lnTo>
                    <a:pt x="1083387" y="1190534"/>
                  </a:lnTo>
                  <a:lnTo>
                    <a:pt x="297634" y="1190534"/>
                  </a:lnTo>
                  <a:lnTo>
                    <a:pt x="0" y="595267"/>
                  </a:lnTo>
                  <a:close/>
                </a:path>
              </a:pathLst>
            </a:custGeom>
            <a:gradFill>
              <a:gsLst>
                <a:gs pos="57000">
                  <a:srgbClr val="F5F5F5"/>
                </a:gs>
                <a:gs pos="32000">
                  <a:srgbClr val="DEDEDE"/>
                </a:gs>
                <a:gs pos="0">
                  <a:srgbClr val="CBCBCB"/>
                </a:gs>
                <a:gs pos="100000">
                  <a:schemeClr val="bg1"/>
                </a:gs>
              </a:gsLst>
              <a:lin ang="2700000" scaled="1"/>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11" name="梯形 71"/>
            <p:cNvSpPr/>
            <p:nvPr/>
          </p:nvSpPr>
          <p:spPr>
            <a:xfrm rot="14580000" flipH="1">
              <a:off x="4859296" y="2760492"/>
              <a:ext cx="656958" cy="169043"/>
            </a:xfrm>
            <a:custGeom>
              <a:avLst/>
              <a:gdLst>
                <a:gd name="connsiteX0" fmla="*/ 0 w 667005"/>
                <a:gd name="connsiteY0" fmla="*/ 171628 h 171628"/>
                <a:gd name="connsiteX1" fmla="*/ 85140 w 667005"/>
                <a:gd name="connsiteY1" fmla="*/ 0 h 171628"/>
                <a:gd name="connsiteX2" fmla="*/ 581865 w 667005"/>
                <a:gd name="connsiteY2" fmla="*/ 0 h 171628"/>
                <a:gd name="connsiteX3" fmla="*/ 667005 w 667005"/>
                <a:gd name="connsiteY3" fmla="*/ 171628 h 171628"/>
                <a:gd name="connsiteX4" fmla="*/ 0 w 667005"/>
                <a:gd name="connsiteY4" fmla="*/ 171628 h 171628"/>
                <a:gd name="connsiteX0-1" fmla="*/ 0 w 667005"/>
                <a:gd name="connsiteY0-2" fmla="*/ 171737 h 171737"/>
                <a:gd name="connsiteX1-3" fmla="*/ 99339 w 667005"/>
                <a:gd name="connsiteY1-4" fmla="*/ 0 h 171737"/>
                <a:gd name="connsiteX2-5" fmla="*/ 581865 w 667005"/>
                <a:gd name="connsiteY2-6" fmla="*/ 109 h 171737"/>
                <a:gd name="connsiteX3-7" fmla="*/ 667005 w 667005"/>
                <a:gd name="connsiteY3-8" fmla="*/ 171737 h 171737"/>
                <a:gd name="connsiteX4-9" fmla="*/ 0 w 667005"/>
                <a:gd name="connsiteY4-10" fmla="*/ 171737 h 171737"/>
                <a:gd name="connsiteX0-11" fmla="*/ 0 w 667005"/>
                <a:gd name="connsiteY0-12" fmla="*/ 171628 h 171628"/>
                <a:gd name="connsiteX1-13" fmla="*/ 140601 w 667005"/>
                <a:gd name="connsiteY1-14" fmla="*/ 10938 h 171628"/>
                <a:gd name="connsiteX2-15" fmla="*/ 581865 w 667005"/>
                <a:gd name="connsiteY2-16" fmla="*/ 0 h 171628"/>
                <a:gd name="connsiteX3-17" fmla="*/ 667005 w 667005"/>
                <a:gd name="connsiteY3-18" fmla="*/ 171628 h 171628"/>
                <a:gd name="connsiteX4-19" fmla="*/ 0 w 667005"/>
                <a:gd name="connsiteY4-20" fmla="*/ 171628 h 171628"/>
                <a:gd name="connsiteX0-21" fmla="*/ 0 w 667005"/>
                <a:gd name="connsiteY0-22" fmla="*/ 171628 h 171628"/>
                <a:gd name="connsiteX1-23" fmla="*/ 103609 w 667005"/>
                <a:gd name="connsiteY1-24" fmla="*/ 1280 h 171628"/>
                <a:gd name="connsiteX2-25" fmla="*/ 581865 w 667005"/>
                <a:gd name="connsiteY2-26" fmla="*/ 0 h 171628"/>
                <a:gd name="connsiteX3-27" fmla="*/ 667005 w 667005"/>
                <a:gd name="connsiteY3-28" fmla="*/ 171628 h 171628"/>
                <a:gd name="connsiteX4-29" fmla="*/ 0 w 667005"/>
                <a:gd name="connsiteY4-30" fmla="*/ 171628 h 1716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67005" h="171628">
                  <a:moveTo>
                    <a:pt x="0" y="171628"/>
                  </a:moveTo>
                  <a:lnTo>
                    <a:pt x="103609" y="1280"/>
                  </a:lnTo>
                  <a:lnTo>
                    <a:pt x="581865" y="0"/>
                  </a:lnTo>
                  <a:lnTo>
                    <a:pt x="667005" y="171628"/>
                  </a:lnTo>
                  <a:lnTo>
                    <a:pt x="0" y="171628"/>
                  </a:lnTo>
                  <a:close/>
                </a:path>
              </a:pathLst>
            </a:custGeom>
            <a:gradFill>
              <a:gsLst>
                <a:gs pos="0">
                  <a:srgbClr val="DEDEDE"/>
                </a:gs>
                <a:gs pos="100000">
                  <a:srgbClr val="F4F4F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任意多边形 11"/>
            <p:cNvSpPr/>
            <p:nvPr/>
          </p:nvSpPr>
          <p:spPr>
            <a:xfrm>
              <a:off x="4052375" y="2519273"/>
              <a:ext cx="406992" cy="586301"/>
            </a:xfrm>
            <a:custGeom>
              <a:avLst/>
              <a:gdLst>
                <a:gd name="connsiteX0" fmla="*/ 297634 w 413216"/>
                <a:gd name="connsiteY0" fmla="*/ 0 h 595267"/>
                <a:gd name="connsiteX1" fmla="*/ 302996 w 413216"/>
                <a:gd name="connsiteY1" fmla="*/ 0 h 595267"/>
                <a:gd name="connsiteX2" fmla="*/ 413216 w 413216"/>
                <a:gd name="connsiteY2" fmla="*/ 167033 h 595267"/>
                <a:gd name="connsiteX3" fmla="*/ 407876 w 413216"/>
                <a:gd name="connsiteY3" fmla="*/ 167033 h 595267"/>
                <a:gd name="connsiteX4" fmla="*/ 193759 w 413216"/>
                <a:gd name="connsiteY4" fmla="*/ 595266 h 595267"/>
                <a:gd name="connsiteX5" fmla="*/ 193760 w 413216"/>
                <a:gd name="connsiteY5" fmla="*/ 595267 h 595267"/>
                <a:gd name="connsiteX6" fmla="*/ 0 w 413216"/>
                <a:gd name="connsiteY6" fmla="*/ 595267 h 59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216" h="595267">
                  <a:moveTo>
                    <a:pt x="297634" y="0"/>
                  </a:moveTo>
                  <a:lnTo>
                    <a:pt x="302996" y="0"/>
                  </a:lnTo>
                  <a:lnTo>
                    <a:pt x="413216" y="167033"/>
                  </a:lnTo>
                  <a:lnTo>
                    <a:pt x="407876" y="167033"/>
                  </a:lnTo>
                  <a:lnTo>
                    <a:pt x="193759" y="595266"/>
                  </a:lnTo>
                  <a:lnTo>
                    <a:pt x="193760" y="595267"/>
                  </a:lnTo>
                  <a:lnTo>
                    <a:pt x="0" y="595267"/>
                  </a:lnTo>
                  <a:close/>
                </a:path>
              </a:pathLst>
            </a:custGeom>
            <a:gradFill>
              <a:gsLst>
                <a:gs pos="100000">
                  <a:srgbClr val="DFDFDF"/>
                </a:gs>
                <a:gs pos="0">
                  <a:srgbClr val="B4B4B4"/>
                </a:gs>
              </a:gsLst>
              <a:lin ang="2700000" scaled="0"/>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13" name="梯形 12"/>
            <p:cNvSpPr/>
            <p:nvPr/>
          </p:nvSpPr>
          <p:spPr>
            <a:xfrm flipV="1">
              <a:off x="4344623" y="2515055"/>
              <a:ext cx="773977" cy="164519"/>
            </a:xfrm>
            <a:prstGeom prst="trapezoid">
              <a:avLst>
                <a:gd name="adj" fmla="val 66343"/>
              </a:avLst>
            </a:prstGeom>
            <a:gradFill>
              <a:gsLst>
                <a:gs pos="100000">
                  <a:srgbClr val="DFDFDF"/>
                </a:gs>
                <a:gs pos="0">
                  <a:srgbClr val="B4B4B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4" name="组合 13"/>
          <p:cNvGrpSpPr/>
          <p:nvPr/>
        </p:nvGrpSpPr>
        <p:grpSpPr>
          <a:xfrm>
            <a:off x="4228784" y="2678953"/>
            <a:ext cx="1011098" cy="843370"/>
            <a:chOff x="4228234" y="2679573"/>
            <a:chExt cx="1010966" cy="843565"/>
          </a:xfrm>
        </p:grpSpPr>
        <p:sp>
          <p:nvSpPr>
            <p:cNvPr id="15" name="六边形 14"/>
            <p:cNvSpPr/>
            <p:nvPr/>
          </p:nvSpPr>
          <p:spPr>
            <a:xfrm>
              <a:off x="4241852" y="2679573"/>
              <a:ext cx="978537" cy="843565"/>
            </a:xfrm>
            <a:prstGeom prst="hexagon">
              <a:avLst/>
            </a:prstGeom>
            <a:solidFill>
              <a:srgbClr val="01ACBE"/>
            </a:solidFill>
            <a:ln w="19050">
              <a:noFill/>
            </a:ln>
            <a:effectLst>
              <a:innerShdw blurRad="76200" dist="63500" dir="13500000">
                <a:prstClr val="black">
                  <a:alpha val="46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文本框 1"/>
            <p:cNvSpPr txBox="1"/>
            <p:nvPr/>
          </p:nvSpPr>
          <p:spPr>
            <a:xfrm>
              <a:off x="4228234" y="2842334"/>
              <a:ext cx="1010966" cy="523220"/>
            </a:xfrm>
            <a:prstGeom prst="rect">
              <a:avLst/>
            </a:prstGeom>
            <a:noFill/>
          </p:spPr>
          <p:txBody>
            <a:bodyPr wrap="square" rtlCol="0">
              <a:spAutoFit/>
            </a:bodyPr>
            <a:lstStyle/>
            <a:p>
              <a:pPr algn="ctr"/>
              <a:r>
                <a:rPr lang="en-US" altLang="zh-CN" sz="2800" dirty="0">
                  <a:solidFill>
                    <a:prstClr val="white"/>
                  </a:solidFill>
                  <a:latin typeface="Impact" panose="020B0806030902050204" pitchFamily="34" charset="0"/>
                  <a:ea typeface="时尚中黑简体" panose="01010104010101010101" pitchFamily="2" charset="-122"/>
                </a:rPr>
                <a:t>01</a:t>
              </a:r>
              <a:endParaRPr lang="zh-CN" altLang="en-US" sz="2800" dirty="0">
                <a:solidFill>
                  <a:prstClr val="white"/>
                </a:solidFill>
                <a:latin typeface="Impact" panose="020B0806030902050204" pitchFamily="34" charset="0"/>
                <a:ea typeface="时尚中黑简体" panose="01010104010101010101" pitchFamily="2" charset="-122"/>
              </a:endParaRPr>
            </a:p>
          </p:txBody>
        </p:sp>
      </p:grpSp>
      <p:grpSp>
        <p:nvGrpSpPr>
          <p:cNvPr id="17" name="组合 16"/>
          <p:cNvGrpSpPr/>
          <p:nvPr/>
        </p:nvGrpSpPr>
        <p:grpSpPr>
          <a:xfrm>
            <a:off x="3978979" y="3746323"/>
            <a:ext cx="1505515" cy="1297389"/>
            <a:chOff x="3978461" y="3747190"/>
            <a:chExt cx="1505319" cy="1297689"/>
          </a:xfrm>
        </p:grpSpPr>
        <p:sp>
          <p:nvSpPr>
            <p:cNvPr id="18" name="梯形 17"/>
            <p:cNvSpPr/>
            <p:nvPr/>
          </p:nvSpPr>
          <p:spPr>
            <a:xfrm>
              <a:off x="4344623" y="4817817"/>
              <a:ext cx="773977" cy="164519"/>
            </a:xfrm>
            <a:prstGeom prst="trapezoid">
              <a:avLst>
                <a:gd name="adj" fmla="val 66343"/>
              </a:avLst>
            </a:prstGeom>
            <a:gradFill>
              <a:gsLst>
                <a:gs pos="0">
                  <a:srgbClr val="E6E6E6"/>
                </a:gs>
                <a:gs pos="100000">
                  <a:srgbClr val="F7F7F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梯形 18"/>
            <p:cNvSpPr/>
            <p:nvPr/>
          </p:nvSpPr>
          <p:spPr>
            <a:xfrm flipV="1">
              <a:off x="4344623" y="3809733"/>
              <a:ext cx="773977" cy="164519"/>
            </a:xfrm>
            <a:prstGeom prst="trapezoid">
              <a:avLst>
                <a:gd name="adj" fmla="val 66343"/>
              </a:avLst>
            </a:prstGeom>
            <a:gradFill>
              <a:gsLst>
                <a:gs pos="100000">
                  <a:srgbClr val="DFDFDF"/>
                </a:gs>
                <a:gs pos="0">
                  <a:srgbClr val="B4B4B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六边形 21"/>
            <p:cNvSpPr/>
            <p:nvPr/>
          </p:nvSpPr>
          <p:spPr>
            <a:xfrm>
              <a:off x="3978461" y="3747190"/>
              <a:ext cx="1505319" cy="1297689"/>
            </a:xfrm>
            <a:prstGeom prst="hexagon">
              <a:avLst/>
            </a:prstGeom>
            <a:gradFill flip="none" rotWithShape="1">
              <a:gsLst>
                <a:gs pos="61000">
                  <a:srgbClr val="F6F6F6"/>
                </a:gs>
                <a:gs pos="37000">
                  <a:srgbClr val="E0E0E0"/>
                </a:gs>
                <a:gs pos="17000">
                  <a:srgbClr val="DEDEDE"/>
                </a:gs>
                <a:gs pos="100000">
                  <a:schemeClr val="bg1"/>
                </a:gs>
              </a:gsLst>
              <a:lin ang="13500000" scaled="1"/>
              <a:tileRect/>
            </a:gradFill>
            <a:ln w="19050">
              <a:noFill/>
            </a:ln>
            <a:effectLst>
              <a:outerShdw blurRad="381000" dist="127000" dir="2400000" algn="tl" rotWithShape="0">
                <a:srgbClr val="696969">
                  <a:alpha val="4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任意多边形 22"/>
            <p:cNvSpPr/>
            <p:nvPr/>
          </p:nvSpPr>
          <p:spPr>
            <a:xfrm>
              <a:off x="4051993" y="3809734"/>
              <a:ext cx="1360218" cy="1172601"/>
            </a:xfrm>
            <a:custGeom>
              <a:avLst/>
              <a:gdLst>
                <a:gd name="connsiteX0" fmla="*/ 407876 w 1381020"/>
                <a:gd name="connsiteY0" fmla="*/ 167033 h 1190534"/>
                <a:gd name="connsiteX1" fmla="*/ 193759 w 1381020"/>
                <a:gd name="connsiteY1" fmla="*/ 595266 h 1190534"/>
                <a:gd name="connsiteX2" fmla="*/ 407876 w 1381020"/>
                <a:gd name="connsiteY2" fmla="*/ 1023499 h 1190534"/>
                <a:gd name="connsiteX3" fmla="*/ 973145 w 1381020"/>
                <a:gd name="connsiteY3" fmla="*/ 1023499 h 1190534"/>
                <a:gd name="connsiteX4" fmla="*/ 1187261 w 1381020"/>
                <a:gd name="connsiteY4" fmla="*/ 595266 h 1190534"/>
                <a:gd name="connsiteX5" fmla="*/ 973145 w 1381020"/>
                <a:gd name="connsiteY5" fmla="*/ 167033 h 1190534"/>
                <a:gd name="connsiteX6" fmla="*/ 297634 w 1381020"/>
                <a:gd name="connsiteY6" fmla="*/ 0 h 1190534"/>
                <a:gd name="connsiteX7" fmla="*/ 1083387 w 1381020"/>
                <a:gd name="connsiteY7" fmla="*/ 0 h 1190534"/>
                <a:gd name="connsiteX8" fmla="*/ 1381020 w 1381020"/>
                <a:gd name="connsiteY8" fmla="*/ 595267 h 1190534"/>
                <a:gd name="connsiteX9" fmla="*/ 1083387 w 1381020"/>
                <a:gd name="connsiteY9" fmla="*/ 1190534 h 1190534"/>
                <a:gd name="connsiteX10" fmla="*/ 297634 w 1381020"/>
                <a:gd name="connsiteY10" fmla="*/ 1190534 h 1190534"/>
                <a:gd name="connsiteX11" fmla="*/ 0 w 1381020"/>
                <a:gd name="connsiteY11" fmla="*/ 595267 h 119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1020" h="1190534">
                  <a:moveTo>
                    <a:pt x="407876" y="167033"/>
                  </a:moveTo>
                  <a:lnTo>
                    <a:pt x="193759" y="595266"/>
                  </a:lnTo>
                  <a:lnTo>
                    <a:pt x="407876" y="1023499"/>
                  </a:lnTo>
                  <a:lnTo>
                    <a:pt x="973145" y="1023499"/>
                  </a:lnTo>
                  <a:lnTo>
                    <a:pt x="1187261" y="595266"/>
                  </a:lnTo>
                  <a:lnTo>
                    <a:pt x="973145" y="167033"/>
                  </a:lnTo>
                  <a:close/>
                  <a:moveTo>
                    <a:pt x="297634" y="0"/>
                  </a:moveTo>
                  <a:lnTo>
                    <a:pt x="1083387" y="0"/>
                  </a:lnTo>
                  <a:lnTo>
                    <a:pt x="1381020" y="595267"/>
                  </a:lnTo>
                  <a:lnTo>
                    <a:pt x="1083387" y="1190534"/>
                  </a:lnTo>
                  <a:lnTo>
                    <a:pt x="297634" y="1190534"/>
                  </a:lnTo>
                  <a:lnTo>
                    <a:pt x="0" y="595267"/>
                  </a:lnTo>
                  <a:close/>
                </a:path>
              </a:pathLst>
            </a:custGeom>
            <a:gradFill>
              <a:gsLst>
                <a:gs pos="57000">
                  <a:srgbClr val="F5F5F5"/>
                </a:gs>
                <a:gs pos="32000">
                  <a:srgbClr val="DEDEDE"/>
                </a:gs>
                <a:gs pos="0">
                  <a:srgbClr val="CBCBCB"/>
                </a:gs>
                <a:gs pos="100000">
                  <a:schemeClr val="bg1"/>
                </a:gs>
              </a:gsLst>
              <a:lin ang="2700000" scaled="1"/>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24" name="梯形 71"/>
            <p:cNvSpPr/>
            <p:nvPr/>
          </p:nvSpPr>
          <p:spPr>
            <a:xfrm rot="14580000" flipH="1">
              <a:off x="4859296" y="4055170"/>
              <a:ext cx="656958" cy="169043"/>
            </a:xfrm>
            <a:custGeom>
              <a:avLst/>
              <a:gdLst>
                <a:gd name="connsiteX0" fmla="*/ 0 w 667005"/>
                <a:gd name="connsiteY0" fmla="*/ 171628 h 171628"/>
                <a:gd name="connsiteX1" fmla="*/ 85140 w 667005"/>
                <a:gd name="connsiteY1" fmla="*/ 0 h 171628"/>
                <a:gd name="connsiteX2" fmla="*/ 581865 w 667005"/>
                <a:gd name="connsiteY2" fmla="*/ 0 h 171628"/>
                <a:gd name="connsiteX3" fmla="*/ 667005 w 667005"/>
                <a:gd name="connsiteY3" fmla="*/ 171628 h 171628"/>
                <a:gd name="connsiteX4" fmla="*/ 0 w 667005"/>
                <a:gd name="connsiteY4" fmla="*/ 171628 h 171628"/>
                <a:gd name="connsiteX0-1" fmla="*/ 0 w 667005"/>
                <a:gd name="connsiteY0-2" fmla="*/ 171737 h 171737"/>
                <a:gd name="connsiteX1-3" fmla="*/ 99339 w 667005"/>
                <a:gd name="connsiteY1-4" fmla="*/ 0 h 171737"/>
                <a:gd name="connsiteX2-5" fmla="*/ 581865 w 667005"/>
                <a:gd name="connsiteY2-6" fmla="*/ 109 h 171737"/>
                <a:gd name="connsiteX3-7" fmla="*/ 667005 w 667005"/>
                <a:gd name="connsiteY3-8" fmla="*/ 171737 h 171737"/>
                <a:gd name="connsiteX4-9" fmla="*/ 0 w 667005"/>
                <a:gd name="connsiteY4-10" fmla="*/ 171737 h 171737"/>
                <a:gd name="connsiteX0-11" fmla="*/ 0 w 667005"/>
                <a:gd name="connsiteY0-12" fmla="*/ 171628 h 171628"/>
                <a:gd name="connsiteX1-13" fmla="*/ 140601 w 667005"/>
                <a:gd name="connsiteY1-14" fmla="*/ 10938 h 171628"/>
                <a:gd name="connsiteX2-15" fmla="*/ 581865 w 667005"/>
                <a:gd name="connsiteY2-16" fmla="*/ 0 h 171628"/>
                <a:gd name="connsiteX3-17" fmla="*/ 667005 w 667005"/>
                <a:gd name="connsiteY3-18" fmla="*/ 171628 h 171628"/>
                <a:gd name="connsiteX4-19" fmla="*/ 0 w 667005"/>
                <a:gd name="connsiteY4-20" fmla="*/ 171628 h 171628"/>
                <a:gd name="connsiteX0-21" fmla="*/ 0 w 667005"/>
                <a:gd name="connsiteY0-22" fmla="*/ 171628 h 171628"/>
                <a:gd name="connsiteX1-23" fmla="*/ 103609 w 667005"/>
                <a:gd name="connsiteY1-24" fmla="*/ 1280 h 171628"/>
                <a:gd name="connsiteX2-25" fmla="*/ 581865 w 667005"/>
                <a:gd name="connsiteY2-26" fmla="*/ 0 h 171628"/>
                <a:gd name="connsiteX3-27" fmla="*/ 667005 w 667005"/>
                <a:gd name="connsiteY3-28" fmla="*/ 171628 h 171628"/>
                <a:gd name="connsiteX4-29" fmla="*/ 0 w 667005"/>
                <a:gd name="connsiteY4-30" fmla="*/ 171628 h 1716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67005" h="171628">
                  <a:moveTo>
                    <a:pt x="0" y="171628"/>
                  </a:moveTo>
                  <a:lnTo>
                    <a:pt x="103609" y="1280"/>
                  </a:lnTo>
                  <a:lnTo>
                    <a:pt x="581865" y="0"/>
                  </a:lnTo>
                  <a:lnTo>
                    <a:pt x="667005" y="171628"/>
                  </a:lnTo>
                  <a:lnTo>
                    <a:pt x="0" y="171628"/>
                  </a:lnTo>
                  <a:close/>
                </a:path>
              </a:pathLst>
            </a:custGeom>
            <a:gradFill>
              <a:gsLst>
                <a:gs pos="0">
                  <a:srgbClr val="DEDEDE"/>
                </a:gs>
                <a:gs pos="100000">
                  <a:srgbClr val="F4F4F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任意多边形 24"/>
            <p:cNvSpPr/>
            <p:nvPr/>
          </p:nvSpPr>
          <p:spPr>
            <a:xfrm>
              <a:off x="4052375" y="3813951"/>
              <a:ext cx="406992" cy="586301"/>
            </a:xfrm>
            <a:custGeom>
              <a:avLst/>
              <a:gdLst>
                <a:gd name="connsiteX0" fmla="*/ 297634 w 413216"/>
                <a:gd name="connsiteY0" fmla="*/ 0 h 595267"/>
                <a:gd name="connsiteX1" fmla="*/ 302996 w 413216"/>
                <a:gd name="connsiteY1" fmla="*/ 0 h 595267"/>
                <a:gd name="connsiteX2" fmla="*/ 413216 w 413216"/>
                <a:gd name="connsiteY2" fmla="*/ 167033 h 595267"/>
                <a:gd name="connsiteX3" fmla="*/ 407876 w 413216"/>
                <a:gd name="connsiteY3" fmla="*/ 167033 h 595267"/>
                <a:gd name="connsiteX4" fmla="*/ 193759 w 413216"/>
                <a:gd name="connsiteY4" fmla="*/ 595266 h 595267"/>
                <a:gd name="connsiteX5" fmla="*/ 193760 w 413216"/>
                <a:gd name="connsiteY5" fmla="*/ 595267 h 595267"/>
                <a:gd name="connsiteX6" fmla="*/ 0 w 413216"/>
                <a:gd name="connsiteY6" fmla="*/ 595267 h 59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216" h="595267">
                  <a:moveTo>
                    <a:pt x="297634" y="0"/>
                  </a:moveTo>
                  <a:lnTo>
                    <a:pt x="302996" y="0"/>
                  </a:lnTo>
                  <a:lnTo>
                    <a:pt x="413216" y="167033"/>
                  </a:lnTo>
                  <a:lnTo>
                    <a:pt x="407876" y="167033"/>
                  </a:lnTo>
                  <a:lnTo>
                    <a:pt x="193759" y="595266"/>
                  </a:lnTo>
                  <a:lnTo>
                    <a:pt x="193760" y="595267"/>
                  </a:lnTo>
                  <a:lnTo>
                    <a:pt x="0" y="595267"/>
                  </a:lnTo>
                  <a:close/>
                </a:path>
              </a:pathLst>
            </a:custGeom>
            <a:gradFill>
              <a:gsLst>
                <a:gs pos="100000">
                  <a:srgbClr val="DFDFDF"/>
                </a:gs>
                <a:gs pos="0">
                  <a:srgbClr val="B4B4B4"/>
                </a:gs>
              </a:gsLst>
              <a:lin ang="2700000" scaled="0"/>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grpSp>
      <p:grpSp>
        <p:nvGrpSpPr>
          <p:cNvPr id="26" name="组合 25"/>
          <p:cNvGrpSpPr/>
          <p:nvPr/>
        </p:nvGrpSpPr>
        <p:grpSpPr>
          <a:xfrm>
            <a:off x="4228784" y="3973331"/>
            <a:ext cx="1011098" cy="843370"/>
            <a:chOff x="4228234" y="3974251"/>
            <a:chExt cx="1010966" cy="843565"/>
          </a:xfrm>
        </p:grpSpPr>
        <p:sp>
          <p:nvSpPr>
            <p:cNvPr id="27" name="六边形 26"/>
            <p:cNvSpPr/>
            <p:nvPr/>
          </p:nvSpPr>
          <p:spPr>
            <a:xfrm>
              <a:off x="4241852" y="3974251"/>
              <a:ext cx="978537" cy="843565"/>
            </a:xfrm>
            <a:prstGeom prst="hexagon">
              <a:avLst/>
            </a:prstGeom>
            <a:solidFill>
              <a:srgbClr val="E87071"/>
            </a:solidFill>
            <a:ln w="19050">
              <a:noFill/>
            </a:ln>
            <a:effectLst>
              <a:innerShdw blurRad="76200" dist="63500" dir="13500000">
                <a:prstClr val="black">
                  <a:alpha val="46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文本框 26"/>
            <p:cNvSpPr txBox="1"/>
            <p:nvPr/>
          </p:nvSpPr>
          <p:spPr>
            <a:xfrm>
              <a:off x="4228234" y="4118520"/>
              <a:ext cx="1010966" cy="523220"/>
            </a:xfrm>
            <a:prstGeom prst="rect">
              <a:avLst/>
            </a:prstGeom>
            <a:noFill/>
          </p:spPr>
          <p:txBody>
            <a:bodyPr wrap="square" rtlCol="0">
              <a:spAutoFit/>
            </a:bodyPr>
            <a:lstStyle/>
            <a:p>
              <a:pPr algn="ctr"/>
              <a:r>
                <a:rPr lang="en-US" altLang="zh-CN" sz="2800" dirty="0">
                  <a:solidFill>
                    <a:prstClr val="white"/>
                  </a:solidFill>
                  <a:latin typeface="Impact" panose="020B0806030902050204" pitchFamily="34" charset="0"/>
                  <a:ea typeface="时尚中黑简体" panose="01010104010101010101" pitchFamily="2" charset="-122"/>
                </a:rPr>
                <a:t>02</a:t>
              </a:r>
              <a:endParaRPr lang="zh-CN" altLang="en-US" sz="2800" dirty="0">
                <a:solidFill>
                  <a:prstClr val="white"/>
                </a:solidFill>
                <a:latin typeface="Impact" panose="020B0806030902050204" pitchFamily="34" charset="0"/>
                <a:ea typeface="时尚中黑简体" panose="01010104010101010101" pitchFamily="2" charset="-122"/>
              </a:endParaRPr>
            </a:p>
          </p:txBody>
        </p:sp>
      </p:grpSp>
      <p:grpSp>
        <p:nvGrpSpPr>
          <p:cNvPr id="29" name="组合 28"/>
          <p:cNvGrpSpPr/>
          <p:nvPr/>
        </p:nvGrpSpPr>
        <p:grpSpPr>
          <a:xfrm>
            <a:off x="6351666" y="2451945"/>
            <a:ext cx="1505515" cy="1297389"/>
            <a:chOff x="6350839" y="2452512"/>
            <a:chExt cx="1505319" cy="1297689"/>
          </a:xfrm>
        </p:grpSpPr>
        <p:sp>
          <p:nvSpPr>
            <p:cNvPr id="30" name="梯形 29"/>
            <p:cNvSpPr/>
            <p:nvPr/>
          </p:nvSpPr>
          <p:spPr>
            <a:xfrm>
              <a:off x="6717001" y="3523139"/>
              <a:ext cx="773977" cy="164519"/>
            </a:xfrm>
            <a:prstGeom prst="trapezoid">
              <a:avLst>
                <a:gd name="adj" fmla="val 66343"/>
              </a:avLst>
            </a:prstGeom>
            <a:gradFill>
              <a:gsLst>
                <a:gs pos="0">
                  <a:srgbClr val="E6E6E6"/>
                </a:gs>
                <a:gs pos="100000">
                  <a:srgbClr val="F7F7F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 name="梯形 30"/>
            <p:cNvSpPr/>
            <p:nvPr/>
          </p:nvSpPr>
          <p:spPr>
            <a:xfrm flipV="1">
              <a:off x="6717001" y="2515055"/>
              <a:ext cx="773977" cy="164519"/>
            </a:xfrm>
            <a:prstGeom prst="trapezoid">
              <a:avLst>
                <a:gd name="adj" fmla="val 66343"/>
              </a:avLst>
            </a:prstGeom>
            <a:gradFill>
              <a:gsLst>
                <a:gs pos="100000">
                  <a:srgbClr val="DFDFDF"/>
                </a:gs>
                <a:gs pos="0">
                  <a:srgbClr val="B4B4B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 name="六边形 31"/>
            <p:cNvSpPr/>
            <p:nvPr/>
          </p:nvSpPr>
          <p:spPr>
            <a:xfrm>
              <a:off x="6350839" y="2452512"/>
              <a:ext cx="1505319" cy="1297689"/>
            </a:xfrm>
            <a:prstGeom prst="hexagon">
              <a:avLst/>
            </a:prstGeom>
            <a:gradFill flip="none" rotWithShape="1">
              <a:gsLst>
                <a:gs pos="61000">
                  <a:srgbClr val="F6F6F6"/>
                </a:gs>
                <a:gs pos="37000">
                  <a:srgbClr val="E0E0E0"/>
                </a:gs>
                <a:gs pos="17000">
                  <a:srgbClr val="DEDEDE"/>
                </a:gs>
                <a:gs pos="100000">
                  <a:schemeClr val="bg1"/>
                </a:gs>
              </a:gsLst>
              <a:lin ang="13500000" scaled="1"/>
              <a:tileRect/>
            </a:gradFill>
            <a:ln w="19050">
              <a:noFill/>
            </a:ln>
            <a:effectLst>
              <a:outerShdw blurRad="381000" dist="127000" dir="2400000" algn="tl" rotWithShape="0">
                <a:srgbClr val="696969">
                  <a:alpha val="4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3" name="任意多边形 32"/>
            <p:cNvSpPr/>
            <p:nvPr/>
          </p:nvSpPr>
          <p:spPr>
            <a:xfrm>
              <a:off x="6424371" y="2515056"/>
              <a:ext cx="1360218" cy="1172601"/>
            </a:xfrm>
            <a:custGeom>
              <a:avLst/>
              <a:gdLst>
                <a:gd name="connsiteX0" fmla="*/ 407876 w 1381020"/>
                <a:gd name="connsiteY0" fmla="*/ 167033 h 1190534"/>
                <a:gd name="connsiteX1" fmla="*/ 193759 w 1381020"/>
                <a:gd name="connsiteY1" fmla="*/ 595266 h 1190534"/>
                <a:gd name="connsiteX2" fmla="*/ 407876 w 1381020"/>
                <a:gd name="connsiteY2" fmla="*/ 1023499 h 1190534"/>
                <a:gd name="connsiteX3" fmla="*/ 973145 w 1381020"/>
                <a:gd name="connsiteY3" fmla="*/ 1023499 h 1190534"/>
                <a:gd name="connsiteX4" fmla="*/ 1187261 w 1381020"/>
                <a:gd name="connsiteY4" fmla="*/ 595266 h 1190534"/>
                <a:gd name="connsiteX5" fmla="*/ 973145 w 1381020"/>
                <a:gd name="connsiteY5" fmla="*/ 167033 h 1190534"/>
                <a:gd name="connsiteX6" fmla="*/ 297634 w 1381020"/>
                <a:gd name="connsiteY6" fmla="*/ 0 h 1190534"/>
                <a:gd name="connsiteX7" fmla="*/ 1083387 w 1381020"/>
                <a:gd name="connsiteY7" fmla="*/ 0 h 1190534"/>
                <a:gd name="connsiteX8" fmla="*/ 1381020 w 1381020"/>
                <a:gd name="connsiteY8" fmla="*/ 595267 h 1190534"/>
                <a:gd name="connsiteX9" fmla="*/ 1083387 w 1381020"/>
                <a:gd name="connsiteY9" fmla="*/ 1190534 h 1190534"/>
                <a:gd name="connsiteX10" fmla="*/ 297634 w 1381020"/>
                <a:gd name="connsiteY10" fmla="*/ 1190534 h 1190534"/>
                <a:gd name="connsiteX11" fmla="*/ 0 w 1381020"/>
                <a:gd name="connsiteY11" fmla="*/ 595267 h 119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1020" h="1190534">
                  <a:moveTo>
                    <a:pt x="407876" y="167033"/>
                  </a:moveTo>
                  <a:lnTo>
                    <a:pt x="193759" y="595266"/>
                  </a:lnTo>
                  <a:lnTo>
                    <a:pt x="407876" y="1023499"/>
                  </a:lnTo>
                  <a:lnTo>
                    <a:pt x="973145" y="1023499"/>
                  </a:lnTo>
                  <a:lnTo>
                    <a:pt x="1187261" y="595266"/>
                  </a:lnTo>
                  <a:lnTo>
                    <a:pt x="973145" y="167033"/>
                  </a:lnTo>
                  <a:close/>
                  <a:moveTo>
                    <a:pt x="297634" y="0"/>
                  </a:moveTo>
                  <a:lnTo>
                    <a:pt x="1083387" y="0"/>
                  </a:lnTo>
                  <a:lnTo>
                    <a:pt x="1381020" y="595267"/>
                  </a:lnTo>
                  <a:lnTo>
                    <a:pt x="1083387" y="1190534"/>
                  </a:lnTo>
                  <a:lnTo>
                    <a:pt x="297634" y="1190534"/>
                  </a:lnTo>
                  <a:lnTo>
                    <a:pt x="0" y="595267"/>
                  </a:lnTo>
                  <a:close/>
                </a:path>
              </a:pathLst>
            </a:custGeom>
            <a:gradFill>
              <a:gsLst>
                <a:gs pos="57000">
                  <a:srgbClr val="F5F5F5"/>
                </a:gs>
                <a:gs pos="32000">
                  <a:srgbClr val="DEDEDE"/>
                </a:gs>
                <a:gs pos="0">
                  <a:srgbClr val="CBCBCB"/>
                </a:gs>
                <a:gs pos="100000">
                  <a:schemeClr val="bg1"/>
                </a:gs>
              </a:gsLst>
              <a:lin ang="2700000" scaled="1"/>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34" name="梯形 71"/>
            <p:cNvSpPr/>
            <p:nvPr/>
          </p:nvSpPr>
          <p:spPr>
            <a:xfrm rot="14580000" flipH="1">
              <a:off x="7231674" y="2760492"/>
              <a:ext cx="656958" cy="169043"/>
            </a:xfrm>
            <a:custGeom>
              <a:avLst/>
              <a:gdLst>
                <a:gd name="connsiteX0" fmla="*/ 0 w 667005"/>
                <a:gd name="connsiteY0" fmla="*/ 171628 h 171628"/>
                <a:gd name="connsiteX1" fmla="*/ 85140 w 667005"/>
                <a:gd name="connsiteY1" fmla="*/ 0 h 171628"/>
                <a:gd name="connsiteX2" fmla="*/ 581865 w 667005"/>
                <a:gd name="connsiteY2" fmla="*/ 0 h 171628"/>
                <a:gd name="connsiteX3" fmla="*/ 667005 w 667005"/>
                <a:gd name="connsiteY3" fmla="*/ 171628 h 171628"/>
                <a:gd name="connsiteX4" fmla="*/ 0 w 667005"/>
                <a:gd name="connsiteY4" fmla="*/ 171628 h 171628"/>
                <a:gd name="connsiteX0-1" fmla="*/ 0 w 667005"/>
                <a:gd name="connsiteY0-2" fmla="*/ 171737 h 171737"/>
                <a:gd name="connsiteX1-3" fmla="*/ 99339 w 667005"/>
                <a:gd name="connsiteY1-4" fmla="*/ 0 h 171737"/>
                <a:gd name="connsiteX2-5" fmla="*/ 581865 w 667005"/>
                <a:gd name="connsiteY2-6" fmla="*/ 109 h 171737"/>
                <a:gd name="connsiteX3-7" fmla="*/ 667005 w 667005"/>
                <a:gd name="connsiteY3-8" fmla="*/ 171737 h 171737"/>
                <a:gd name="connsiteX4-9" fmla="*/ 0 w 667005"/>
                <a:gd name="connsiteY4-10" fmla="*/ 171737 h 171737"/>
                <a:gd name="connsiteX0-11" fmla="*/ 0 w 667005"/>
                <a:gd name="connsiteY0-12" fmla="*/ 171628 h 171628"/>
                <a:gd name="connsiteX1-13" fmla="*/ 140601 w 667005"/>
                <a:gd name="connsiteY1-14" fmla="*/ 10938 h 171628"/>
                <a:gd name="connsiteX2-15" fmla="*/ 581865 w 667005"/>
                <a:gd name="connsiteY2-16" fmla="*/ 0 h 171628"/>
                <a:gd name="connsiteX3-17" fmla="*/ 667005 w 667005"/>
                <a:gd name="connsiteY3-18" fmla="*/ 171628 h 171628"/>
                <a:gd name="connsiteX4-19" fmla="*/ 0 w 667005"/>
                <a:gd name="connsiteY4-20" fmla="*/ 171628 h 171628"/>
                <a:gd name="connsiteX0-21" fmla="*/ 0 w 667005"/>
                <a:gd name="connsiteY0-22" fmla="*/ 171628 h 171628"/>
                <a:gd name="connsiteX1-23" fmla="*/ 103609 w 667005"/>
                <a:gd name="connsiteY1-24" fmla="*/ 1280 h 171628"/>
                <a:gd name="connsiteX2-25" fmla="*/ 581865 w 667005"/>
                <a:gd name="connsiteY2-26" fmla="*/ 0 h 171628"/>
                <a:gd name="connsiteX3-27" fmla="*/ 667005 w 667005"/>
                <a:gd name="connsiteY3-28" fmla="*/ 171628 h 171628"/>
                <a:gd name="connsiteX4-29" fmla="*/ 0 w 667005"/>
                <a:gd name="connsiteY4-30" fmla="*/ 171628 h 1716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67005" h="171628">
                  <a:moveTo>
                    <a:pt x="0" y="171628"/>
                  </a:moveTo>
                  <a:lnTo>
                    <a:pt x="103609" y="1280"/>
                  </a:lnTo>
                  <a:lnTo>
                    <a:pt x="581865" y="0"/>
                  </a:lnTo>
                  <a:lnTo>
                    <a:pt x="667005" y="171628"/>
                  </a:lnTo>
                  <a:lnTo>
                    <a:pt x="0" y="171628"/>
                  </a:lnTo>
                  <a:close/>
                </a:path>
              </a:pathLst>
            </a:custGeom>
            <a:gradFill>
              <a:gsLst>
                <a:gs pos="0">
                  <a:srgbClr val="DEDEDE"/>
                </a:gs>
                <a:gs pos="100000">
                  <a:srgbClr val="F4F4F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 name="任意多边形 34"/>
            <p:cNvSpPr/>
            <p:nvPr/>
          </p:nvSpPr>
          <p:spPr>
            <a:xfrm>
              <a:off x="6424753" y="2519273"/>
              <a:ext cx="406992" cy="586301"/>
            </a:xfrm>
            <a:custGeom>
              <a:avLst/>
              <a:gdLst>
                <a:gd name="connsiteX0" fmla="*/ 297634 w 413216"/>
                <a:gd name="connsiteY0" fmla="*/ 0 h 595267"/>
                <a:gd name="connsiteX1" fmla="*/ 302996 w 413216"/>
                <a:gd name="connsiteY1" fmla="*/ 0 h 595267"/>
                <a:gd name="connsiteX2" fmla="*/ 413216 w 413216"/>
                <a:gd name="connsiteY2" fmla="*/ 167033 h 595267"/>
                <a:gd name="connsiteX3" fmla="*/ 407876 w 413216"/>
                <a:gd name="connsiteY3" fmla="*/ 167033 h 595267"/>
                <a:gd name="connsiteX4" fmla="*/ 193759 w 413216"/>
                <a:gd name="connsiteY4" fmla="*/ 595266 h 595267"/>
                <a:gd name="connsiteX5" fmla="*/ 193760 w 413216"/>
                <a:gd name="connsiteY5" fmla="*/ 595267 h 595267"/>
                <a:gd name="connsiteX6" fmla="*/ 0 w 413216"/>
                <a:gd name="connsiteY6" fmla="*/ 595267 h 59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216" h="595267">
                  <a:moveTo>
                    <a:pt x="297634" y="0"/>
                  </a:moveTo>
                  <a:lnTo>
                    <a:pt x="302996" y="0"/>
                  </a:lnTo>
                  <a:lnTo>
                    <a:pt x="413216" y="167033"/>
                  </a:lnTo>
                  <a:lnTo>
                    <a:pt x="407876" y="167033"/>
                  </a:lnTo>
                  <a:lnTo>
                    <a:pt x="193759" y="595266"/>
                  </a:lnTo>
                  <a:lnTo>
                    <a:pt x="193760" y="595267"/>
                  </a:lnTo>
                  <a:lnTo>
                    <a:pt x="0" y="595267"/>
                  </a:lnTo>
                  <a:close/>
                </a:path>
              </a:pathLst>
            </a:custGeom>
            <a:gradFill>
              <a:gsLst>
                <a:gs pos="100000">
                  <a:srgbClr val="DFDFDF"/>
                </a:gs>
                <a:gs pos="0">
                  <a:srgbClr val="B4B4B4"/>
                </a:gs>
              </a:gsLst>
              <a:lin ang="2700000" scaled="0"/>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grpSp>
      <p:grpSp>
        <p:nvGrpSpPr>
          <p:cNvPr id="36" name="组合 35"/>
          <p:cNvGrpSpPr/>
          <p:nvPr/>
        </p:nvGrpSpPr>
        <p:grpSpPr>
          <a:xfrm>
            <a:off x="6587762" y="2678953"/>
            <a:ext cx="1011098" cy="843370"/>
            <a:chOff x="6586905" y="2679573"/>
            <a:chExt cx="1010966" cy="843565"/>
          </a:xfrm>
        </p:grpSpPr>
        <p:sp>
          <p:nvSpPr>
            <p:cNvPr id="37" name="六边形 36"/>
            <p:cNvSpPr/>
            <p:nvPr/>
          </p:nvSpPr>
          <p:spPr>
            <a:xfrm>
              <a:off x="6614230" y="2679573"/>
              <a:ext cx="978537" cy="843565"/>
            </a:xfrm>
            <a:prstGeom prst="hexagon">
              <a:avLst/>
            </a:prstGeom>
            <a:solidFill>
              <a:srgbClr val="663A77"/>
            </a:solidFill>
            <a:ln w="19050">
              <a:noFill/>
            </a:ln>
            <a:effectLst>
              <a:innerShdw blurRad="76200" dist="63500" dir="13500000">
                <a:prstClr val="black">
                  <a:alpha val="46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8" name="文本框 47"/>
            <p:cNvSpPr txBox="1"/>
            <p:nvPr/>
          </p:nvSpPr>
          <p:spPr>
            <a:xfrm>
              <a:off x="6586905" y="2842334"/>
              <a:ext cx="1010966" cy="523220"/>
            </a:xfrm>
            <a:prstGeom prst="rect">
              <a:avLst/>
            </a:prstGeom>
            <a:noFill/>
          </p:spPr>
          <p:txBody>
            <a:bodyPr wrap="square" rtlCol="0">
              <a:spAutoFit/>
            </a:bodyPr>
            <a:lstStyle/>
            <a:p>
              <a:pPr algn="ctr"/>
              <a:r>
                <a:rPr lang="en-US" altLang="zh-CN" sz="2800" dirty="0">
                  <a:solidFill>
                    <a:prstClr val="white"/>
                  </a:solidFill>
                  <a:latin typeface="Impact" panose="020B0806030902050204" pitchFamily="34" charset="0"/>
                  <a:ea typeface="时尚中黑简体" panose="01010104010101010101" pitchFamily="2" charset="-122"/>
                </a:rPr>
                <a:t>05</a:t>
              </a:r>
              <a:endParaRPr lang="zh-CN" altLang="en-US" sz="2800" dirty="0">
                <a:solidFill>
                  <a:prstClr val="white"/>
                </a:solidFill>
                <a:latin typeface="Impact" panose="020B0806030902050204" pitchFamily="34" charset="0"/>
                <a:ea typeface="时尚中黑简体" panose="01010104010101010101" pitchFamily="2" charset="-122"/>
              </a:endParaRPr>
            </a:p>
          </p:txBody>
        </p:sp>
      </p:grpSp>
      <p:grpSp>
        <p:nvGrpSpPr>
          <p:cNvPr id="39" name="组合 38"/>
          <p:cNvGrpSpPr/>
          <p:nvPr/>
        </p:nvGrpSpPr>
        <p:grpSpPr>
          <a:xfrm>
            <a:off x="6351666" y="3746323"/>
            <a:ext cx="1505515" cy="1297389"/>
            <a:chOff x="6350839" y="3747190"/>
            <a:chExt cx="1505319" cy="1297689"/>
          </a:xfrm>
        </p:grpSpPr>
        <p:sp>
          <p:nvSpPr>
            <p:cNvPr id="40" name="梯形 39"/>
            <p:cNvSpPr/>
            <p:nvPr/>
          </p:nvSpPr>
          <p:spPr>
            <a:xfrm>
              <a:off x="6717001" y="4817817"/>
              <a:ext cx="773977" cy="164519"/>
            </a:xfrm>
            <a:prstGeom prst="trapezoid">
              <a:avLst>
                <a:gd name="adj" fmla="val 66343"/>
              </a:avLst>
            </a:prstGeom>
            <a:gradFill>
              <a:gsLst>
                <a:gs pos="0">
                  <a:srgbClr val="E6E6E6"/>
                </a:gs>
                <a:gs pos="100000">
                  <a:srgbClr val="F7F7F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1" name="梯形 40"/>
            <p:cNvSpPr/>
            <p:nvPr/>
          </p:nvSpPr>
          <p:spPr>
            <a:xfrm flipV="1">
              <a:off x="6717001" y="3809733"/>
              <a:ext cx="773977" cy="164519"/>
            </a:xfrm>
            <a:prstGeom prst="trapezoid">
              <a:avLst>
                <a:gd name="adj" fmla="val 66343"/>
              </a:avLst>
            </a:prstGeom>
            <a:gradFill>
              <a:gsLst>
                <a:gs pos="100000">
                  <a:srgbClr val="DFDFDF"/>
                </a:gs>
                <a:gs pos="0">
                  <a:srgbClr val="B4B4B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2" name="六边形 41"/>
            <p:cNvSpPr/>
            <p:nvPr/>
          </p:nvSpPr>
          <p:spPr>
            <a:xfrm>
              <a:off x="6350839" y="3747190"/>
              <a:ext cx="1505319" cy="1297689"/>
            </a:xfrm>
            <a:prstGeom prst="hexagon">
              <a:avLst/>
            </a:prstGeom>
            <a:gradFill flip="none" rotWithShape="1">
              <a:gsLst>
                <a:gs pos="61000">
                  <a:srgbClr val="F6F6F6"/>
                </a:gs>
                <a:gs pos="37000">
                  <a:srgbClr val="E0E0E0"/>
                </a:gs>
                <a:gs pos="17000">
                  <a:srgbClr val="DEDEDE"/>
                </a:gs>
                <a:gs pos="100000">
                  <a:schemeClr val="bg1"/>
                </a:gs>
              </a:gsLst>
              <a:lin ang="13500000" scaled="1"/>
              <a:tileRect/>
            </a:gradFill>
            <a:ln w="19050">
              <a:noFill/>
            </a:ln>
            <a:effectLst>
              <a:outerShdw blurRad="381000" dist="127000" dir="2400000" algn="tl" rotWithShape="0">
                <a:srgbClr val="696969">
                  <a:alpha val="4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任意多边形 42"/>
            <p:cNvSpPr/>
            <p:nvPr/>
          </p:nvSpPr>
          <p:spPr>
            <a:xfrm>
              <a:off x="6424371" y="3809734"/>
              <a:ext cx="1360218" cy="1172601"/>
            </a:xfrm>
            <a:custGeom>
              <a:avLst/>
              <a:gdLst>
                <a:gd name="connsiteX0" fmla="*/ 407876 w 1381020"/>
                <a:gd name="connsiteY0" fmla="*/ 167033 h 1190534"/>
                <a:gd name="connsiteX1" fmla="*/ 193759 w 1381020"/>
                <a:gd name="connsiteY1" fmla="*/ 595266 h 1190534"/>
                <a:gd name="connsiteX2" fmla="*/ 407876 w 1381020"/>
                <a:gd name="connsiteY2" fmla="*/ 1023499 h 1190534"/>
                <a:gd name="connsiteX3" fmla="*/ 973145 w 1381020"/>
                <a:gd name="connsiteY3" fmla="*/ 1023499 h 1190534"/>
                <a:gd name="connsiteX4" fmla="*/ 1187261 w 1381020"/>
                <a:gd name="connsiteY4" fmla="*/ 595266 h 1190534"/>
                <a:gd name="connsiteX5" fmla="*/ 973145 w 1381020"/>
                <a:gd name="connsiteY5" fmla="*/ 167033 h 1190534"/>
                <a:gd name="connsiteX6" fmla="*/ 297634 w 1381020"/>
                <a:gd name="connsiteY6" fmla="*/ 0 h 1190534"/>
                <a:gd name="connsiteX7" fmla="*/ 1083387 w 1381020"/>
                <a:gd name="connsiteY7" fmla="*/ 0 h 1190534"/>
                <a:gd name="connsiteX8" fmla="*/ 1381020 w 1381020"/>
                <a:gd name="connsiteY8" fmla="*/ 595267 h 1190534"/>
                <a:gd name="connsiteX9" fmla="*/ 1083387 w 1381020"/>
                <a:gd name="connsiteY9" fmla="*/ 1190534 h 1190534"/>
                <a:gd name="connsiteX10" fmla="*/ 297634 w 1381020"/>
                <a:gd name="connsiteY10" fmla="*/ 1190534 h 1190534"/>
                <a:gd name="connsiteX11" fmla="*/ 0 w 1381020"/>
                <a:gd name="connsiteY11" fmla="*/ 595267 h 119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1020" h="1190534">
                  <a:moveTo>
                    <a:pt x="407876" y="167033"/>
                  </a:moveTo>
                  <a:lnTo>
                    <a:pt x="193759" y="595266"/>
                  </a:lnTo>
                  <a:lnTo>
                    <a:pt x="407876" y="1023499"/>
                  </a:lnTo>
                  <a:lnTo>
                    <a:pt x="973145" y="1023499"/>
                  </a:lnTo>
                  <a:lnTo>
                    <a:pt x="1187261" y="595266"/>
                  </a:lnTo>
                  <a:lnTo>
                    <a:pt x="973145" y="167033"/>
                  </a:lnTo>
                  <a:close/>
                  <a:moveTo>
                    <a:pt x="297634" y="0"/>
                  </a:moveTo>
                  <a:lnTo>
                    <a:pt x="1083387" y="0"/>
                  </a:lnTo>
                  <a:lnTo>
                    <a:pt x="1381020" y="595267"/>
                  </a:lnTo>
                  <a:lnTo>
                    <a:pt x="1083387" y="1190534"/>
                  </a:lnTo>
                  <a:lnTo>
                    <a:pt x="297634" y="1190534"/>
                  </a:lnTo>
                  <a:lnTo>
                    <a:pt x="0" y="595267"/>
                  </a:lnTo>
                  <a:close/>
                </a:path>
              </a:pathLst>
            </a:custGeom>
            <a:gradFill>
              <a:gsLst>
                <a:gs pos="57000">
                  <a:srgbClr val="F5F5F5"/>
                </a:gs>
                <a:gs pos="32000">
                  <a:srgbClr val="DEDEDE"/>
                </a:gs>
                <a:gs pos="0">
                  <a:srgbClr val="CBCBCB"/>
                </a:gs>
                <a:gs pos="100000">
                  <a:schemeClr val="bg1"/>
                </a:gs>
              </a:gsLst>
              <a:lin ang="2700000" scaled="1"/>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44" name="梯形 71"/>
            <p:cNvSpPr/>
            <p:nvPr/>
          </p:nvSpPr>
          <p:spPr>
            <a:xfrm rot="14580000" flipH="1">
              <a:off x="7231674" y="4055170"/>
              <a:ext cx="656958" cy="169043"/>
            </a:xfrm>
            <a:custGeom>
              <a:avLst/>
              <a:gdLst>
                <a:gd name="connsiteX0" fmla="*/ 0 w 667005"/>
                <a:gd name="connsiteY0" fmla="*/ 171628 h 171628"/>
                <a:gd name="connsiteX1" fmla="*/ 85140 w 667005"/>
                <a:gd name="connsiteY1" fmla="*/ 0 h 171628"/>
                <a:gd name="connsiteX2" fmla="*/ 581865 w 667005"/>
                <a:gd name="connsiteY2" fmla="*/ 0 h 171628"/>
                <a:gd name="connsiteX3" fmla="*/ 667005 w 667005"/>
                <a:gd name="connsiteY3" fmla="*/ 171628 h 171628"/>
                <a:gd name="connsiteX4" fmla="*/ 0 w 667005"/>
                <a:gd name="connsiteY4" fmla="*/ 171628 h 171628"/>
                <a:gd name="connsiteX0-1" fmla="*/ 0 w 667005"/>
                <a:gd name="connsiteY0-2" fmla="*/ 171737 h 171737"/>
                <a:gd name="connsiteX1-3" fmla="*/ 99339 w 667005"/>
                <a:gd name="connsiteY1-4" fmla="*/ 0 h 171737"/>
                <a:gd name="connsiteX2-5" fmla="*/ 581865 w 667005"/>
                <a:gd name="connsiteY2-6" fmla="*/ 109 h 171737"/>
                <a:gd name="connsiteX3-7" fmla="*/ 667005 w 667005"/>
                <a:gd name="connsiteY3-8" fmla="*/ 171737 h 171737"/>
                <a:gd name="connsiteX4-9" fmla="*/ 0 w 667005"/>
                <a:gd name="connsiteY4-10" fmla="*/ 171737 h 171737"/>
                <a:gd name="connsiteX0-11" fmla="*/ 0 w 667005"/>
                <a:gd name="connsiteY0-12" fmla="*/ 171628 h 171628"/>
                <a:gd name="connsiteX1-13" fmla="*/ 140601 w 667005"/>
                <a:gd name="connsiteY1-14" fmla="*/ 10938 h 171628"/>
                <a:gd name="connsiteX2-15" fmla="*/ 581865 w 667005"/>
                <a:gd name="connsiteY2-16" fmla="*/ 0 h 171628"/>
                <a:gd name="connsiteX3-17" fmla="*/ 667005 w 667005"/>
                <a:gd name="connsiteY3-18" fmla="*/ 171628 h 171628"/>
                <a:gd name="connsiteX4-19" fmla="*/ 0 w 667005"/>
                <a:gd name="connsiteY4-20" fmla="*/ 171628 h 171628"/>
                <a:gd name="connsiteX0-21" fmla="*/ 0 w 667005"/>
                <a:gd name="connsiteY0-22" fmla="*/ 171628 h 171628"/>
                <a:gd name="connsiteX1-23" fmla="*/ 103609 w 667005"/>
                <a:gd name="connsiteY1-24" fmla="*/ 1280 h 171628"/>
                <a:gd name="connsiteX2-25" fmla="*/ 581865 w 667005"/>
                <a:gd name="connsiteY2-26" fmla="*/ 0 h 171628"/>
                <a:gd name="connsiteX3-27" fmla="*/ 667005 w 667005"/>
                <a:gd name="connsiteY3-28" fmla="*/ 171628 h 171628"/>
                <a:gd name="connsiteX4-29" fmla="*/ 0 w 667005"/>
                <a:gd name="connsiteY4-30" fmla="*/ 171628 h 1716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67005" h="171628">
                  <a:moveTo>
                    <a:pt x="0" y="171628"/>
                  </a:moveTo>
                  <a:lnTo>
                    <a:pt x="103609" y="1280"/>
                  </a:lnTo>
                  <a:lnTo>
                    <a:pt x="581865" y="0"/>
                  </a:lnTo>
                  <a:lnTo>
                    <a:pt x="667005" y="171628"/>
                  </a:lnTo>
                  <a:lnTo>
                    <a:pt x="0" y="171628"/>
                  </a:lnTo>
                  <a:close/>
                </a:path>
              </a:pathLst>
            </a:custGeom>
            <a:gradFill>
              <a:gsLst>
                <a:gs pos="0">
                  <a:srgbClr val="DEDEDE"/>
                </a:gs>
                <a:gs pos="100000">
                  <a:srgbClr val="F4F4F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任意多边形 44"/>
            <p:cNvSpPr/>
            <p:nvPr/>
          </p:nvSpPr>
          <p:spPr>
            <a:xfrm>
              <a:off x="6424753" y="3813951"/>
              <a:ext cx="406992" cy="586301"/>
            </a:xfrm>
            <a:custGeom>
              <a:avLst/>
              <a:gdLst>
                <a:gd name="connsiteX0" fmla="*/ 297634 w 413216"/>
                <a:gd name="connsiteY0" fmla="*/ 0 h 595267"/>
                <a:gd name="connsiteX1" fmla="*/ 302996 w 413216"/>
                <a:gd name="connsiteY1" fmla="*/ 0 h 595267"/>
                <a:gd name="connsiteX2" fmla="*/ 413216 w 413216"/>
                <a:gd name="connsiteY2" fmla="*/ 167033 h 595267"/>
                <a:gd name="connsiteX3" fmla="*/ 407876 w 413216"/>
                <a:gd name="connsiteY3" fmla="*/ 167033 h 595267"/>
                <a:gd name="connsiteX4" fmla="*/ 193759 w 413216"/>
                <a:gd name="connsiteY4" fmla="*/ 595266 h 595267"/>
                <a:gd name="connsiteX5" fmla="*/ 193760 w 413216"/>
                <a:gd name="connsiteY5" fmla="*/ 595267 h 595267"/>
                <a:gd name="connsiteX6" fmla="*/ 0 w 413216"/>
                <a:gd name="connsiteY6" fmla="*/ 595267 h 59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216" h="595267">
                  <a:moveTo>
                    <a:pt x="297634" y="0"/>
                  </a:moveTo>
                  <a:lnTo>
                    <a:pt x="302996" y="0"/>
                  </a:lnTo>
                  <a:lnTo>
                    <a:pt x="413216" y="167033"/>
                  </a:lnTo>
                  <a:lnTo>
                    <a:pt x="407876" y="167033"/>
                  </a:lnTo>
                  <a:lnTo>
                    <a:pt x="193759" y="595266"/>
                  </a:lnTo>
                  <a:lnTo>
                    <a:pt x="193760" y="595267"/>
                  </a:lnTo>
                  <a:lnTo>
                    <a:pt x="0" y="595267"/>
                  </a:lnTo>
                  <a:close/>
                </a:path>
              </a:pathLst>
            </a:custGeom>
            <a:gradFill>
              <a:gsLst>
                <a:gs pos="100000">
                  <a:srgbClr val="DFDFDF"/>
                </a:gs>
                <a:gs pos="0">
                  <a:srgbClr val="B4B4B4"/>
                </a:gs>
              </a:gsLst>
              <a:lin ang="2700000" scaled="0"/>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grpSp>
      <p:grpSp>
        <p:nvGrpSpPr>
          <p:cNvPr id="46" name="组合 45"/>
          <p:cNvGrpSpPr/>
          <p:nvPr/>
        </p:nvGrpSpPr>
        <p:grpSpPr>
          <a:xfrm>
            <a:off x="6587762" y="3973331"/>
            <a:ext cx="1011098" cy="843370"/>
            <a:chOff x="6586905" y="3974251"/>
            <a:chExt cx="1010966" cy="843565"/>
          </a:xfrm>
        </p:grpSpPr>
        <p:sp>
          <p:nvSpPr>
            <p:cNvPr id="47" name="六边形 46"/>
            <p:cNvSpPr/>
            <p:nvPr/>
          </p:nvSpPr>
          <p:spPr>
            <a:xfrm>
              <a:off x="6614230" y="3974251"/>
              <a:ext cx="978537" cy="843565"/>
            </a:xfrm>
            <a:prstGeom prst="hexagon">
              <a:avLst/>
            </a:prstGeom>
            <a:solidFill>
              <a:srgbClr val="C65885"/>
            </a:solidFill>
            <a:ln w="19050">
              <a:noFill/>
            </a:ln>
            <a:effectLst>
              <a:innerShdw blurRad="76200" dist="63500" dir="13500000">
                <a:prstClr val="black">
                  <a:alpha val="46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8" name="文本框 50"/>
            <p:cNvSpPr txBox="1"/>
            <p:nvPr/>
          </p:nvSpPr>
          <p:spPr>
            <a:xfrm>
              <a:off x="6586905" y="4118520"/>
              <a:ext cx="1010966" cy="523220"/>
            </a:xfrm>
            <a:prstGeom prst="rect">
              <a:avLst/>
            </a:prstGeom>
            <a:noFill/>
          </p:spPr>
          <p:txBody>
            <a:bodyPr wrap="square" rtlCol="0">
              <a:spAutoFit/>
            </a:bodyPr>
            <a:lstStyle/>
            <a:p>
              <a:pPr algn="ctr"/>
              <a:r>
                <a:rPr lang="en-US" altLang="zh-CN" sz="2800" dirty="0">
                  <a:solidFill>
                    <a:prstClr val="white"/>
                  </a:solidFill>
                  <a:latin typeface="Impact" panose="020B0806030902050204" pitchFamily="34" charset="0"/>
                  <a:ea typeface="时尚中黑简体" panose="01010104010101010101" pitchFamily="2" charset="-122"/>
                </a:rPr>
                <a:t>04</a:t>
              </a:r>
              <a:endParaRPr lang="zh-CN" altLang="en-US" sz="2800" dirty="0">
                <a:solidFill>
                  <a:prstClr val="white"/>
                </a:solidFill>
                <a:latin typeface="Impact" panose="020B0806030902050204" pitchFamily="34" charset="0"/>
                <a:ea typeface="时尚中黑简体" panose="01010104010101010101" pitchFamily="2" charset="-122"/>
              </a:endParaRPr>
            </a:p>
          </p:txBody>
        </p:sp>
      </p:grpSp>
      <p:grpSp>
        <p:nvGrpSpPr>
          <p:cNvPr id="49" name="组合 48"/>
          <p:cNvGrpSpPr/>
          <p:nvPr/>
        </p:nvGrpSpPr>
        <p:grpSpPr>
          <a:xfrm>
            <a:off x="5165300" y="4381934"/>
            <a:ext cx="1505515" cy="1297389"/>
            <a:chOff x="5164627" y="4382948"/>
            <a:chExt cx="1505319" cy="1297689"/>
          </a:xfrm>
        </p:grpSpPr>
        <p:sp>
          <p:nvSpPr>
            <p:cNvPr id="50" name="梯形 49"/>
            <p:cNvSpPr/>
            <p:nvPr/>
          </p:nvSpPr>
          <p:spPr>
            <a:xfrm>
              <a:off x="5530789" y="5453575"/>
              <a:ext cx="773977" cy="164519"/>
            </a:xfrm>
            <a:prstGeom prst="trapezoid">
              <a:avLst>
                <a:gd name="adj" fmla="val 66343"/>
              </a:avLst>
            </a:prstGeom>
            <a:gradFill>
              <a:gsLst>
                <a:gs pos="0">
                  <a:srgbClr val="E6E6E6"/>
                </a:gs>
                <a:gs pos="100000">
                  <a:srgbClr val="F7F7F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1" name="梯形 50"/>
            <p:cNvSpPr/>
            <p:nvPr/>
          </p:nvSpPr>
          <p:spPr>
            <a:xfrm flipV="1">
              <a:off x="5530789" y="4445491"/>
              <a:ext cx="773977" cy="164519"/>
            </a:xfrm>
            <a:prstGeom prst="trapezoid">
              <a:avLst>
                <a:gd name="adj" fmla="val 66343"/>
              </a:avLst>
            </a:prstGeom>
            <a:gradFill>
              <a:gsLst>
                <a:gs pos="100000">
                  <a:srgbClr val="DFDFDF"/>
                </a:gs>
                <a:gs pos="0">
                  <a:srgbClr val="B4B4B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2" name="六边形 51"/>
            <p:cNvSpPr/>
            <p:nvPr/>
          </p:nvSpPr>
          <p:spPr>
            <a:xfrm>
              <a:off x="5164627" y="4382948"/>
              <a:ext cx="1505319" cy="1297689"/>
            </a:xfrm>
            <a:prstGeom prst="hexagon">
              <a:avLst/>
            </a:prstGeom>
            <a:gradFill flip="none" rotWithShape="1">
              <a:gsLst>
                <a:gs pos="61000">
                  <a:srgbClr val="F6F6F6"/>
                </a:gs>
                <a:gs pos="37000">
                  <a:srgbClr val="E0E0E0"/>
                </a:gs>
                <a:gs pos="17000">
                  <a:srgbClr val="DEDEDE"/>
                </a:gs>
                <a:gs pos="100000">
                  <a:schemeClr val="bg1"/>
                </a:gs>
              </a:gsLst>
              <a:lin ang="13500000" scaled="1"/>
              <a:tileRect/>
            </a:gradFill>
            <a:ln w="19050">
              <a:noFill/>
            </a:ln>
            <a:effectLst>
              <a:outerShdw blurRad="381000" dist="127000" dir="2400000" algn="tl" rotWithShape="0">
                <a:srgbClr val="696969">
                  <a:alpha val="4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3" name="任意多边形 52"/>
            <p:cNvSpPr/>
            <p:nvPr/>
          </p:nvSpPr>
          <p:spPr>
            <a:xfrm>
              <a:off x="5238159" y="4445492"/>
              <a:ext cx="1360218" cy="1172601"/>
            </a:xfrm>
            <a:custGeom>
              <a:avLst/>
              <a:gdLst>
                <a:gd name="connsiteX0" fmla="*/ 407876 w 1381020"/>
                <a:gd name="connsiteY0" fmla="*/ 167033 h 1190534"/>
                <a:gd name="connsiteX1" fmla="*/ 193759 w 1381020"/>
                <a:gd name="connsiteY1" fmla="*/ 595266 h 1190534"/>
                <a:gd name="connsiteX2" fmla="*/ 407876 w 1381020"/>
                <a:gd name="connsiteY2" fmla="*/ 1023499 h 1190534"/>
                <a:gd name="connsiteX3" fmla="*/ 973145 w 1381020"/>
                <a:gd name="connsiteY3" fmla="*/ 1023499 h 1190534"/>
                <a:gd name="connsiteX4" fmla="*/ 1187261 w 1381020"/>
                <a:gd name="connsiteY4" fmla="*/ 595266 h 1190534"/>
                <a:gd name="connsiteX5" fmla="*/ 973145 w 1381020"/>
                <a:gd name="connsiteY5" fmla="*/ 167033 h 1190534"/>
                <a:gd name="connsiteX6" fmla="*/ 297634 w 1381020"/>
                <a:gd name="connsiteY6" fmla="*/ 0 h 1190534"/>
                <a:gd name="connsiteX7" fmla="*/ 1083387 w 1381020"/>
                <a:gd name="connsiteY7" fmla="*/ 0 h 1190534"/>
                <a:gd name="connsiteX8" fmla="*/ 1381020 w 1381020"/>
                <a:gd name="connsiteY8" fmla="*/ 595267 h 1190534"/>
                <a:gd name="connsiteX9" fmla="*/ 1083387 w 1381020"/>
                <a:gd name="connsiteY9" fmla="*/ 1190534 h 1190534"/>
                <a:gd name="connsiteX10" fmla="*/ 297634 w 1381020"/>
                <a:gd name="connsiteY10" fmla="*/ 1190534 h 1190534"/>
                <a:gd name="connsiteX11" fmla="*/ 0 w 1381020"/>
                <a:gd name="connsiteY11" fmla="*/ 595267 h 119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1020" h="1190534">
                  <a:moveTo>
                    <a:pt x="407876" y="167033"/>
                  </a:moveTo>
                  <a:lnTo>
                    <a:pt x="193759" y="595266"/>
                  </a:lnTo>
                  <a:lnTo>
                    <a:pt x="407876" y="1023499"/>
                  </a:lnTo>
                  <a:lnTo>
                    <a:pt x="973145" y="1023499"/>
                  </a:lnTo>
                  <a:lnTo>
                    <a:pt x="1187261" y="595266"/>
                  </a:lnTo>
                  <a:lnTo>
                    <a:pt x="973145" y="167033"/>
                  </a:lnTo>
                  <a:close/>
                  <a:moveTo>
                    <a:pt x="297634" y="0"/>
                  </a:moveTo>
                  <a:lnTo>
                    <a:pt x="1083387" y="0"/>
                  </a:lnTo>
                  <a:lnTo>
                    <a:pt x="1381020" y="595267"/>
                  </a:lnTo>
                  <a:lnTo>
                    <a:pt x="1083387" y="1190534"/>
                  </a:lnTo>
                  <a:lnTo>
                    <a:pt x="297634" y="1190534"/>
                  </a:lnTo>
                  <a:lnTo>
                    <a:pt x="0" y="595267"/>
                  </a:lnTo>
                  <a:close/>
                </a:path>
              </a:pathLst>
            </a:custGeom>
            <a:gradFill>
              <a:gsLst>
                <a:gs pos="57000">
                  <a:srgbClr val="F5F5F5"/>
                </a:gs>
                <a:gs pos="32000">
                  <a:srgbClr val="DEDEDE"/>
                </a:gs>
                <a:gs pos="0">
                  <a:srgbClr val="CBCBCB"/>
                </a:gs>
                <a:gs pos="100000">
                  <a:schemeClr val="bg1"/>
                </a:gs>
              </a:gsLst>
              <a:lin ang="2700000" scaled="1"/>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54" name="梯形 71"/>
            <p:cNvSpPr/>
            <p:nvPr/>
          </p:nvSpPr>
          <p:spPr>
            <a:xfrm rot="14580000" flipH="1">
              <a:off x="6045462" y="4690928"/>
              <a:ext cx="656958" cy="169043"/>
            </a:xfrm>
            <a:custGeom>
              <a:avLst/>
              <a:gdLst>
                <a:gd name="connsiteX0" fmla="*/ 0 w 667005"/>
                <a:gd name="connsiteY0" fmla="*/ 171628 h 171628"/>
                <a:gd name="connsiteX1" fmla="*/ 85140 w 667005"/>
                <a:gd name="connsiteY1" fmla="*/ 0 h 171628"/>
                <a:gd name="connsiteX2" fmla="*/ 581865 w 667005"/>
                <a:gd name="connsiteY2" fmla="*/ 0 h 171628"/>
                <a:gd name="connsiteX3" fmla="*/ 667005 w 667005"/>
                <a:gd name="connsiteY3" fmla="*/ 171628 h 171628"/>
                <a:gd name="connsiteX4" fmla="*/ 0 w 667005"/>
                <a:gd name="connsiteY4" fmla="*/ 171628 h 171628"/>
                <a:gd name="connsiteX0-1" fmla="*/ 0 w 667005"/>
                <a:gd name="connsiteY0-2" fmla="*/ 171737 h 171737"/>
                <a:gd name="connsiteX1-3" fmla="*/ 99339 w 667005"/>
                <a:gd name="connsiteY1-4" fmla="*/ 0 h 171737"/>
                <a:gd name="connsiteX2-5" fmla="*/ 581865 w 667005"/>
                <a:gd name="connsiteY2-6" fmla="*/ 109 h 171737"/>
                <a:gd name="connsiteX3-7" fmla="*/ 667005 w 667005"/>
                <a:gd name="connsiteY3-8" fmla="*/ 171737 h 171737"/>
                <a:gd name="connsiteX4-9" fmla="*/ 0 w 667005"/>
                <a:gd name="connsiteY4-10" fmla="*/ 171737 h 171737"/>
                <a:gd name="connsiteX0-11" fmla="*/ 0 w 667005"/>
                <a:gd name="connsiteY0-12" fmla="*/ 171628 h 171628"/>
                <a:gd name="connsiteX1-13" fmla="*/ 140601 w 667005"/>
                <a:gd name="connsiteY1-14" fmla="*/ 10938 h 171628"/>
                <a:gd name="connsiteX2-15" fmla="*/ 581865 w 667005"/>
                <a:gd name="connsiteY2-16" fmla="*/ 0 h 171628"/>
                <a:gd name="connsiteX3-17" fmla="*/ 667005 w 667005"/>
                <a:gd name="connsiteY3-18" fmla="*/ 171628 h 171628"/>
                <a:gd name="connsiteX4-19" fmla="*/ 0 w 667005"/>
                <a:gd name="connsiteY4-20" fmla="*/ 171628 h 171628"/>
                <a:gd name="connsiteX0-21" fmla="*/ 0 w 667005"/>
                <a:gd name="connsiteY0-22" fmla="*/ 171628 h 171628"/>
                <a:gd name="connsiteX1-23" fmla="*/ 103609 w 667005"/>
                <a:gd name="connsiteY1-24" fmla="*/ 1280 h 171628"/>
                <a:gd name="connsiteX2-25" fmla="*/ 581865 w 667005"/>
                <a:gd name="connsiteY2-26" fmla="*/ 0 h 171628"/>
                <a:gd name="connsiteX3-27" fmla="*/ 667005 w 667005"/>
                <a:gd name="connsiteY3-28" fmla="*/ 171628 h 171628"/>
                <a:gd name="connsiteX4-29" fmla="*/ 0 w 667005"/>
                <a:gd name="connsiteY4-30" fmla="*/ 171628 h 1716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67005" h="171628">
                  <a:moveTo>
                    <a:pt x="0" y="171628"/>
                  </a:moveTo>
                  <a:lnTo>
                    <a:pt x="103609" y="1280"/>
                  </a:lnTo>
                  <a:lnTo>
                    <a:pt x="581865" y="0"/>
                  </a:lnTo>
                  <a:lnTo>
                    <a:pt x="667005" y="171628"/>
                  </a:lnTo>
                  <a:lnTo>
                    <a:pt x="0" y="171628"/>
                  </a:lnTo>
                  <a:close/>
                </a:path>
              </a:pathLst>
            </a:custGeom>
            <a:gradFill>
              <a:gsLst>
                <a:gs pos="0">
                  <a:srgbClr val="DEDEDE"/>
                </a:gs>
                <a:gs pos="100000">
                  <a:srgbClr val="F4F4F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5" name="任意多边形 54"/>
            <p:cNvSpPr/>
            <p:nvPr/>
          </p:nvSpPr>
          <p:spPr>
            <a:xfrm>
              <a:off x="5238541" y="4449709"/>
              <a:ext cx="406992" cy="586301"/>
            </a:xfrm>
            <a:custGeom>
              <a:avLst/>
              <a:gdLst>
                <a:gd name="connsiteX0" fmla="*/ 297634 w 413216"/>
                <a:gd name="connsiteY0" fmla="*/ 0 h 595267"/>
                <a:gd name="connsiteX1" fmla="*/ 302996 w 413216"/>
                <a:gd name="connsiteY1" fmla="*/ 0 h 595267"/>
                <a:gd name="connsiteX2" fmla="*/ 413216 w 413216"/>
                <a:gd name="connsiteY2" fmla="*/ 167033 h 595267"/>
                <a:gd name="connsiteX3" fmla="*/ 407876 w 413216"/>
                <a:gd name="connsiteY3" fmla="*/ 167033 h 595267"/>
                <a:gd name="connsiteX4" fmla="*/ 193759 w 413216"/>
                <a:gd name="connsiteY4" fmla="*/ 595266 h 595267"/>
                <a:gd name="connsiteX5" fmla="*/ 193760 w 413216"/>
                <a:gd name="connsiteY5" fmla="*/ 595267 h 595267"/>
                <a:gd name="connsiteX6" fmla="*/ 0 w 413216"/>
                <a:gd name="connsiteY6" fmla="*/ 595267 h 59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216" h="595267">
                  <a:moveTo>
                    <a:pt x="297634" y="0"/>
                  </a:moveTo>
                  <a:lnTo>
                    <a:pt x="302996" y="0"/>
                  </a:lnTo>
                  <a:lnTo>
                    <a:pt x="413216" y="167033"/>
                  </a:lnTo>
                  <a:lnTo>
                    <a:pt x="407876" y="167033"/>
                  </a:lnTo>
                  <a:lnTo>
                    <a:pt x="193759" y="595266"/>
                  </a:lnTo>
                  <a:lnTo>
                    <a:pt x="193760" y="595267"/>
                  </a:lnTo>
                  <a:lnTo>
                    <a:pt x="0" y="595267"/>
                  </a:lnTo>
                  <a:close/>
                </a:path>
              </a:pathLst>
            </a:custGeom>
            <a:gradFill>
              <a:gsLst>
                <a:gs pos="100000">
                  <a:srgbClr val="DFDFDF"/>
                </a:gs>
                <a:gs pos="0">
                  <a:srgbClr val="B4B4B4"/>
                </a:gs>
              </a:gsLst>
              <a:lin ang="2700000" scaled="0"/>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grpSp>
      <p:grpSp>
        <p:nvGrpSpPr>
          <p:cNvPr id="56" name="组合 55"/>
          <p:cNvGrpSpPr/>
          <p:nvPr/>
        </p:nvGrpSpPr>
        <p:grpSpPr>
          <a:xfrm>
            <a:off x="5393409" y="4608942"/>
            <a:ext cx="1013981" cy="843370"/>
            <a:chOff x="5392706" y="4610009"/>
            <a:chExt cx="1013849" cy="843565"/>
          </a:xfrm>
        </p:grpSpPr>
        <p:sp>
          <p:nvSpPr>
            <p:cNvPr id="57" name="六边形 56"/>
            <p:cNvSpPr/>
            <p:nvPr/>
          </p:nvSpPr>
          <p:spPr>
            <a:xfrm>
              <a:off x="5428018" y="4610009"/>
              <a:ext cx="978537" cy="843565"/>
            </a:xfrm>
            <a:prstGeom prst="hexagon">
              <a:avLst/>
            </a:prstGeom>
            <a:solidFill>
              <a:srgbClr val="00AF92"/>
            </a:solidFill>
            <a:ln w="19050">
              <a:noFill/>
            </a:ln>
            <a:effectLst>
              <a:innerShdw blurRad="76200" dist="63500" dir="13500000">
                <a:prstClr val="black">
                  <a:alpha val="46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8" name="文本框 52"/>
            <p:cNvSpPr txBox="1"/>
            <p:nvPr/>
          </p:nvSpPr>
          <p:spPr>
            <a:xfrm>
              <a:off x="5392706" y="4771239"/>
              <a:ext cx="1010966" cy="523220"/>
            </a:xfrm>
            <a:prstGeom prst="rect">
              <a:avLst/>
            </a:prstGeom>
            <a:noFill/>
          </p:spPr>
          <p:txBody>
            <a:bodyPr wrap="square" rtlCol="0">
              <a:spAutoFit/>
            </a:bodyPr>
            <a:lstStyle/>
            <a:p>
              <a:pPr algn="ctr"/>
              <a:r>
                <a:rPr lang="en-US" altLang="zh-CN" sz="2800" dirty="0">
                  <a:solidFill>
                    <a:prstClr val="white"/>
                  </a:solidFill>
                  <a:latin typeface="Impact" panose="020B0806030902050204" pitchFamily="34" charset="0"/>
                  <a:ea typeface="时尚中黑简体" panose="01010104010101010101" pitchFamily="2" charset="-122"/>
                </a:rPr>
                <a:t>03</a:t>
              </a:r>
              <a:endParaRPr lang="zh-CN" altLang="en-US" sz="2800" dirty="0">
                <a:solidFill>
                  <a:prstClr val="white"/>
                </a:solidFill>
                <a:latin typeface="Impact" panose="020B0806030902050204" pitchFamily="34" charset="0"/>
                <a:ea typeface="时尚中黑简体" panose="01010104010101010101" pitchFamily="2" charset="-122"/>
              </a:endParaRPr>
            </a:p>
          </p:txBody>
        </p:sp>
      </p:grpSp>
      <p:grpSp>
        <p:nvGrpSpPr>
          <p:cNvPr id="59" name="组合 58"/>
          <p:cNvGrpSpPr/>
          <p:nvPr/>
        </p:nvGrpSpPr>
        <p:grpSpPr>
          <a:xfrm>
            <a:off x="5165300" y="1803948"/>
            <a:ext cx="1505515" cy="1297389"/>
            <a:chOff x="5164627" y="1804365"/>
            <a:chExt cx="1505319" cy="1297689"/>
          </a:xfrm>
        </p:grpSpPr>
        <p:sp>
          <p:nvSpPr>
            <p:cNvPr id="60" name="梯形 59"/>
            <p:cNvSpPr/>
            <p:nvPr/>
          </p:nvSpPr>
          <p:spPr>
            <a:xfrm flipV="1">
              <a:off x="5530789" y="1866908"/>
              <a:ext cx="773977" cy="164519"/>
            </a:xfrm>
            <a:prstGeom prst="trapezoid">
              <a:avLst>
                <a:gd name="adj" fmla="val 66343"/>
              </a:avLst>
            </a:prstGeom>
            <a:gradFill>
              <a:gsLst>
                <a:gs pos="100000">
                  <a:srgbClr val="DFDFDF"/>
                </a:gs>
                <a:gs pos="0">
                  <a:srgbClr val="B4B4B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1" name="六边形 60"/>
            <p:cNvSpPr/>
            <p:nvPr/>
          </p:nvSpPr>
          <p:spPr>
            <a:xfrm>
              <a:off x="5164627" y="1804365"/>
              <a:ext cx="1505319" cy="1297689"/>
            </a:xfrm>
            <a:prstGeom prst="hexagon">
              <a:avLst/>
            </a:prstGeom>
            <a:gradFill flip="none" rotWithShape="1">
              <a:gsLst>
                <a:gs pos="61000">
                  <a:srgbClr val="F6F6F6"/>
                </a:gs>
                <a:gs pos="37000">
                  <a:srgbClr val="E0E0E0"/>
                </a:gs>
                <a:gs pos="17000">
                  <a:srgbClr val="DEDEDE"/>
                </a:gs>
                <a:gs pos="100000">
                  <a:schemeClr val="bg1"/>
                </a:gs>
              </a:gsLst>
              <a:lin ang="13500000" scaled="1"/>
              <a:tileRect/>
            </a:gradFill>
            <a:ln w="19050">
              <a:noFill/>
            </a:ln>
            <a:effectLst>
              <a:outerShdw blurRad="381000" dist="127000" dir="2400000" algn="tl" rotWithShape="0">
                <a:srgbClr val="696969">
                  <a:alpha val="4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2" name="任意多边形 61"/>
            <p:cNvSpPr/>
            <p:nvPr/>
          </p:nvSpPr>
          <p:spPr>
            <a:xfrm>
              <a:off x="5238159" y="1866909"/>
              <a:ext cx="1360218" cy="1172601"/>
            </a:xfrm>
            <a:custGeom>
              <a:avLst/>
              <a:gdLst>
                <a:gd name="connsiteX0" fmla="*/ 407876 w 1381020"/>
                <a:gd name="connsiteY0" fmla="*/ 167033 h 1190534"/>
                <a:gd name="connsiteX1" fmla="*/ 193759 w 1381020"/>
                <a:gd name="connsiteY1" fmla="*/ 595266 h 1190534"/>
                <a:gd name="connsiteX2" fmla="*/ 407876 w 1381020"/>
                <a:gd name="connsiteY2" fmla="*/ 1023499 h 1190534"/>
                <a:gd name="connsiteX3" fmla="*/ 973145 w 1381020"/>
                <a:gd name="connsiteY3" fmla="*/ 1023499 h 1190534"/>
                <a:gd name="connsiteX4" fmla="*/ 1187261 w 1381020"/>
                <a:gd name="connsiteY4" fmla="*/ 595266 h 1190534"/>
                <a:gd name="connsiteX5" fmla="*/ 973145 w 1381020"/>
                <a:gd name="connsiteY5" fmla="*/ 167033 h 1190534"/>
                <a:gd name="connsiteX6" fmla="*/ 297634 w 1381020"/>
                <a:gd name="connsiteY6" fmla="*/ 0 h 1190534"/>
                <a:gd name="connsiteX7" fmla="*/ 1083387 w 1381020"/>
                <a:gd name="connsiteY7" fmla="*/ 0 h 1190534"/>
                <a:gd name="connsiteX8" fmla="*/ 1381020 w 1381020"/>
                <a:gd name="connsiteY8" fmla="*/ 595267 h 1190534"/>
                <a:gd name="connsiteX9" fmla="*/ 1083387 w 1381020"/>
                <a:gd name="connsiteY9" fmla="*/ 1190534 h 1190534"/>
                <a:gd name="connsiteX10" fmla="*/ 297634 w 1381020"/>
                <a:gd name="connsiteY10" fmla="*/ 1190534 h 1190534"/>
                <a:gd name="connsiteX11" fmla="*/ 0 w 1381020"/>
                <a:gd name="connsiteY11" fmla="*/ 595267 h 119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1020" h="1190534">
                  <a:moveTo>
                    <a:pt x="407876" y="167033"/>
                  </a:moveTo>
                  <a:lnTo>
                    <a:pt x="193759" y="595266"/>
                  </a:lnTo>
                  <a:lnTo>
                    <a:pt x="407876" y="1023499"/>
                  </a:lnTo>
                  <a:lnTo>
                    <a:pt x="973145" y="1023499"/>
                  </a:lnTo>
                  <a:lnTo>
                    <a:pt x="1187261" y="595266"/>
                  </a:lnTo>
                  <a:lnTo>
                    <a:pt x="973145" y="167033"/>
                  </a:lnTo>
                  <a:close/>
                  <a:moveTo>
                    <a:pt x="297634" y="0"/>
                  </a:moveTo>
                  <a:lnTo>
                    <a:pt x="1083387" y="0"/>
                  </a:lnTo>
                  <a:lnTo>
                    <a:pt x="1381020" y="595267"/>
                  </a:lnTo>
                  <a:lnTo>
                    <a:pt x="1083387" y="1190534"/>
                  </a:lnTo>
                  <a:lnTo>
                    <a:pt x="297634" y="1190534"/>
                  </a:lnTo>
                  <a:lnTo>
                    <a:pt x="0" y="595267"/>
                  </a:lnTo>
                  <a:close/>
                </a:path>
              </a:pathLst>
            </a:custGeom>
            <a:gradFill>
              <a:gsLst>
                <a:gs pos="57000">
                  <a:srgbClr val="F5F5F5"/>
                </a:gs>
                <a:gs pos="32000">
                  <a:srgbClr val="DEDEDE"/>
                </a:gs>
                <a:gs pos="0">
                  <a:srgbClr val="CBCBCB"/>
                </a:gs>
                <a:gs pos="100000">
                  <a:schemeClr val="bg1"/>
                </a:gs>
              </a:gsLst>
              <a:lin ang="2700000" scaled="1"/>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63" name="梯形 62"/>
            <p:cNvSpPr/>
            <p:nvPr/>
          </p:nvSpPr>
          <p:spPr>
            <a:xfrm>
              <a:off x="5530789" y="2874992"/>
              <a:ext cx="773977" cy="164519"/>
            </a:xfrm>
            <a:prstGeom prst="trapezoid">
              <a:avLst>
                <a:gd name="adj" fmla="val 66343"/>
              </a:avLst>
            </a:prstGeom>
            <a:gradFill>
              <a:gsLst>
                <a:gs pos="0">
                  <a:srgbClr val="E6E6E6"/>
                </a:gs>
                <a:gs pos="100000">
                  <a:srgbClr val="F7F7F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4" name="梯形 71"/>
            <p:cNvSpPr/>
            <p:nvPr/>
          </p:nvSpPr>
          <p:spPr>
            <a:xfrm rot="14580000" flipH="1">
              <a:off x="6045462" y="2112345"/>
              <a:ext cx="656958" cy="169043"/>
            </a:xfrm>
            <a:custGeom>
              <a:avLst/>
              <a:gdLst>
                <a:gd name="connsiteX0" fmla="*/ 0 w 667005"/>
                <a:gd name="connsiteY0" fmla="*/ 171628 h 171628"/>
                <a:gd name="connsiteX1" fmla="*/ 85140 w 667005"/>
                <a:gd name="connsiteY1" fmla="*/ 0 h 171628"/>
                <a:gd name="connsiteX2" fmla="*/ 581865 w 667005"/>
                <a:gd name="connsiteY2" fmla="*/ 0 h 171628"/>
                <a:gd name="connsiteX3" fmla="*/ 667005 w 667005"/>
                <a:gd name="connsiteY3" fmla="*/ 171628 h 171628"/>
                <a:gd name="connsiteX4" fmla="*/ 0 w 667005"/>
                <a:gd name="connsiteY4" fmla="*/ 171628 h 171628"/>
                <a:gd name="connsiteX0-1" fmla="*/ 0 w 667005"/>
                <a:gd name="connsiteY0-2" fmla="*/ 171737 h 171737"/>
                <a:gd name="connsiteX1-3" fmla="*/ 99339 w 667005"/>
                <a:gd name="connsiteY1-4" fmla="*/ 0 h 171737"/>
                <a:gd name="connsiteX2-5" fmla="*/ 581865 w 667005"/>
                <a:gd name="connsiteY2-6" fmla="*/ 109 h 171737"/>
                <a:gd name="connsiteX3-7" fmla="*/ 667005 w 667005"/>
                <a:gd name="connsiteY3-8" fmla="*/ 171737 h 171737"/>
                <a:gd name="connsiteX4-9" fmla="*/ 0 w 667005"/>
                <a:gd name="connsiteY4-10" fmla="*/ 171737 h 171737"/>
                <a:gd name="connsiteX0-11" fmla="*/ 0 w 667005"/>
                <a:gd name="connsiteY0-12" fmla="*/ 171628 h 171628"/>
                <a:gd name="connsiteX1-13" fmla="*/ 140601 w 667005"/>
                <a:gd name="connsiteY1-14" fmla="*/ 10938 h 171628"/>
                <a:gd name="connsiteX2-15" fmla="*/ 581865 w 667005"/>
                <a:gd name="connsiteY2-16" fmla="*/ 0 h 171628"/>
                <a:gd name="connsiteX3-17" fmla="*/ 667005 w 667005"/>
                <a:gd name="connsiteY3-18" fmla="*/ 171628 h 171628"/>
                <a:gd name="connsiteX4-19" fmla="*/ 0 w 667005"/>
                <a:gd name="connsiteY4-20" fmla="*/ 171628 h 171628"/>
                <a:gd name="connsiteX0-21" fmla="*/ 0 w 667005"/>
                <a:gd name="connsiteY0-22" fmla="*/ 171628 h 171628"/>
                <a:gd name="connsiteX1-23" fmla="*/ 103609 w 667005"/>
                <a:gd name="connsiteY1-24" fmla="*/ 1280 h 171628"/>
                <a:gd name="connsiteX2-25" fmla="*/ 581865 w 667005"/>
                <a:gd name="connsiteY2-26" fmla="*/ 0 h 171628"/>
                <a:gd name="connsiteX3-27" fmla="*/ 667005 w 667005"/>
                <a:gd name="connsiteY3-28" fmla="*/ 171628 h 171628"/>
                <a:gd name="connsiteX4-29" fmla="*/ 0 w 667005"/>
                <a:gd name="connsiteY4-30" fmla="*/ 171628 h 1716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67005" h="171628">
                  <a:moveTo>
                    <a:pt x="0" y="171628"/>
                  </a:moveTo>
                  <a:lnTo>
                    <a:pt x="103609" y="1280"/>
                  </a:lnTo>
                  <a:lnTo>
                    <a:pt x="581865" y="0"/>
                  </a:lnTo>
                  <a:lnTo>
                    <a:pt x="667005" y="171628"/>
                  </a:lnTo>
                  <a:lnTo>
                    <a:pt x="0" y="171628"/>
                  </a:lnTo>
                  <a:close/>
                </a:path>
              </a:pathLst>
            </a:custGeom>
            <a:gradFill>
              <a:gsLst>
                <a:gs pos="0">
                  <a:srgbClr val="DEDEDE"/>
                </a:gs>
                <a:gs pos="100000">
                  <a:srgbClr val="F4F4F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5" name="任意多边形 64"/>
            <p:cNvSpPr/>
            <p:nvPr/>
          </p:nvSpPr>
          <p:spPr>
            <a:xfrm>
              <a:off x="5238541" y="1871126"/>
              <a:ext cx="406992" cy="586301"/>
            </a:xfrm>
            <a:custGeom>
              <a:avLst/>
              <a:gdLst>
                <a:gd name="connsiteX0" fmla="*/ 297634 w 413216"/>
                <a:gd name="connsiteY0" fmla="*/ 0 h 595267"/>
                <a:gd name="connsiteX1" fmla="*/ 302996 w 413216"/>
                <a:gd name="connsiteY1" fmla="*/ 0 h 595267"/>
                <a:gd name="connsiteX2" fmla="*/ 413216 w 413216"/>
                <a:gd name="connsiteY2" fmla="*/ 167033 h 595267"/>
                <a:gd name="connsiteX3" fmla="*/ 407876 w 413216"/>
                <a:gd name="connsiteY3" fmla="*/ 167033 h 595267"/>
                <a:gd name="connsiteX4" fmla="*/ 193759 w 413216"/>
                <a:gd name="connsiteY4" fmla="*/ 595266 h 595267"/>
                <a:gd name="connsiteX5" fmla="*/ 193760 w 413216"/>
                <a:gd name="connsiteY5" fmla="*/ 595267 h 595267"/>
                <a:gd name="connsiteX6" fmla="*/ 0 w 413216"/>
                <a:gd name="connsiteY6" fmla="*/ 595267 h 59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216" h="595267">
                  <a:moveTo>
                    <a:pt x="297634" y="0"/>
                  </a:moveTo>
                  <a:lnTo>
                    <a:pt x="302996" y="0"/>
                  </a:lnTo>
                  <a:lnTo>
                    <a:pt x="413216" y="167033"/>
                  </a:lnTo>
                  <a:lnTo>
                    <a:pt x="407876" y="167033"/>
                  </a:lnTo>
                  <a:lnTo>
                    <a:pt x="193759" y="595266"/>
                  </a:lnTo>
                  <a:lnTo>
                    <a:pt x="193760" y="595267"/>
                  </a:lnTo>
                  <a:lnTo>
                    <a:pt x="0" y="595267"/>
                  </a:lnTo>
                  <a:close/>
                </a:path>
              </a:pathLst>
            </a:custGeom>
            <a:gradFill>
              <a:gsLst>
                <a:gs pos="100000">
                  <a:srgbClr val="DFDFDF"/>
                </a:gs>
                <a:gs pos="0">
                  <a:srgbClr val="B4B4B4"/>
                </a:gs>
              </a:gsLst>
              <a:lin ang="2700000" scaled="0"/>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grpSp>
      <p:grpSp>
        <p:nvGrpSpPr>
          <p:cNvPr id="66" name="组合 65"/>
          <p:cNvGrpSpPr/>
          <p:nvPr/>
        </p:nvGrpSpPr>
        <p:grpSpPr>
          <a:xfrm>
            <a:off x="5393409" y="2030956"/>
            <a:ext cx="1013981" cy="843370"/>
            <a:chOff x="5392706" y="2031426"/>
            <a:chExt cx="1013849" cy="843565"/>
          </a:xfrm>
        </p:grpSpPr>
        <p:sp>
          <p:nvSpPr>
            <p:cNvPr id="67" name="六边形 66"/>
            <p:cNvSpPr/>
            <p:nvPr/>
          </p:nvSpPr>
          <p:spPr>
            <a:xfrm>
              <a:off x="5428018" y="2031426"/>
              <a:ext cx="978537" cy="843565"/>
            </a:xfrm>
            <a:prstGeom prst="hexagon">
              <a:avLst/>
            </a:prstGeom>
            <a:solidFill>
              <a:srgbClr val="FFB850"/>
            </a:solidFill>
            <a:ln w="19050">
              <a:noFill/>
            </a:ln>
            <a:effectLst>
              <a:innerShdw blurRad="76200" dist="63500" dir="13500000">
                <a:prstClr val="black">
                  <a:alpha val="46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8" name="文本框 54"/>
            <p:cNvSpPr txBox="1"/>
            <p:nvPr/>
          </p:nvSpPr>
          <p:spPr>
            <a:xfrm>
              <a:off x="5392706" y="2200064"/>
              <a:ext cx="1010966" cy="523220"/>
            </a:xfrm>
            <a:prstGeom prst="rect">
              <a:avLst/>
            </a:prstGeom>
            <a:noFill/>
          </p:spPr>
          <p:txBody>
            <a:bodyPr wrap="square" rtlCol="0">
              <a:spAutoFit/>
            </a:bodyPr>
            <a:lstStyle/>
            <a:p>
              <a:pPr algn="ctr"/>
              <a:r>
                <a:rPr lang="en-US" altLang="zh-CN" sz="2800" dirty="0">
                  <a:solidFill>
                    <a:prstClr val="white"/>
                  </a:solidFill>
                  <a:latin typeface="Impact" panose="020B0806030902050204" pitchFamily="34" charset="0"/>
                  <a:ea typeface="时尚中黑简体" panose="01010104010101010101" pitchFamily="2" charset="-122"/>
                </a:rPr>
                <a:t>06</a:t>
              </a:r>
              <a:endParaRPr lang="zh-CN" altLang="en-US" sz="2800" dirty="0">
                <a:solidFill>
                  <a:prstClr val="white"/>
                </a:solidFill>
                <a:latin typeface="Impact" panose="020B0806030902050204" pitchFamily="34" charset="0"/>
                <a:ea typeface="时尚中黑简体" panose="01010104010101010101" pitchFamily="2" charset="-122"/>
              </a:endParaRPr>
            </a:p>
          </p:txBody>
        </p:sp>
      </p:grpSp>
      <p:grpSp>
        <p:nvGrpSpPr>
          <p:cNvPr id="69" name="组合 68"/>
          <p:cNvGrpSpPr/>
          <p:nvPr/>
        </p:nvGrpSpPr>
        <p:grpSpPr>
          <a:xfrm>
            <a:off x="6595481" y="2023418"/>
            <a:ext cx="2177918" cy="359255"/>
            <a:chOff x="5415884" y="5002052"/>
            <a:chExt cx="2972305" cy="359338"/>
          </a:xfrm>
        </p:grpSpPr>
        <p:sp>
          <p:nvSpPr>
            <p:cNvPr id="70" name="任意多边形 69"/>
            <p:cNvSpPr/>
            <p:nvPr/>
          </p:nvSpPr>
          <p:spPr>
            <a:xfrm flipH="1">
              <a:off x="5487706" y="5063233"/>
              <a:ext cx="2900483" cy="298157"/>
            </a:xfrm>
            <a:custGeom>
              <a:avLst/>
              <a:gdLst>
                <a:gd name="connsiteX0" fmla="*/ 1054100 w 1054100"/>
                <a:gd name="connsiteY0" fmla="*/ 0 h 488950"/>
                <a:gd name="connsiteX1" fmla="*/ 0 w 1054100"/>
                <a:gd name="connsiteY1" fmla="*/ 0 h 488950"/>
                <a:gd name="connsiteX2" fmla="*/ 0 w 1054100"/>
                <a:gd name="connsiteY2" fmla="*/ 488950 h 488950"/>
              </a:gdLst>
              <a:ahLst/>
              <a:cxnLst>
                <a:cxn ang="0">
                  <a:pos x="connsiteX0" y="connsiteY0"/>
                </a:cxn>
                <a:cxn ang="0">
                  <a:pos x="connsiteX1" y="connsiteY1"/>
                </a:cxn>
                <a:cxn ang="0">
                  <a:pos x="connsiteX2" y="connsiteY2"/>
                </a:cxn>
              </a:cxnLst>
              <a:rect l="l" t="t" r="r" b="b"/>
              <a:pathLst>
                <a:path w="1054100" h="488950">
                  <a:moveTo>
                    <a:pt x="1054100" y="0"/>
                  </a:moveTo>
                  <a:lnTo>
                    <a:pt x="0" y="0"/>
                  </a:lnTo>
                  <a:lnTo>
                    <a:pt x="0" y="488950"/>
                  </a:lnTo>
                </a:path>
              </a:pathLst>
            </a:cu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1" name="椭圆 70"/>
            <p:cNvSpPr/>
            <p:nvPr/>
          </p:nvSpPr>
          <p:spPr>
            <a:xfrm flipH="1">
              <a:off x="5415884" y="5002052"/>
              <a:ext cx="118316" cy="1225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72" name="组合 71"/>
          <p:cNvGrpSpPr/>
          <p:nvPr/>
        </p:nvGrpSpPr>
        <p:grpSpPr>
          <a:xfrm>
            <a:off x="7767208" y="3358411"/>
            <a:ext cx="1090140" cy="359255"/>
            <a:chOff x="5415884" y="5002052"/>
            <a:chExt cx="1633441" cy="359338"/>
          </a:xfrm>
        </p:grpSpPr>
        <p:sp>
          <p:nvSpPr>
            <p:cNvPr id="73" name="任意多边形 72"/>
            <p:cNvSpPr/>
            <p:nvPr/>
          </p:nvSpPr>
          <p:spPr>
            <a:xfrm flipH="1">
              <a:off x="5487704" y="5063233"/>
              <a:ext cx="1561621" cy="298157"/>
            </a:xfrm>
            <a:custGeom>
              <a:avLst/>
              <a:gdLst>
                <a:gd name="connsiteX0" fmla="*/ 1054100 w 1054100"/>
                <a:gd name="connsiteY0" fmla="*/ 0 h 488950"/>
                <a:gd name="connsiteX1" fmla="*/ 0 w 1054100"/>
                <a:gd name="connsiteY1" fmla="*/ 0 h 488950"/>
                <a:gd name="connsiteX2" fmla="*/ 0 w 1054100"/>
                <a:gd name="connsiteY2" fmla="*/ 488950 h 488950"/>
              </a:gdLst>
              <a:ahLst/>
              <a:cxnLst>
                <a:cxn ang="0">
                  <a:pos x="connsiteX0" y="connsiteY0"/>
                </a:cxn>
                <a:cxn ang="0">
                  <a:pos x="connsiteX1" y="connsiteY1"/>
                </a:cxn>
                <a:cxn ang="0">
                  <a:pos x="connsiteX2" y="connsiteY2"/>
                </a:cxn>
              </a:cxnLst>
              <a:rect l="l" t="t" r="r" b="b"/>
              <a:pathLst>
                <a:path w="1054100" h="488950">
                  <a:moveTo>
                    <a:pt x="1054100" y="0"/>
                  </a:moveTo>
                  <a:lnTo>
                    <a:pt x="0" y="0"/>
                  </a:lnTo>
                  <a:lnTo>
                    <a:pt x="0" y="488950"/>
                  </a:lnTo>
                </a:path>
              </a:pathLst>
            </a:cu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4" name="椭圆 73"/>
            <p:cNvSpPr/>
            <p:nvPr/>
          </p:nvSpPr>
          <p:spPr>
            <a:xfrm flipH="1">
              <a:off x="5415884" y="5002052"/>
              <a:ext cx="118316" cy="1225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75" name="组合 74"/>
          <p:cNvGrpSpPr/>
          <p:nvPr/>
        </p:nvGrpSpPr>
        <p:grpSpPr>
          <a:xfrm>
            <a:off x="7767208" y="4678017"/>
            <a:ext cx="1286226" cy="359255"/>
            <a:chOff x="5415884" y="5002052"/>
            <a:chExt cx="1633441" cy="359338"/>
          </a:xfrm>
        </p:grpSpPr>
        <p:sp>
          <p:nvSpPr>
            <p:cNvPr id="76" name="任意多边形 75"/>
            <p:cNvSpPr/>
            <p:nvPr/>
          </p:nvSpPr>
          <p:spPr>
            <a:xfrm flipH="1">
              <a:off x="5487704" y="5063233"/>
              <a:ext cx="1561621" cy="298157"/>
            </a:xfrm>
            <a:custGeom>
              <a:avLst/>
              <a:gdLst>
                <a:gd name="connsiteX0" fmla="*/ 1054100 w 1054100"/>
                <a:gd name="connsiteY0" fmla="*/ 0 h 488950"/>
                <a:gd name="connsiteX1" fmla="*/ 0 w 1054100"/>
                <a:gd name="connsiteY1" fmla="*/ 0 h 488950"/>
                <a:gd name="connsiteX2" fmla="*/ 0 w 1054100"/>
                <a:gd name="connsiteY2" fmla="*/ 488950 h 488950"/>
              </a:gdLst>
              <a:ahLst/>
              <a:cxnLst>
                <a:cxn ang="0">
                  <a:pos x="connsiteX0" y="connsiteY0"/>
                </a:cxn>
                <a:cxn ang="0">
                  <a:pos x="connsiteX1" y="connsiteY1"/>
                </a:cxn>
                <a:cxn ang="0">
                  <a:pos x="connsiteX2" y="connsiteY2"/>
                </a:cxn>
              </a:cxnLst>
              <a:rect l="l" t="t" r="r" b="b"/>
              <a:pathLst>
                <a:path w="1054100" h="488950">
                  <a:moveTo>
                    <a:pt x="1054100" y="0"/>
                  </a:moveTo>
                  <a:lnTo>
                    <a:pt x="0" y="0"/>
                  </a:lnTo>
                  <a:lnTo>
                    <a:pt x="0" y="488950"/>
                  </a:lnTo>
                </a:path>
              </a:pathLst>
            </a:cu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7" name="椭圆 76"/>
            <p:cNvSpPr/>
            <p:nvPr/>
          </p:nvSpPr>
          <p:spPr>
            <a:xfrm flipH="1">
              <a:off x="5415884" y="5002052"/>
              <a:ext cx="118316" cy="1225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78" name="组合 77"/>
          <p:cNvGrpSpPr/>
          <p:nvPr/>
        </p:nvGrpSpPr>
        <p:grpSpPr>
          <a:xfrm flipH="1" flipV="1">
            <a:off x="2626818" y="5091767"/>
            <a:ext cx="2631082" cy="353687"/>
            <a:chOff x="5415884" y="5007622"/>
            <a:chExt cx="3006387" cy="353769"/>
          </a:xfrm>
        </p:grpSpPr>
        <p:sp>
          <p:nvSpPr>
            <p:cNvPr id="79" name="任意多边形 78"/>
            <p:cNvSpPr/>
            <p:nvPr/>
          </p:nvSpPr>
          <p:spPr>
            <a:xfrm flipH="1">
              <a:off x="5521870" y="5063234"/>
              <a:ext cx="2900401" cy="298157"/>
            </a:xfrm>
            <a:custGeom>
              <a:avLst/>
              <a:gdLst>
                <a:gd name="connsiteX0" fmla="*/ 1054100 w 1054100"/>
                <a:gd name="connsiteY0" fmla="*/ 0 h 488950"/>
                <a:gd name="connsiteX1" fmla="*/ 0 w 1054100"/>
                <a:gd name="connsiteY1" fmla="*/ 0 h 488950"/>
                <a:gd name="connsiteX2" fmla="*/ 0 w 1054100"/>
                <a:gd name="connsiteY2" fmla="*/ 488950 h 488950"/>
              </a:gdLst>
              <a:ahLst/>
              <a:cxnLst>
                <a:cxn ang="0">
                  <a:pos x="connsiteX0" y="connsiteY0"/>
                </a:cxn>
                <a:cxn ang="0">
                  <a:pos x="connsiteX1" y="connsiteY1"/>
                </a:cxn>
                <a:cxn ang="0">
                  <a:pos x="connsiteX2" y="connsiteY2"/>
                </a:cxn>
              </a:cxnLst>
              <a:rect l="l" t="t" r="r" b="b"/>
              <a:pathLst>
                <a:path w="1054100" h="488950">
                  <a:moveTo>
                    <a:pt x="1054100" y="0"/>
                  </a:moveTo>
                  <a:lnTo>
                    <a:pt x="0" y="0"/>
                  </a:lnTo>
                  <a:lnTo>
                    <a:pt x="0" y="488950"/>
                  </a:lnTo>
                </a:path>
              </a:pathLst>
            </a:cu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0" name="椭圆 79"/>
            <p:cNvSpPr/>
            <p:nvPr/>
          </p:nvSpPr>
          <p:spPr>
            <a:xfrm flipH="1">
              <a:off x="5415884" y="5007622"/>
              <a:ext cx="118316" cy="1114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1" name="组合 80"/>
          <p:cNvGrpSpPr/>
          <p:nvPr/>
        </p:nvGrpSpPr>
        <p:grpSpPr>
          <a:xfrm flipH="1" flipV="1">
            <a:off x="2610683" y="3794925"/>
            <a:ext cx="1443102" cy="353688"/>
            <a:chOff x="5415884" y="5007622"/>
            <a:chExt cx="1648950" cy="353770"/>
          </a:xfrm>
        </p:grpSpPr>
        <p:sp>
          <p:nvSpPr>
            <p:cNvPr id="82" name="任意多边形 81"/>
            <p:cNvSpPr/>
            <p:nvPr/>
          </p:nvSpPr>
          <p:spPr>
            <a:xfrm flipH="1">
              <a:off x="5521870" y="5063235"/>
              <a:ext cx="1542964" cy="298157"/>
            </a:xfrm>
            <a:custGeom>
              <a:avLst/>
              <a:gdLst>
                <a:gd name="connsiteX0" fmla="*/ 1054100 w 1054100"/>
                <a:gd name="connsiteY0" fmla="*/ 0 h 488950"/>
                <a:gd name="connsiteX1" fmla="*/ 0 w 1054100"/>
                <a:gd name="connsiteY1" fmla="*/ 0 h 488950"/>
                <a:gd name="connsiteX2" fmla="*/ 0 w 1054100"/>
                <a:gd name="connsiteY2" fmla="*/ 488950 h 488950"/>
              </a:gdLst>
              <a:ahLst/>
              <a:cxnLst>
                <a:cxn ang="0">
                  <a:pos x="connsiteX0" y="connsiteY0"/>
                </a:cxn>
                <a:cxn ang="0">
                  <a:pos x="connsiteX1" y="connsiteY1"/>
                </a:cxn>
                <a:cxn ang="0">
                  <a:pos x="connsiteX2" y="connsiteY2"/>
                </a:cxn>
              </a:cxnLst>
              <a:rect l="l" t="t" r="r" b="b"/>
              <a:pathLst>
                <a:path w="1054100" h="488950">
                  <a:moveTo>
                    <a:pt x="1054100" y="0"/>
                  </a:moveTo>
                  <a:lnTo>
                    <a:pt x="0" y="0"/>
                  </a:lnTo>
                  <a:lnTo>
                    <a:pt x="0" y="488950"/>
                  </a:lnTo>
                </a:path>
              </a:pathLst>
            </a:cu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3" name="椭圆 82"/>
            <p:cNvSpPr/>
            <p:nvPr/>
          </p:nvSpPr>
          <p:spPr>
            <a:xfrm flipH="1">
              <a:off x="5415884" y="5007622"/>
              <a:ext cx="118316" cy="1114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4" name="组合 83"/>
          <p:cNvGrpSpPr/>
          <p:nvPr/>
        </p:nvGrpSpPr>
        <p:grpSpPr>
          <a:xfrm flipH="1" flipV="1">
            <a:off x="2610683" y="2494251"/>
            <a:ext cx="1443102" cy="353688"/>
            <a:chOff x="5415884" y="5007622"/>
            <a:chExt cx="1648950" cy="353770"/>
          </a:xfrm>
        </p:grpSpPr>
        <p:sp>
          <p:nvSpPr>
            <p:cNvPr id="85" name="任意多边形 84"/>
            <p:cNvSpPr/>
            <p:nvPr/>
          </p:nvSpPr>
          <p:spPr>
            <a:xfrm flipH="1">
              <a:off x="5521870" y="5063235"/>
              <a:ext cx="1542964" cy="298157"/>
            </a:xfrm>
            <a:custGeom>
              <a:avLst/>
              <a:gdLst>
                <a:gd name="connsiteX0" fmla="*/ 1054100 w 1054100"/>
                <a:gd name="connsiteY0" fmla="*/ 0 h 488950"/>
                <a:gd name="connsiteX1" fmla="*/ 0 w 1054100"/>
                <a:gd name="connsiteY1" fmla="*/ 0 h 488950"/>
                <a:gd name="connsiteX2" fmla="*/ 0 w 1054100"/>
                <a:gd name="connsiteY2" fmla="*/ 488950 h 488950"/>
              </a:gdLst>
              <a:ahLst/>
              <a:cxnLst>
                <a:cxn ang="0">
                  <a:pos x="connsiteX0" y="connsiteY0"/>
                </a:cxn>
                <a:cxn ang="0">
                  <a:pos x="connsiteX1" y="connsiteY1"/>
                </a:cxn>
                <a:cxn ang="0">
                  <a:pos x="connsiteX2" y="connsiteY2"/>
                </a:cxn>
              </a:cxnLst>
              <a:rect l="l" t="t" r="r" b="b"/>
              <a:pathLst>
                <a:path w="1054100" h="488950">
                  <a:moveTo>
                    <a:pt x="1054100" y="0"/>
                  </a:moveTo>
                  <a:lnTo>
                    <a:pt x="0" y="0"/>
                  </a:lnTo>
                  <a:lnTo>
                    <a:pt x="0" y="488950"/>
                  </a:lnTo>
                </a:path>
              </a:pathLst>
            </a:cu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6" name="椭圆 85"/>
            <p:cNvSpPr/>
            <p:nvPr/>
          </p:nvSpPr>
          <p:spPr>
            <a:xfrm flipH="1">
              <a:off x="5415884" y="5007622"/>
              <a:ext cx="118316" cy="1114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7" name="组合 86"/>
          <p:cNvGrpSpPr/>
          <p:nvPr/>
        </p:nvGrpSpPr>
        <p:grpSpPr>
          <a:xfrm>
            <a:off x="334566" y="1413572"/>
            <a:ext cx="4125382" cy="1131923"/>
            <a:chOff x="1702718" y="1709757"/>
            <a:chExt cx="2067467" cy="1000615"/>
          </a:xfrm>
        </p:grpSpPr>
        <p:sp>
          <p:nvSpPr>
            <p:cNvPr id="88" name="Freeform 32"/>
            <p:cNvSpPr>
              <a:spLocks noEditPoints="1"/>
            </p:cNvSpPr>
            <p:nvPr/>
          </p:nvSpPr>
          <p:spPr bwMode="auto">
            <a:xfrm>
              <a:off x="1798061" y="1709757"/>
              <a:ext cx="399532" cy="399389"/>
            </a:xfrm>
            <a:custGeom>
              <a:avLst/>
              <a:gdLst>
                <a:gd name="T0" fmla="*/ 92 w 244"/>
                <a:gd name="T1" fmla="*/ 48 h 175"/>
                <a:gd name="T2" fmla="*/ 102 w 244"/>
                <a:gd name="T3" fmla="*/ 27 h 175"/>
                <a:gd name="T4" fmla="*/ 75 w 244"/>
                <a:gd name="T5" fmla="*/ 0 h 175"/>
                <a:gd name="T6" fmla="*/ 48 w 244"/>
                <a:gd name="T7" fmla="*/ 27 h 175"/>
                <a:gd name="T8" fmla="*/ 58 w 244"/>
                <a:gd name="T9" fmla="*/ 48 h 175"/>
                <a:gd name="T10" fmla="*/ 10 w 244"/>
                <a:gd name="T11" fmla="*/ 123 h 175"/>
                <a:gd name="T12" fmla="*/ 46 w 244"/>
                <a:gd name="T13" fmla="*/ 97 h 175"/>
                <a:gd name="T14" fmla="*/ 32 w 244"/>
                <a:gd name="T15" fmla="*/ 175 h 175"/>
                <a:gd name="T16" fmla="*/ 57 w 244"/>
                <a:gd name="T17" fmla="*/ 175 h 175"/>
                <a:gd name="T18" fmla="*/ 75 w 244"/>
                <a:gd name="T19" fmla="*/ 142 h 175"/>
                <a:gd name="T20" fmla="*/ 93 w 244"/>
                <a:gd name="T21" fmla="*/ 175 h 175"/>
                <a:gd name="T22" fmla="*/ 118 w 244"/>
                <a:gd name="T23" fmla="*/ 175 h 175"/>
                <a:gd name="T24" fmla="*/ 104 w 244"/>
                <a:gd name="T25" fmla="*/ 97 h 175"/>
                <a:gd name="T26" fmla="*/ 140 w 244"/>
                <a:gd name="T27" fmla="*/ 123 h 175"/>
                <a:gd name="T28" fmla="*/ 92 w 244"/>
                <a:gd name="T29" fmla="*/ 48 h 175"/>
                <a:gd name="T30" fmla="*/ 208 w 244"/>
                <a:gd name="T31" fmla="*/ 97 h 175"/>
                <a:gd name="T32" fmla="*/ 214 w 244"/>
                <a:gd name="T33" fmla="*/ 84 h 175"/>
                <a:gd name="T34" fmla="*/ 198 w 244"/>
                <a:gd name="T35" fmla="*/ 68 h 175"/>
                <a:gd name="T36" fmla="*/ 181 w 244"/>
                <a:gd name="T37" fmla="*/ 84 h 175"/>
                <a:gd name="T38" fmla="*/ 187 w 244"/>
                <a:gd name="T39" fmla="*/ 97 h 175"/>
                <a:gd name="T40" fmla="*/ 158 w 244"/>
                <a:gd name="T41" fmla="*/ 143 h 175"/>
                <a:gd name="T42" fmla="*/ 180 w 244"/>
                <a:gd name="T43" fmla="*/ 127 h 175"/>
                <a:gd name="T44" fmla="*/ 171 w 244"/>
                <a:gd name="T45" fmla="*/ 175 h 175"/>
                <a:gd name="T46" fmla="*/ 186 w 244"/>
                <a:gd name="T47" fmla="*/ 175 h 175"/>
                <a:gd name="T48" fmla="*/ 198 w 244"/>
                <a:gd name="T49" fmla="*/ 155 h 175"/>
                <a:gd name="T50" fmla="*/ 209 w 244"/>
                <a:gd name="T51" fmla="*/ 175 h 175"/>
                <a:gd name="T52" fmla="*/ 224 w 244"/>
                <a:gd name="T53" fmla="*/ 175 h 175"/>
                <a:gd name="T54" fmla="*/ 216 w 244"/>
                <a:gd name="T55" fmla="*/ 127 h 175"/>
                <a:gd name="T56" fmla="*/ 237 w 244"/>
                <a:gd name="T57" fmla="*/ 143 h 175"/>
                <a:gd name="T58" fmla="*/ 208 w 244"/>
                <a:gd name="T59" fmla="*/ 9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4" h="175">
                  <a:moveTo>
                    <a:pt x="92" y="48"/>
                  </a:moveTo>
                  <a:cubicBezTo>
                    <a:pt x="98" y="43"/>
                    <a:pt x="102" y="36"/>
                    <a:pt x="102" y="27"/>
                  </a:cubicBezTo>
                  <a:cubicBezTo>
                    <a:pt x="102" y="12"/>
                    <a:pt x="90" y="0"/>
                    <a:pt x="75" y="0"/>
                  </a:cubicBezTo>
                  <a:cubicBezTo>
                    <a:pt x="60" y="0"/>
                    <a:pt x="48" y="12"/>
                    <a:pt x="48" y="27"/>
                  </a:cubicBezTo>
                  <a:cubicBezTo>
                    <a:pt x="48" y="36"/>
                    <a:pt x="52" y="43"/>
                    <a:pt x="58" y="48"/>
                  </a:cubicBezTo>
                  <a:cubicBezTo>
                    <a:pt x="31" y="58"/>
                    <a:pt x="0" y="113"/>
                    <a:pt x="10" y="123"/>
                  </a:cubicBezTo>
                  <a:cubicBezTo>
                    <a:pt x="19" y="131"/>
                    <a:pt x="34" y="114"/>
                    <a:pt x="46" y="97"/>
                  </a:cubicBezTo>
                  <a:cubicBezTo>
                    <a:pt x="39" y="123"/>
                    <a:pt x="34" y="151"/>
                    <a:pt x="32" y="175"/>
                  </a:cubicBezTo>
                  <a:cubicBezTo>
                    <a:pt x="57" y="175"/>
                    <a:pt x="57" y="175"/>
                    <a:pt x="57" y="175"/>
                  </a:cubicBezTo>
                  <a:cubicBezTo>
                    <a:pt x="57" y="161"/>
                    <a:pt x="66" y="142"/>
                    <a:pt x="75" y="142"/>
                  </a:cubicBezTo>
                  <a:cubicBezTo>
                    <a:pt x="84" y="142"/>
                    <a:pt x="93" y="161"/>
                    <a:pt x="93" y="175"/>
                  </a:cubicBezTo>
                  <a:cubicBezTo>
                    <a:pt x="118" y="175"/>
                    <a:pt x="118" y="175"/>
                    <a:pt x="118" y="175"/>
                  </a:cubicBezTo>
                  <a:cubicBezTo>
                    <a:pt x="116" y="151"/>
                    <a:pt x="111" y="123"/>
                    <a:pt x="104" y="97"/>
                  </a:cubicBezTo>
                  <a:cubicBezTo>
                    <a:pt x="116" y="114"/>
                    <a:pt x="131" y="131"/>
                    <a:pt x="140" y="123"/>
                  </a:cubicBezTo>
                  <a:cubicBezTo>
                    <a:pt x="150" y="113"/>
                    <a:pt x="119" y="58"/>
                    <a:pt x="92" y="48"/>
                  </a:cubicBezTo>
                  <a:close/>
                  <a:moveTo>
                    <a:pt x="208" y="97"/>
                  </a:moveTo>
                  <a:cubicBezTo>
                    <a:pt x="212" y="94"/>
                    <a:pt x="214" y="89"/>
                    <a:pt x="214" y="84"/>
                  </a:cubicBezTo>
                  <a:cubicBezTo>
                    <a:pt x="214" y="75"/>
                    <a:pt x="207" y="68"/>
                    <a:pt x="198" y="68"/>
                  </a:cubicBezTo>
                  <a:cubicBezTo>
                    <a:pt x="188" y="68"/>
                    <a:pt x="181" y="75"/>
                    <a:pt x="181" y="84"/>
                  </a:cubicBezTo>
                  <a:cubicBezTo>
                    <a:pt x="181" y="89"/>
                    <a:pt x="183" y="94"/>
                    <a:pt x="187" y="97"/>
                  </a:cubicBezTo>
                  <a:cubicBezTo>
                    <a:pt x="170" y="103"/>
                    <a:pt x="151" y="137"/>
                    <a:pt x="158" y="143"/>
                  </a:cubicBezTo>
                  <a:cubicBezTo>
                    <a:pt x="163" y="148"/>
                    <a:pt x="172" y="137"/>
                    <a:pt x="180" y="127"/>
                  </a:cubicBezTo>
                  <a:cubicBezTo>
                    <a:pt x="176" y="143"/>
                    <a:pt x="173" y="160"/>
                    <a:pt x="171" y="175"/>
                  </a:cubicBezTo>
                  <a:cubicBezTo>
                    <a:pt x="186" y="175"/>
                    <a:pt x="186" y="175"/>
                    <a:pt x="186" y="175"/>
                  </a:cubicBezTo>
                  <a:cubicBezTo>
                    <a:pt x="186" y="167"/>
                    <a:pt x="192" y="155"/>
                    <a:pt x="198" y="155"/>
                  </a:cubicBezTo>
                  <a:cubicBezTo>
                    <a:pt x="203" y="155"/>
                    <a:pt x="209" y="167"/>
                    <a:pt x="209" y="175"/>
                  </a:cubicBezTo>
                  <a:cubicBezTo>
                    <a:pt x="224" y="175"/>
                    <a:pt x="224" y="175"/>
                    <a:pt x="224" y="175"/>
                  </a:cubicBezTo>
                  <a:cubicBezTo>
                    <a:pt x="223" y="160"/>
                    <a:pt x="219" y="143"/>
                    <a:pt x="216" y="127"/>
                  </a:cubicBezTo>
                  <a:cubicBezTo>
                    <a:pt x="223" y="137"/>
                    <a:pt x="232" y="148"/>
                    <a:pt x="237" y="143"/>
                  </a:cubicBezTo>
                  <a:cubicBezTo>
                    <a:pt x="244" y="137"/>
                    <a:pt x="225" y="103"/>
                    <a:pt x="208" y="97"/>
                  </a:cubicBezTo>
                  <a:close/>
                </a:path>
              </a:pathLst>
            </a:custGeom>
            <a:solidFill>
              <a:srgbClr val="01ACBE"/>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0" name="文本框 113"/>
            <p:cNvSpPr txBox="1"/>
            <p:nvPr/>
          </p:nvSpPr>
          <p:spPr>
            <a:xfrm>
              <a:off x="1702718" y="2125678"/>
              <a:ext cx="2067467" cy="584694"/>
            </a:xfrm>
            <a:prstGeom prst="rect">
              <a:avLst/>
            </a:prstGeom>
            <a:noFill/>
          </p:spPr>
          <p:txBody>
            <a:bodyPr wrap="square" rtlCol="0">
              <a:spAutoFit/>
            </a:bodyPr>
            <a:lstStyle/>
            <a:p>
              <a:pPr algn="just">
                <a:lnSpc>
                  <a:spcPct val="150000"/>
                </a:lnSpc>
              </a:pPr>
              <a:r>
                <a:rPr lang="zh-CN" altLang="en-US" sz="1400" b="1" dirty="0">
                  <a:solidFill>
                    <a:schemeClr val="bg1"/>
                  </a:solidFill>
                  <a:latin typeface="微软雅黑" panose="020B0503020204020204" pitchFamily="34" charset="-122"/>
                  <a:ea typeface="微软雅黑" panose="020B0503020204020204" pitchFamily="34" charset="-122"/>
                </a:rPr>
                <a:t>需要核对是否选择正确的户籍所在的县资助</a:t>
              </a:r>
              <a:r>
                <a:rPr lang="zh-CN" altLang="en-US" sz="1400" b="1" dirty="0" smtClean="0">
                  <a:solidFill>
                    <a:schemeClr val="bg1"/>
                  </a:solidFill>
                  <a:latin typeface="微软雅黑" panose="020B0503020204020204" pitchFamily="34" charset="-122"/>
                  <a:ea typeface="微软雅黑" panose="020B0503020204020204" pitchFamily="34" charset="-122"/>
                </a:rPr>
                <a:t>中心</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grpSp>
      <p:grpSp>
        <p:nvGrpSpPr>
          <p:cNvPr id="91" name="组合 90"/>
          <p:cNvGrpSpPr/>
          <p:nvPr/>
        </p:nvGrpSpPr>
        <p:grpSpPr>
          <a:xfrm>
            <a:off x="366174" y="2514475"/>
            <a:ext cx="3508128" cy="2098505"/>
            <a:chOff x="1774726" y="2906519"/>
            <a:chExt cx="2067467" cy="1523446"/>
          </a:xfrm>
        </p:grpSpPr>
        <p:grpSp>
          <p:nvGrpSpPr>
            <p:cNvPr id="92" name="组合 91"/>
            <p:cNvGrpSpPr/>
            <p:nvPr/>
          </p:nvGrpSpPr>
          <p:grpSpPr>
            <a:xfrm>
              <a:off x="1826736" y="2906519"/>
              <a:ext cx="333982" cy="400707"/>
              <a:chOff x="8609995" y="-66710"/>
              <a:chExt cx="969593" cy="1163307"/>
            </a:xfrm>
            <a:solidFill>
              <a:srgbClr val="E87071"/>
            </a:solidFill>
          </p:grpSpPr>
          <p:sp>
            <p:nvSpPr>
              <p:cNvPr id="95" name="Freeform 35"/>
              <p:cNvSpPr/>
              <p:nvPr/>
            </p:nvSpPr>
            <p:spPr bwMode="auto">
              <a:xfrm>
                <a:off x="8609995" y="372044"/>
                <a:ext cx="615951" cy="724553"/>
              </a:xfrm>
              <a:custGeom>
                <a:avLst/>
                <a:gdLst>
                  <a:gd name="T0" fmla="*/ 164 w 164"/>
                  <a:gd name="T1" fmla="*/ 59 h 132"/>
                  <a:gd name="T2" fmla="*/ 131 w 164"/>
                  <a:gd name="T3" fmla="*/ 63 h 132"/>
                  <a:gd name="T4" fmla="*/ 108 w 164"/>
                  <a:gd name="T5" fmla="*/ 61 h 132"/>
                  <a:gd name="T6" fmla="*/ 76 w 164"/>
                  <a:gd name="T7" fmla="*/ 83 h 132"/>
                  <a:gd name="T8" fmla="*/ 77 w 164"/>
                  <a:gd name="T9" fmla="*/ 50 h 132"/>
                  <a:gd name="T10" fmla="*/ 41 w 164"/>
                  <a:gd name="T11" fmla="*/ 0 h 132"/>
                  <a:gd name="T12" fmla="*/ 0 w 164"/>
                  <a:gd name="T13" fmla="*/ 48 h 132"/>
                  <a:gd name="T14" fmla="*/ 83 w 164"/>
                  <a:gd name="T15" fmla="*/ 105 h 132"/>
                  <a:gd name="T16" fmla="*/ 108 w 164"/>
                  <a:gd name="T17" fmla="*/ 102 h 132"/>
                  <a:gd name="T18" fmla="*/ 138 w 164"/>
                  <a:gd name="T19" fmla="*/ 132 h 132"/>
                  <a:gd name="T20" fmla="*/ 130 w 164"/>
                  <a:gd name="T21" fmla="*/ 95 h 132"/>
                  <a:gd name="T22" fmla="*/ 164 w 164"/>
                  <a:gd name="T23" fmla="*/ 5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4" h="132">
                    <a:moveTo>
                      <a:pt x="164" y="59"/>
                    </a:moveTo>
                    <a:cubicBezTo>
                      <a:pt x="154" y="62"/>
                      <a:pt x="143" y="63"/>
                      <a:pt x="131" y="63"/>
                    </a:cubicBezTo>
                    <a:cubicBezTo>
                      <a:pt x="123" y="63"/>
                      <a:pt x="115" y="62"/>
                      <a:pt x="108" y="61"/>
                    </a:cubicBezTo>
                    <a:cubicBezTo>
                      <a:pt x="104" y="64"/>
                      <a:pt x="76" y="83"/>
                      <a:pt x="76" y="83"/>
                    </a:cubicBezTo>
                    <a:cubicBezTo>
                      <a:pt x="76" y="83"/>
                      <a:pt x="76" y="56"/>
                      <a:pt x="77" y="50"/>
                    </a:cubicBezTo>
                    <a:cubicBezTo>
                      <a:pt x="55" y="38"/>
                      <a:pt x="41" y="20"/>
                      <a:pt x="41" y="0"/>
                    </a:cubicBezTo>
                    <a:cubicBezTo>
                      <a:pt x="17" y="10"/>
                      <a:pt x="0" y="28"/>
                      <a:pt x="0" y="48"/>
                    </a:cubicBezTo>
                    <a:cubicBezTo>
                      <a:pt x="0" y="80"/>
                      <a:pt x="37" y="105"/>
                      <a:pt x="83" y="105"/>
                    </a:cubicBezTo>
                    <a:cubicBezTo>
                      <a:pt x="92" y="105"/>
                      <a:pt x="100" y="104"/>
                      <a:pt x="108" y="102"/>
                    </a:cubicBezTo>
                    <a:cubicBezTo>
                      <a:pt x="138" y="132"/>
                      <a:pt x="138" y="132"/>
                      <a:pt x="138" y="132"/>
                    </a:cubicBezTo>
                    <a:cubicBezTo>
                      <a:pt x="130" y="95"/>
                      <a:pt x="130" y="95"/>
                      <a:pt x="130" y="95"/>
                    </a:cubicBezTo>
                    <a:cubicBezTo>
                      <a:pt x="148" y="87"/>
                      <a:pt x="160" y="74"/>
                      <a:pt x="164"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96" name="Freeform 36"/>
              <p:cNvSpPr/>
              <p:nvPr/>
            </p:nvSpPr>
            <p:spPr bwMode="auto">
              <a:xfrm>
                <a:off x="8777286" y="-66710"/>
                <a:ext cx="802302" cy="822361"/>
              </a:xfrm>
              <a:custGeom>
                <a:avLst/>
                <a:gdLst>
                  <a:gd name="T0" fmla="*/ 83 w 165"/>
                  <a:gd name="T1" fmla="*/ 0 h 125"/>
                  <a:gd name="T2" fmla="*/ 0 w 165"/>
                  <a:gd name="T3" fmla="*/ 56 h 125"/>
                  <a:gd name="T4" fmla="*/ 36 w 165"/>
                  <a:gd name="T5" fmla="*/ 102 h 125"/>
                  <a:gd name="T6" fmla="*/ 35 w 165"/>
                  <a:gd name="T7" fmla="*/ 125 h 125"/>
                  <a:gd name="T8" fmla="*/ 57 w 165"/>
                  <a:gd name="T9" fmla="*/ 110 h 125"/>
                  <a:gd name="T10" fmla="*/ 83 w 165"/>
                  <a:gd name="T11" fmla="*/ 113 h 125"/>
                  <a:gd name="T12" fmla="*/ 165 w 165"/>
                  <a:gd name="T13" fmla="*/ 56 h 125"/>
                  <a:gd name="T14" fmla="*/ 83 w 165"/>
                  <a:gd name="T15" fmla="*/ 0 h 1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5" h="125">
                    <a:moveTo>
                      <a:pt x="83" y="0"/>
                    </a:moveTo>
                    <a:cubicBezTo>
                      <a:pt x="37" y="0"/>
                      <a:pt x="0" y="25"/>
                      <a:pt x="0" y="56"/>
                    </a:cubicBezTo>
                    <a:cubicBezTo>
                      <a:pt x="0" y="75"/>
                      <a:pt x="14" y="92"/>
                      <a:pt x="36" y="102"/>
                    </a:cubicBezTo>
                    <a:cubicBezTo>
                      <a:pt x="35" y="125"/>
                      <a:pt x="35" y="125"/>
                      <a:pt x="35" y="125"/>
                    </a:cubicBezTo>
                    <a:cubicBezTo>
                      <a:pt x="57" y="110"/>
                      <a:pt x="57" y="110"/>
                      <a:pt x="57" y="110"/>
                    </a:cubicBezTo>
                    <a:cubicBezTo>
                      <a:pt x="65" y="112"/>
                      <a:pt x="74" y="113"/>
                      <a:pt x="83" y="113"/>
                    </a:cubicBezTo>
                    <a:cubicBezTo>
                      <a:pt x="128" y="113"/>
                      <a:pt x="165" y="87"/>
                      <a:pt x="165" y="56"/>
                    </a:cubicBezTo>
                    <a:cubicBezTo>
                      <a:pt x="165" y="25"/>
                      <a:pt x="128" y="0"/>
                      <a:pt x="8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94" name="文本框 113"/>
            <p:cNvSpPr txBox="1"/>
            <p:nvPr/>
          </p:nvSpPr>
          <p:spPr>
            <a:xfrm>
              <a:off x="1774726" y="3232583"/>
              <a:ext cx="2067467" cy="1197382"/>
            </a:xfrm>
            <a:prstGeom prst="rect">
              <a:avLst/>
            </a:prstGeom>
            <a:noFill/>
          </p:spPr>
          <p:txBody>
            <a:bodyPr wrap="square" rtlCol="0">
              <a:spAutoFit/>
            </a:bodyPr>
            <a:lstStyle/>
            <a:p>
              <a:pPr algn="just">
                <a:lnSpc>
                  <a:spcPct val="150000"/>
                </a:lnSpc>
              </a:pPr>
              <a:r>
                <a:rPr lang="zh-CN" altLang="en-US" sz="1400" b="1" dirty="0">
                  <a:solidFill>
                    <a:schemeClr val="bg1"/>
                  </a:solidFill>
                  <a:latin typeface="微软雅黑" panose="020B0503020204020204" pitchFamily="34" charset="-122"/>
                  <a:ea typeface="微软雅黑" panose="020B0503020204020204" pitchFamily="34" charset="-122"/>
                </a:rPr>
                <a:t>毕业中学必须为毕业高中或同级别的职高或中职学校，学制按录取通知书及学生证上学制</a:t>
              </a:r>
              <a:r>
                <a:rPr lang="zh-CN" altLang="en-US" sz="1400" b="1" dirty="0" smtClean="0">
                  <a:solidFill>
                    <a:schemeClr val="bg1"/>
                  </a:solidFill>
                  <a:latin typeface="微软雅黑" panose="020B0503020204020204" pitchFamily="34" charset="-122"/>
                  <a:ea typeface="微软雅黑" panose="020B0503020204020204" pitchFamily="34" charset="-122"/>
                </a:rPr>
                <a:t>填写</a:t>
              </a:r>
              <a:endParaRPr lang="zh-CN" altLang="en-US" sz="1400" b="1" dirty="0">
                <a:solidFill>
                  <a:schemeClr val="bg1"/>
                </a:solidFill>
                <a:latin typeface="微软雅黑" panose="020B0503020204020204" pitchFamily="34" charset="-122"/>
                <a:ea typeface="微软雅黑" panose="020B0503020204020204" pitchFamily="34" charset="-122"/>
              </a:endParaRPr>
            </a:p>
            <a:p>
              <a:pPr algn="just">
                <a:lnSpc>
                  <a:spcPct val="150000"/>
                </a:lnSpc>
              </a:pPr>
              <a:endPar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97" name="组合 96"/>
          <p:cNvGrpSpPr/>
          <p:nvPr/>
        </p:nvGrpSpPr>
        <p:grpSpPr>
          <a:xfrm>
            <a:off x="513713" y="4148612"/>
            <a:ext cx="3365706" cy="1503207"/>
            <a:chOff x="1811447" y="4272161"/>
            <a:chExt cx="2067467" cy="1092749"/>
          </a:xfrm>
        </p:grpSpPr>
        <p:grpSp>
          <p:nvGrpSpPr>
            <p:cNvPr id="98" name="组合 97"/>
            <p:cNvGrpSpPr/>
            <p:nvPr/>
          </p:nvGrpSpPr>
          <p:grpSpPr>
            <a:xfrm>
              <a:off x="1811447" y="4272161"/>
              <a:ext cx="270029" cy="304739"/>
              <a:chOff x="10815638" y="1174750"/>
              <a:chExt cx="728663" cy="822325"/>
            </a:xfrm>
            <a:solidFill>
              <a:srgbClr val="00AF92"/>
            </a:solidFill>
          </p:grpSpPr>
          <p:sp>
            <p:nvSpPr>
              <p:cNvPr id="101" name="Freeform 33"/>
              <p:cNvSpPr>
                <a:spLocks noEditPoints="1"/>
              </p:cNvSpPr>
              <p:nvPr/>
            </p:nvSpPr>
            <p:spPr bwMode="auto">
              <a:xfrm>
                <a:off x="10815638" y="1174750"/>
                <a:ext cx="728663" cy="822325"/>
              </a:xfrm>
              <a:custGeom>
                <a:avLst/>
                <a:gdLst>
                  <a:gd name="T0" fmla="*/ 103 w 194"/>
                  <a:gd name="T1" fmla="*/ 26 h 219"/>
                  <a:gd name="T2" fmla="*/ 103 w 194"/>
                  <a:gd name="T3" fmla="*/ 18 h 219"/>
                  <a:gd name="T4" fmla="*/ 120 w 194"/>
                  <a:gd name="T5" fmla="*/ 18 h 219"/>
                  <a:gd name="T6" fmla="*/ 120 w 194"/>
                  <a:gd name="T7" fmla="*/ 0 h 219"/>
                  <a:gd name="T8" fmla="*/ 74 w 194"/>
                  <a:gd name="T9" fmla="*/ 0 h 219"/>
                  <a:gd name="T10" fmla="*/ 74 w 194"/>
                  <a:gd name="T11" fmla="*/ 18 h 219"/>
                  <a:gd name="T12" fmla="*/ 91 w 194"/>
                  <a:gd name="T13" fmla="*/ 18 h 219"/>
                  <a:gd name="T14" fmla="*/ 91 w 194"/>
                  <a:gd name="T15" fmla="*/ 26 h 219"/>
                  <a:gd name="T16" fmla="*/ 0 w 194"/>
                  <a:gd name="T17" fmla="*/ 122 h 219"/>
                  <a:gd name="T18" fmla="*/ 97 w 194"/>
                  <a:gd name="T19" fmla="*/ 219 h 219"/>
                  <a:gd name="T20" fmla="*/ 194 w 194"/>
                  <a:gd name="T21" fmla="*/ 122 h 219"/>
                  <a:gd name="T22" fmla="*/ 103 w 194"/>
                  <a:gd name="T23" fmla="*/ 26 h 219"/>
                  <a:gd name="T24" fmla="*/ 158 w 194"/>
                  <a:gd name="T25" fmla="*/ 180 h 219"/>
                  <a:gd name="T26" fmla="*/ 145 w 194"/>
                  <a:gd name="T27" fmla="*/ 167 h 219"/>
                  <a:gd name="T28" fmla="*/ 142 w 194"/>
                  <a:gd name="T29" fmla="*/ 171 h 219"/>
                  <a:gd name="T30" fmla="*/ 154 w 194"/>
                  <a:gd name="T31" fmla="*/ 183 h 219"/>
                  <a:gd name="T32" fmla="*/ 100 w 194"/>
                  <a:gd name="T33" fmla="*/ 206 h 219"/>
                  <a:gd name="T34" fmla="*/ 100 w 194"/>
                  <a:gd name="T35" fmla="*/ 188 h 219"/>
                  <a:gd name="T36" fmla="*/ 95 w 194"/>
                  <a:gd name="T37" fmla="*/ 188 h 219"/>
                  <a:gd name="T38" fmla="*/ 95 w 194"/>
                  <a:gd name="T39" fmla="*/ 206 h 219"/>
                  <a:gd name="T40" fmla="*/ 40 w 194"/>
                  <a:gd name="T41" fmla="*/ 183 h 219"/>
                  <a:gd name="T42" fmla="*/ 52 w 194"/>
                  <a:gd name="T43" fmla="*/ 171 h 219"/>
                  <a:gd name="T44" fmla="*/ 49 w 194"/>
                  <a:gd name="T45" fmla="*/ 167 h 219"/>
                  <a:gd name="T46" fmla="*/ 36 w 194"/>
                  <a:gd name="T47" fmla="*/ 180 h 219"/>
                  <a:gd name="T48" fmla="*/ 14 w 194"/>
                  <a:gd name="T49" fmla="*/ 125 h 219"/>
                  <a:gd name="T50" fmla="*/ 31 w 194"/>
                  <a:gd name="T51" fmla="*/ 125 h 219"/>
                  <a:gd name="T52" fmla="*/ 31 w 194"/>
                  <a:gd name="T53" fmla="*/ 120 h 219"/>
                  <a:gd name="T54" fmla="*/ 14 w 194"/>
                  <a:gd name="T55" fmla="*/ 120 h 219"/>
                  <a:gd name="T56" fmla="*/ 36 w 194"/>
                  <a:gd name="T57" fmla="*/ 65 h 219"/>
                  <a:gd name="T58" fmla="*/ 49 w 194"/>
                  <a:gd name="T59" fmla="*/ 78 h 219"/>
                  <a:gd name="T60" fmla="*/ 52 w 194"/>
                  <a:gd name="T61" fmla="*/ 74 h 219"/>
                  <a:gd name="T62" fmla="*/ 40 w 194"/>
                  <a:gd name="T63" fmla="*/ 62 h 219"/>
                  <a:gd name="T64" fmla="*/ 95 w 194"/>
                  <a:gd name="T65" fmla="*/ 39 h 219"/>
                  <a:gd name="T66" fmla="*/ 95 w 194"/>
                  <a:gd name="T67" fmla="*/ 56 h 219"/>
                  <a:gd name="T68" fmla="*/ 100 w 194"/>
                  <a:gd name="T69" fmla="*/ 56 h 219"/>
                  <a:gd name="T70" fmla="*/ 100 w 194"/>
                  <a:gd name="T71" fmla="*/ 39 h 219"/>
                  <a:gd name="T72" fmla="*/ 154 w 194"/>
                  <a:gd name="T73" fmla="*/ 62 h 219"/>
                  <a:gd name="T74" fmla="*/ 142 w 194"/>
                  <a:gd name="T75" fmla="*/ 74 h 219"/>
                  <a:gd name="T76" fmla="*/ 145 w 194"/>
                  <a:gd name="T77" fmla="*/ 78 h 219"/>
                  <a:gd name="T78" fmla="*/ 158 w 194"/>
                  <a:gd name="T79" fmla="*/ 65 h 219"/>
                  <a:gd name="T80" fmla="*/ 180 w 194"/>
                  <a:gd name="T81" fmla="*/ 120 h 219"/>
                  <a:gd name="T82" fmla="*/ 163 w 194"/>
                  <a:gd name="T83" fmla="*/ 120 h 219"/>
                  <a:gd name="T84" fmla="*/ 163 w 194"/>
                  <a:gd name="T85" fmla="*/ 125 h 219"/>
                  <a:gd name="T86" fmla="*/ 180 w 194"/>
                  <a:gd name="T87" fmla="*/ 125 h 219"/>
                  <a:gd name="T88" fmla="*/ 158 w 194"/>
                  <a:gd name="T89" fmla="*/ 18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4" h="219">
                    <a:moveTo>
                      <a:pt x="103" y="26"/>
                    </a:moveTo>
                    <a:cubicBezTo>
                      <a:pt x="103" y="18"/>
                      <a:pt x="103" y="18"/>
                      <a:pt x="103" y="18"/>
                    </a:cubicBezTo>
                    <a:cubicBezTo>
                      <a:pt x="120" y="18"/>
                      <a:pt x="120" y="18"/>
                      <a:pt x="120" y="18"/>
                    </a:cubicBezTo>
                    <a:cubicBezTo>
                      <a:pt x="120" y="0"/>
                      <a:pt x="120" y="0"/>
                      <a:pt x="120" y="0"/>
                    </a:cubicBezTo>
                    <a:cubicBezTo>
                      <a:pt x="74" y="0"/>
                      <a:pt x="74" y="0"/>
                      <a:pt x="74" y="0"/>
                    </a:cubicBezTo>
                    <a:cubicBezTo>
                      <a:pt x="74" y="18"/>
                      <a:pt x="74" y="18"/>
                      <a:pt x="74" y="18"/>
                    </a:cubicBezTo>
                    <a:cubicBezTo>
                      <a:pt x="91" y="18"/>
                      <a:pt x="91" y="18"/>
                      <a:pt x="91" y="18"/>
                    </a:cubicBezTo>
                    <a:cubicBezTo>
                      <a:pt x="91" y="26"/>
                      <a:pt x="91" y="26"/>
                      <a:pt x="91" y="26"/>
                    </a:cubicBezTo>
                    <a:cubicBezTo>
                      <a:pt x="41" y="29"/>
                      <a:pt x="0" y="71"/>
                      <a:pt x="0" y="122"/>
                    </a:cubicBezTo>
                    <a:cubicBezTo>
                      <a:pt x="0" y="176"/>
                      <a:pt x="44" y="219"/>
                      <a:pt x="97" y="219"/>
                    </a:cubicBezTo>
                    <a:cubicBezTo>
                      <a:pt x="150" y="219"/>
                      <a:pt x="194" y="176"/>
                      <a:pt x="194" y="122"/>
                    </a:cubicBezTo>
                    <a:cubicBezTo>
                      <a:pt x="194" y="71"/>
                      <a:pt x="154" y="29"/>
                      <a:pt x="103" y="26"/>
                    </a:cubicBezTo>
                    <a:close/>
                    <a:moveTo>
                      <a:pt x="158" y="180"/>
                    </a:moveTo>
                    <a:cubicBezTo>
                      <a:pt x="145" y="167"/>
                      <a:pt x="145" y="167"/>
                      <a:pt x="145" y="167"/>
                    </a:cubicBezTo>
                    <a:cubicBezTo>
                      <a:pt x="142" y="171"/>
                      <a:pt x="142" y="171"/>
                      <a:pt x="142" y="171"/>
                    </a:cubicBezTo>
                    <a:cubicBezTo>
                      <a:pt x="154" y="183"/>
                      <a:pt x="154" y="183"/>
                      <a:pt x="154" y="183"/>
                    </a:cubicBezTo>
                    <a:cubicBezTo>
                      <a:pt x="140" y="197"/>
                      <a:pt x="121" y="205"/>
                      <a:pt x="100" y="206"/>
                    </a:cubicBezTo>
                    <a:cubicBezTo>
                      <a:pt x="100" y="188"/>
                      <a:pt x="100" y="188"/>
                      <a:pt x="100" y="188"/>
                    </a:cubicBezTo>
                    <a:cubicBezTo>
                      <a:pt x="95" y="188"/>
                      <a:pt x="95" y="188"/>
                      <a:pt x="95" y="188"/>
                    </a:cubicBezTo>
                    <a:cubicBezTo>
                      <a:pt x="95" y="206"/>
                      <a:pt x="95" y="206"/>
                      <a:pt x="95" y="206"/>
                    </a:cubicBezTo>
                    <a:cubicBezTo>
                      <a:pt x="73" y="205"/>
                      <a:pt x="54" y="197"/>
                      <a:pt x="40" y="183"/>
                    </a:cubicBezTo>
                    <a:cubicBezTo>
                      <a:pt x="52" y="171"/>
                      <a:pt x="52" y="171"/>
                      <a:pt x="52" y="171"/>
                    </a:cubicBezTo>
                    <a:cubicBezTo>
                      <a:pt x="49" y="167"/>
                      <a:pt x="49" y="167"/>
                      <a:pt x="49" y="167"/>
                    </a:cubicBezTo>
                    <a:cubicBezTo>
                      <a:pt x="36" y="180"/>
                      <a:pt x="36" y="180"/>
                      <a:pt x="36" y="180"/>
                    </a:cubicBezTo>
                    <a:cubicBezTo>
                      <a:pt x="23" y="165"/>
                      <a:pt x="14" y="146"/>
                      <a:pt x="14" y="125"/>
                    </a:cubicBezTo>
                    <a:cubicBezTo>
                      <a:pt x="31" y="125"/>
                      <a:pt x="31" y="125"/>
                      <a:pt x="31" y="125"/>
                    </a:cubicBezTo>
                    <a:cubicBezTo>
                      <a:pt x="31" y="120"/>
                      <a:pt x="31" y="120"/>
                      <a:pt x="31" y="120"/>
                    </a:cubicBezTo>
                    <a:cubicBezTo>
                      <a:pt x="14" y="120"/>
                      <a:pt x="14" y="120"/>
                      <a:pt x="14" y="120"/>
                    </a:cubicBezTo>
                    <a:cubicBezTo>
                      <a:pt x="14" y="99"/>
                      <a:pt x="23" y="80"/>
                      <a:pt x="36" y="65"/>
                    </a:cubicBezTo>
                    <a:cubicBezTo>
                      <a:pt x="49" y="78"/>
                      <a:pt x="49" y="78"/>
                      <a:pt x="49" y="78"/>
                    </a:cubicBezTo>
                    <a:cubicBezTo>
                      <a:pt x="52" y="74"/>
                      <a:pt x="52" y="74"/>
                      <a:pt x="52" y="74"/>
                    </a:cubicBezTo>
                    <a:cubicBezTo>
                      <a:pt x="40" y="62"/>
                      <a:pt x="40" y="62"/>
                      <a:pt x="40" y="62"/>
                    </a:cubicBezTo>
                    <a:cubicBezTo>
                      <a:pt x="54" y="48"/>
                      <a:pt x="73" y="40"/>
                      <a:pt x="95" y="39"/>
                    </a:cubicBezTo>
                    <a:cubicBezTo>
                      <a:pt x="95" y="56"/>
                      <a:pt x="95" y="56"/>
                      <a:pt x="95" y="56"/>
                    </a:cubicBezTo>
                    <a:cubicBezTo>
                      <a:pt x="100" y="56"/>
                      <a:pt x="100" y="56"/>
                      <a:pt x="100" y="56"/>
                    </a:cubicBezTo>
                    <a:cubicBezTo>
                      <a:pt x="100" y="39"/>
                      <a:pt x="100" y="39"/>
                      <a:pt x="100" y="39"/>
                    </a:cubicBezTo>
                    <a:cubicBezTo>
                      <a:pt x="121" y="40"/>
                      <a:pt x="140" y="48"/>
                      <a:pt x="154" y="62"/>
                    </a:cubicBezTo>
                    <a:cubicBezTo>
                      <a:pt x="142" y="74"/>
                      <a:pt x="142" y="74"/>
                      <a:pt x="142" y="74"/>
                    </a:cubicBezTo>
                    <a:cubicBezTo>
                      <a:pt x="145" y="78"/>
                      <a:pt x="145" y="78"/>
                      <a:pt x="145" y="78"/>
                    </a:cubicBezTo>
                    <a:cubicBezTo>
                      <a:pt x="158" y="65"/>
                      <a:pt x="158" y="65"/>
                      <a:pt x="158" y="65"/>
                    </a:cubicBezTo>
                    <a:cubicBezTo>
                      <a:pt x="171" y="80"/>
                      <a:pt x="180" y="99"/>
                      <a:pt x="180" y="120"/>
                    </a:cubicBezTo>
                    <a:cubicBezTo>
                      <a:pt x="163" y="120"/>
                      <a:pt x="163" y="120"/>
                      <a:pt x="163" y="120"/>
                    </a:cubicBezTo>
                    <a:cubicBezTo>
                      <a:pt x="163" y="125"/>
                      <a:pt x="163" y="125"/>
                      <a:pt x="163" y="125"/>
                    </a:cubicBezTo>
                    <a:cubicBezTo>
                      <a:pt x="180" y="125"/>
                      <a:pt x="180" y="125"/>
                      <a:pt x="180" y="125"/>
                    </a:cubicBezTo>
                    <a:cubicBezTo>
                      <a:pt x="180" y="146"/>
                      <a:pt x="171" y="165"/>
                      <a:pt x="158" y="1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02" name="Freeform 34"/>
              <p:cNvSpPr/>
              <p:nvPr/>
            </p:nvSpPr>
            <p:spPr bwMode="auto">
              <a:xfrm>
                <a:off x="11153775" y="1404937"/>
                <a:ext cx="160338" cy="273050"/>
              </a:xfrm>
              <a:custGeom>
                <a:avLst/>
                <a:gdLst>
                  <a:gd name="T0" fmla="*/ 101 w 101"/>
                  <a:gd name="T1" fmla="*/ 66 h 172"/>
                  <a:gd name="T2" fmla="*/ 94 w 101"/>
                  <a:gd name="T3" fmla="*/ 59 h 172"/>
                  <a:gd name="T4" fmla="*/ 21 w 101"/>
                  <a:gd name="T5" fmla="*/ 132 h 172"/>
                  <a:gd name="T6" fmla="*/ 21 w 101"/>
                  <a:gd name="T7" fmla="*/ 0 h 172"/>
                  <a:gd name="T8" fmla="*/ 11 w 101"/>
                  <a:gd name="T9" fmla="*/ 0 h 172"/>
                  <a:gd name="T10" fmla="*/ 11 w 101"/>
                  <a:gd name="T11" fmla="*/ 141 h 172"/>
                  <a:gd name="T12" fmla="*/ 0 w 101"/>
                  <a:gd name="T13" fmla="*/ 153 h 172"/>
                  <a:gd name="T14" fmla="*/ 7 w 101"/>
                  <a:gd name="T15" fmla="*/ 163 h 172"/>
                  <a:gd name="T16" fmla="*/ 11 w 101"/>
                  <a:gd name="T17" fmla="*/ 158 h 172"/>
                  <a:gd name="T18" fmla="*/ 11 w 101"/>
                  <a:gd name="T19" fmla="*/ 172 h 172"/>
                  <a:gd name="T20" fmla="*/ 21 w 101"/>
                  <a:gd name="T21" fmla="*/ 172 h 172"/>
                  <a:gd name="T22" fmla="*/ 21 w 101"/>
                  <a:gd name="T23" fmla="*/ 146 h 172"/>
                  <a:gd name="T24" fmla="*/ 101 w 101"/>
                  <a:gd name="T25" fmla="*/ 6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 h="172">
                    <a:moveTo>
                      <a:pt x="101" y="66"/>
                    </a:moveTo>
                    <a:lnTo>
                      <a:pt x="94" y="59"/>
                    </a:lnTo>
                    <a:lnTo>
                      <a:pt x="21" y="132"/>
                    </a:lnTo>
                    <a:lnTo>
                      <a:pt x="21" y="0"/>
                    </a:lnTo>
                    <a:lnTo>
                      <a:pt x="11" y="0"/>
                    </a:lnTo>
                    <a:lnTo>
                      <a:pt x="11" y="141"/>
                    </a:lnTo>
                    <a:lnTo>
                      <a:pt x="0" y="153"/>
                    </a:lnTo>
                    <a:lnTo>
                      <a:pt x="7" y="163"/>
                    </a:lnTo>
                    <a:lnTo>
                      <a:pt x="11" y="158"/>
                    </a:lnTo>
                    <a:lnTo>
                      <a:pt x="11" y="172"/>
                    </a:lnTo>
                    <a:lnTo>
                      <a:pt x="21" y="172"/>
                    </a:lnTo>
                    <a:lnTo>
                      <a:pt x="21" y="146"/>
                    </a:lnTo>
                    <a:lnTo>
                      <a:pt x="101" y="6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100" name="文本框 113"/>
            <p:cNvSpPr txBox="1"/>
            <p:nvPr/>
          </p:nvSpPr>
          <p:spPr>
            <a:xfrm>
              <a:off x="1811447" y="4593019"/>
              <a:ext cx="2067467" cy="771891"/>
            </a:xfrm>
            <a:prstGeom prst="rect">
              <a:avLst/>
            </a:prstGeom>
            <a:noFill/>
          </p:spPr>
          <p:txBody>
            <a:bodyPr wrap="square" rtlCol="0">
              <a:spAutoFit/>
            </a:bodyPr>
            <a:lstStyle/>
            <a:p>
              <a:pPr algn="just">
                <a:lnSpc>
                  <a:spcPct val="150000"/>
                </a:lnSpc>
              </a:pPr>
              <a:r>
                <a:rPr lang="zh-CN" altLang="en-US" sz="1400" b="1" dirty="0">
                  <a:solidFill>
                    <a:schemeClr val="bg1"/>
                  </a:solidFill>
                  <a:latin typeface="微软雅黑" panose="020B0503020204020204" pitchFamily="34" charset="-122"/>
                  <a:ea typeface="微软雅黑" panose="020B0503020204020204" pitchFamily="34" charset="-122"/>
                </a:rPr>
                <a:t>户籍地址按身份证或户口籍地址填写，家庭地址按现居住地填写，至少填到村组，尽量详细到门牌号</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grpSp>
      <p:grpSp>
        <p:nvGrpSpPr>
          <p:cNvPr id="103" name="组合 102"/>
          <p:cNvGrpSpPr/>
          <p:nvPr/>
        </p:nvGrpSpPr>
        <p:grpSpPr>
          <a:xfrm>
            <a:off x="8183438" y="2220704"/>
            <a:ext cx="3130311" cy="1277901"/>
            <a:chOff x="8528700" y="2365565"/>
            <a:chExt cx="2150133" cy="620037"/>
          </a:xfrm>
        </p:grpSpPr>
        <p:grpSp>
          <p:nvGrpSpPr>
            <p:cNvPr id="105" name="Group 11"/>
            <p:cNvGrpSpPr>
              <a:grpSpLocks noChangeAspect="1"/>
            </p:cNvGrpSpPr>
            <p:nvPr/>
          </p:nvGrpSpPr>
          <p:grpSpPr bwMode="auto">
            <a:xfrm>
              <a:off x="8528700" y="2365565"/>
              <a:ext cx="326630" cy="267243"/>
              <a:chOff x="4766" y="1878"/>
              <a:chExt cx="528" cy="432"/>
            </a:xfrm>
            <a:solidFill>
              <a:srgbClr val="FFB850"/>
            </a:solidFill>
          </p:grpSpPr>
          <p:sp>
            <p:nvSpPr>
              <p:cNvPr id="107" name="Freeform 12"/>
              <p:cNvSpPr>
                <a:spLocks noEditPoints="1"/>
              </p:cNvSpPr>
              <p:nvPr/>
            </p:nvSpPr>
            <p:spPr bwMode="auto">
              <a:xfrm>
                <a:off x="4766" y="1878"/>
                <a:ext cx="528" cy="432"/>
              </a:xfrm>
              <a:custGeom>
                <a:avLst/>
                <a:gdLst>
                  <a:gd name="T0" fmla="*/ 9 w 80"/>
                  <a:gd name="T1" fmla="*/ 19 h 80"/>
                  <a:gd name="T2" fmla="*/ 10 w 80"/>
                  <a:gd name="T3" fmla="*/ 26 h 80"/>
                  <a:gd name="T4" fmla="*/ 5 w 80"/>
                  <a:gd name="T5" fmla="*/ 27 h 80"/>
                  <a:gd name="T6" fmla="*/ 0 w 80"/>
                  <a:gd name="T7" fmla="*/ 31 h 80"/>
                  <a:gd name="T8" fmla="*/ 3 w 80"/>
                  <a:gd name="T9" fmla="*/ 37 h 80"/>
                  <a:gd name="T10" fmla="*/ 7 w 80"/>
                  <a:gd name="T11" fmla="*/ 42 h 80"/>
                  <a:gd name="T12" fmla="*/ 3 w 80"/>
                  <a:gd name="T13" fmla="*/ 46 h 80"/>
                  <a:gd name="T14" fmla="*/ 1 w 80"/>
                  <a:gd name="T15" fmla="*/ 52 h 80"/>
                  <a:gd name="T16" fmla="*/ 7 w 80"/>
                  <a:gd name="T17" fmla="*/ 56 h 80"/>
                  <a:gd name="T18" fmla="*/ 11 w 80"/>
                  <a:gd name="T19" fmla="*/ 57 h 80"/>
                  <a:gd name="T20" fmla="*/ 11 w 80"/>
                  <a:gd name="T21" fmla="*/ 63 h 80"/>
                  <a:gd name="T22" fmla="*/ 13 w 80"/>
                  <a:gd name="T23" fmla="*/ 70 h 80"/>
                  <a:gd name="T24" fmla="*/ 19 w 80"/>
                  <a:gd name="T25" fmla="*/ 70 h 80"/>
                  <a:gd name="T26" fmla="*/ 25 w 80"/>
                  <a:gd name="T27" fmla="*/ 70 h 80"/>
                  <a:gd name="T28" fmla="*/ 27 w 80"/>
                  <a:gd name="T29" fmla="*/ 74 h 80"/>
                  <a:gd name="T30" fmla="*/ 31 w 80"/>
                  <a:gd name="T31" fmla="*/ 79 h 80"/>
                  <a:gd name="T32" fmla="*/ 37 w 80"/>
                  <a:gd name="T33" fmla="*/ 76 h 80"/>
                  <a:gd name="T34" fmla="*/ 42 w 80"/>
                  <a:gd name="T35" fmla="*/ 73 h 80"/>
                  <a:gd name="T36" fmla="*/ 46 w 80"/>
                  <a:gd name="T37" fmla="*/ 76 h 80"/>
                  <a:gd name="T38" fmla="*/ 52 w 80"/>
                  <a:gd name="T39" fmla="*/ 78 h 80"/>
                  <a:gd name="T40" fmla="*/ 56 w 80"/>
                  <a:gd name="T41" fmla="*/ 73 h 80"/>
                  <a:gd name="T42" fmla="*/ 58 w 80"/>
                  <a:gd name="T43" fmla="*/ 67 h 80"/>
                  <a:gd name="T44" fmla="*/ 63 w 80"/>
                  <a:gd name="T45" fmla="*/ 68 h 80"/>
                  <a:gd name="T46" fmla="*/ 69 w 80"/>
                  <a:gd name="T47" fmla="*/ 67 h 80"/>
                  <a:gd name="T48" fmla="*/ 70 w 80"/>
                  <a:gd name="T49" fmla="*/ 60 h 80"/>
                  <a:gd name="T50" fmla="*/ 69 w 80"/>
                  <a:gd name="T51" fmla="*/ 54 h 80"/>
                  <a:gd name="T52" fmla="*/ 74 w 80"/>
                  <a:gd name="T53" fmla="*/ 53 h 80"/>
                  <a:gd name="T54" fmla="*/ 79 w 80"/>
                  <a:gd name="T55" fmla="*/ 48 h 80"/>
                  <a:gd name="T56" fmla="*/ 76 w 80"/>
                  <a:gd name="T57" fmla="*/ 42 h 80"/>
                  <a:gd name="T58" fmla="*/ 72 w 80"/>
                  <a:gd name="T59" fmla="*/ 37 h 80"/>
                  <a:gd name="T60" fmla="*/ 76 w 80"/>
                  <a:gd name="T61" fmla="*/ 34 h 80"/>
                  <a:gd name="T62" fmla="*/ 78 w 80"/>
                  <a:gd name="T63" fmla="*/ 27 h 80"/>
                  <a:gd name="T64" fmla="*/ 73 w 80"/>
                  <a:gd name="T65" fmla="*/ 24 h 80"/>
                  <a:gd name="T66" fmla="*/ 67 w 80"/>
                  <a:gd name="T67" fmla="*/ 21 h 80"/>
                  <a:gd name="T68" fmla="*/ 68 w 80"/>
                  <a:gd name="T69" fmla="*/ 16 h 80"/>
                  <a:gd name="T70" fmla="*/ 67 w 80"/>
                  <a:gd name="T71" fmla="*/ 10 h 80"/>
                  <a:gd name="T72" fmla="*/ 60 w 80"/>
                  <a:gd name="T73" fmla="*/ 9 h 80"/>
                  <a:gd name="T74" fmla="*/ 54 w 80"/>
                  <a:gd name="T75" fmla="*/ 10 h 80"/>
                  <a:gd name="T76" fmla="*/ 52 w 80"/>
                  <a:gd name="T77" fmla="*/ 5 h 80"/>
                  <a:gd name="T78" fmla="*/ 48 w 80"/>
                  <a:gd name="T79" fmla="*/ 0 h 80"/>
                  <a:gd name="T80" fmla="*/ 42 w 80"/>
                  <a:gd name="T81" fmla="*/ 3 h 80"/>
                  <a:gd name="T82" fmla="*/ 37 w 80"/>
                  <a:gd name="T83" fmla="*/ 7 h 80"/>
                  <a:gd name="T84" fmla="*/ 33 w 80"/>
                  <a:gd name="T85" fmla="*/ 3 h 80"/>
                  <a:gd name="T86" fmla="*/ 27 w 80"/>
                  <a:gd name="T87" fmla="*/ 1 h 80"/>
                  <a:gd name="T88" fmla="*/ 23 w 80"/>
                  <a:gd name="T89" fmla="*/ 7 h 80"/>
                  <a:gd name="T90" fmla="*/ 21 w 80"/>
                  <a:gd name="T91" fmla="*/ 13 h 80"/>
                  <a:gd name="T92" fmla="*/ 16 w 80"/>
                  <a:gd name="T93" fmla="*/ 11 h 80"/>
                  <a:gd name="T94" fmla="*/ 10 w 80"/>
                  <a:gd name="T95" fmla="*/ 13 h 80"/>
                  <a:gd name="T96" fmla="*/ 9 w 80"/>
                  <a:gd name="T97" fmla="*/ 19 h 80"/>
                  <a:gd name="T98" fmla="*/ 32 w 80"/>
                  <a:gd name="T99" fmla="*/ 18 h 80"/>
                  <a:gd name="T100" fmla="*/ 62 w 80"/>
                  <a:gd name="T101" fmla="*/ 33 h 80"/>
                  <a:gd name="T102" fmla="*/ 47 w 80"/>
                  <a:gd name="T103" fmla="*/ 62 h 80"/>
                  <a:gd name="T104" fmla="*/ 18 w 80"/>
                  <a:gd name="T105" fmla="*/ 47 h 80"/>
                  <a:gd name="T106" fmla="*/ 32 w 80"/>
                  <a:gd name="T107" fmla="*/ 1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0" h="80">
                    <a:moveTo>
                      <a:pt x="9" y="19"/>
                    </a:moveTo>
                    <a:cubicBezTo>
                      <a:pt x="11" y="21"/>
                      <a:pt x="10" y="25"/>
                      <a:pt x="10" y="26"/>
                    </a:cubicBezTo>
                    <a:cubicBezTo>
                      <a:pt x="9" y="27"/>
                      <a:pt x="7" y="27"/>
                      <a:pt x="5" y="27"/>
                    </a:cubicBezTo>
                    <a:cubicBezTo>
                      <a:pt x="3" y="26"/>
                      <a:pt x="1" y="28"/>
                      <a:pt x="0" y="31"/>
                    </a:cubicBezTo>
                    <a:cubicBezTo>
                      <a:pt x="0" y="34"/>
                      <a:pt x="1" y="37"/>
                      <a:pt x="3" y="37"/>
                    </a:cubicBezTo>
                    <a:cubicBezTo>
                      <a:pt x="5" y="38"/>
                      <a:pt x="7" y="41"/>
                      <a:pt x="7" y="42"/>
                    </a:cubicBezTo>
                    <a:cubicBezTo>
                      <a:pt x="7" y="44"/>
                      <a:pt x="5" y="45"/>
                      <a:pt x="3" y="46"/>
                    </a:cubicBezTo>
                    <a:cubicBezTo>
                      <a:pt x="1" y="47"/>
                      <a:pt x="0" y="49"/>
                      <a:pt x="1" y="52"/>
                    </a:cubicBezTo>
                    <a:cubicBezTo>
                      <a:pt x="2" y="55"/>
                      <a:pt x="4" y="57"/>
                      <a:pt x="7" y="56"/>
                    </a:cubicBezTo>
                    <a:cubicBezTo>
                      <a:pt x="9" y="55"/>
                      <a:pt x="11" y="56"/>
                      <a:pt x="11" y="57"/>
                    </a:cubicBezTo>
                    <a:cubicBezTo>
                      <a:pt x="12" y="58"/>
                      <a:pt x="13" y="62"/>
                      <a:pt x="11" y="63"/>
                    </a:cubicBezTo>
                    <a:cubicBezTo>
                      <a:pt x="10" y="65"/>
                      <a:pt x="10" y="68"/>
                      <a:pt x="13" y="70"/>
                    </a:cubicBezTo>
                    <a:cubicBezTo>
                      <a:pt x="15" y="72"/>
                      <a:pt x="18" y="72"/>
                      <a:pt x="19" y="70"/>
                    </a:cubicBezTo>
                    <a:cubicBezTo>
                      <a:pt x="20" y="69"/>
                      <a:pt x="24" y="69"/>
                      <a:pt x="25" y="70"/>
                    </a:cubicBezTo>
                    <a:cubicBezTo>
                      <a:pt x="27" y="70"/>
                      <a:pt x="27" y="72"/>
                      <a:pt x="27" y="74"/>
                    </a:cubicBezTo>
                    <a:cubicBezTo>
                      <a:pt x="26" y="76"/>
                      <a:pt x="28" y="78"/>
                      <a:pt x="31" y="79"/>
                    </a:cubicBezTo>
                    <a:cubicBezTo>
                      <a:pt x="34" y="80"/>
                      <a:pt x="37" y="79"/>
                      <a:pt x="37" y="76"/>
                    </a:cubicBezTo>
                    <a:cubicBezTo>
                      <a:pt x="37" y="74"/>
                      <a:pt x="41" y="73"/>
                      <a:pt x="42" y="73"/>
                    </a:cubicBezTo>
                    <a:cubicBezTo>
                      <a:pt x="43" y="72"/>
                      <a:pt x="45" y="74"/>
                      <a:pt x="46" y="76"/>
                    </a:cubicBezTo>
                    <a:cubicBezTo>
                      <a:pt x="46" y="78"/>
                      <a:pt x="49" y="79"/>
                      <a:pt x="52" y="78"/>
                    </a:cubicBezTo>
                    <a:cubicBezTo>
                      <a:pt x="55" y="77"/>
                      <a:pt x="56" y="75"/>
                      <a:pt x="56" y="73"/>
                    </a:cubicBezTo>
                    <a:cubicBezTo>
                      <a:pt x="55" y="71"/>
                      <a:pt x="57" y="68"/>
                      <a:pt x="58" y="67"/>
                    </a:cubicBezTo>
                    <a:cubicBezTo>
                      <a:pt x="59" y="66"/>
                      <a:pt x="61" y="67"/>
                      <a:pt x="63" y="68"/>
                    </a:cubicBezTo>
                    <a:cubicBezTo>
                      <a:pt x="65" y="70"/>
                      <a:pt x="67" y="69"/>
                      <a:pt x="69" y="67"/>
                    </a:cubicBezTo>
                    <a:cubicBezTo>
                      <a:pt x="71" y="65"/>
                      <a:pt x="72" y="62"/>
                      <a:pt x="70" y="60"/>
                    </a:cubicBezTo>
                    <a:cubicBezTo>
                      <a:pt x="69" y="59"/>
                      <a:pt x="69" y="55"/>
                      <a:pt x="69" y="54"/>
                    </a:cubicBezTo>
                    <a:cubicBezTo>
                      <a:pt x="70" y="53"/>
                      <a:pt x="72" y="52"/>
                      <a:pt x="74" y="53"/>
                    </a:cubicBezTo>
                    <a:cubicBezTo>
                      <a:pt x="76" y="53"/>
                      <a:pt x="78" y="51"/>
                      <a:pt x="79" y="48"/>
                    </a:cubicBezTo>
                    <a:cubicBezTo>
                      <a:pt x="80" y="45"/>
                      <a:pt x="78" y="43"/>
                      <a:pt x="76" y="42"/>
                    </a:cubicBezTo>
                    <a:cubicBezTo>
                      <a:pt x="74" y="42"/>
                      <a:pt x="72" y="38"/>
                      <a:pt x="72" y="37"/>
                    </a:cubicBezTo>
                    <a:cubicBezTo>
                      <a:pt x="72" y="36"/>
                      <a:pt x="74" y="34"/>
                      <a:pt x="76" y="34"/>
                    </a:cubicBezTo>
                    <a:cubicBezTo>
                      <a:pt x="78" y="33"/>
                      <a:pt x="79" y="30"/>
                      <a:pt x="78" y="27"/>
                    </a:cubicBezTo>
                    <a:cubicBezTo>
                      <a:pt x="77" y="25"/>
                      <a:pt x="75" y="23"/>
                      <a:pt x="73" y="24"/>
                    </a:cubicBezTo>
                    <a:cubicBezTo>
                      <a:pt x="71" y="24"/>
                      <a:pt x="67" y="22"/>
                      <a:pt x="67" y="21"/>
                    </a:cubicBezTo>
                    <a:cubicBezTo>
                      <a:pt x="66" y="20"/>
                      <a:pt x="66" y="18"/>
                      <a:pt x="68" y="16"/>
                    </a:cubicBezTo>
                    <a:cubicBezTo>
                      <a:pt x="69" y="15"/>
                      <a:pt x="69" y="12"/>
                      <a:pt x="67" y="10"/>
                    </a:cubicBezTo>
                    <a:cubicBezTo>
                      <a:pt x="64" y="8"/>
                      <a:pt x="61" y="8"/>
                      <a:pt x="60" y="9"/>
                    </a:cubicBezTo>
                    <a:cubicBezTo>
                      <a:pt x="59" y="11"/>
                      <a:pt x="55" y="10"/>
                      <a:pt x="54" y="10"/>
                    </a:cubicBezTo>
                    <a:cubicBezTo>
                      <a:pt x="52" y="9"/>
                      <a:pt x="52" y="7"/>
                      <a:pt x="52" y="5"/>
                    </a:cubicBezTo>
                    <a:cubicBezTo>
                      <a:pt x="53" y="3"/>
                      <a:pt x="51" y="1"/>
                      <a:pt x="48" y="0"/>
                    </a:cubicBezTo>
                    <a:cubicBezTo>
                      <a:pt x="45" y="0"/>
                      <a:pt x="42" y="1"/>
                      <a:pt x="42" y="3"/>
                    </a:cubicBezTo>
                    <a:cubicBezTo>
                      <a:pt x="42" y="5"/>
                      <a:pt x="38" y="7"/>
                      <a:pt x="37" y="7"/>
                    </a:cubicBezTo>
                    <a:cubicBezTo>
                      <a:pt x="36" y="7"/>
                      <a:pt x="34" y="5"/>
                      <a:pt x="33" y="3"/>
                    </a:cubicBezTo>
                    <a:cubicBezTo>
                      <a:pt x="33" y="1"/>
                      <a:pt x="30" y="1"/>
                      <a:pt x="27" y="1"/>
                    </a:cubicBezTo>
                    <a:cubicBezTo>
                      <a:pt x="24" y="2"/>
                      <a:pt x="23" y="5"/>
                      <a:pt x="23" y="7"/>
                    </a:cubicBezTo>
                    <a:cubicBezTo>
                      <a:pt x="24" y="9"/>
                      <a:pt x="22" y="12"/>
                      <a:pt x="21" y="13"/>
                    </a:cubicBezTo>
                    <a:cubicBezTo>
                      <a:pt x="20" y="13"/>
                      <a:pt x="18" y="13"/>
                      <a:pt x="16" y="11"/>
                    </a:cubicBezTo>
                    <a:cubicBezTo>
                      <a:pt x="15" y="10"/>
                      <a:pt x="12" y="11"/>
                      <a:pt x="10" y="13"/>
                    </a:cubicBezTo>
                    <a:cubicBezTo>
                      <a:pt x="8" y="15"/>
                      <a:pt x="7" y="18"/>
                      <a:pt x="9" y="19"/>
                    </a:cubicBezTo>
                    <a:close/>
                    <a:moveTo>
                      <a:pt x="32" y="18"/>
                    </a:moveTo>
                    <a:cubicBezTo>
                      <a:pt x="45" y="14"/>
                      <a:pt x="58" y="21"/>
                      <a:pt x="62" y="33"/>
                    </a:cubicBezTo>
                    <a:cubicBezTo>
                      <a:pt x="65" y="45"/>
                      <a:pt x="59" y="58"/>
                      <a:pt x="47" y="62"/>
                    </a:cubicBezTo>
                    <a:cubicBezTo>
                      <a:pt x="34" y="66"/>
                      <a:pt x="21" y="59"/>
                      <a:pt x="18" y="47"/>
                    </a:cubicBezTo>
                    <a:cubicBezTo>
                      <a:pt x="14" y="35"/>
                      <a:pt x="20" y="22"/>
                      <a:pt x="32"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08" name="Freeform 13"/>
              <p:cNvSpPr>
                <a:spLocks noEditPoints="1"/>
              </p:cNvSpPr>
              <p:nvPr/>
            </p:nvSpPr>
            <p:spPr bwMode="auto">
              <a:xfrm>
                <a:off x="4838" y="1902"/>
                <a:ext cx="217" cy="214"/>
              </a:xfrm>
              <a:custGeom>
                <a:avLst/>
                <a:gdLst>
                  <a:gd name="T0" fmla="*/ 6 w 52"/>
                  <a:gd name="T1" fmla="*/ 12 h 51"/>
                  <a:gd name="T2" fmla="*/ 7 w 52"/>
                  <a:gd name="T3" fmla="*/ 16 h 51"/>
                  <a:gd name="T4" fmla="*/ 4 w 52"/>
                  <a:gd name="T5" fmla="*/ 17 h 51"/>
                  <a:gd name="T6" fmla="*/ 1 w 52"/>
                  <a:gd name="T7" fmla="*/ 20 h 51"/>
                  <a:gd name="T8" fmla="*/ 3 w 52"/>
                  <a:gd name="T9" fmla="*/ 24 h 51"/>
                  <a:gd name="T10" fmla="*/ 5 w 52"/>
                  <a:gd name="T11" fmla="*/ 27 h 51"/>
                  <a:gd name="T12" fmla="*/ 3 w 52"/>
                  <a:gd name="T13" fmla="*/ 29 h 51"/>
                  <a:gd name="T14" fmla="*/ 1 w 52"/>
                  <a:gd name="T15" fmla="*/ 33 h 51"/>
                  <a:gd name="T16" fmla="*/ 5 w 52"/>
                  <a:gd name="T17" fmla="*/ 36 h 51"/>
                  <a:gd name="T18" fmla="*/ 8 w 52"/>
                  <a:gd name="T19" fmla="*/ 36 h 51"/>
                  <a:gd name="T20" fmla="*/ 8 w 52"/>
                  <a:gd name="T21" fmla="*/ 41 h 51"/>
                  <a:gd name="T22" fmla="*/ 9 w 52"/>
                  <a:gd name="T23" fmla="*/ 45 h 51"/>
                  <a:gd name="T24" fmla="*/ 13 w 52"/>
                  <a:gd name="T25" fmla="*/ 45 h 51"/>
                  <a:gd name="T26" fmla="*/ 17 w 52"/>
                  <a:gd name="T27" fmla="*/ 45 h 51"/>
                  <a:gd name="T28" fmla="*/ 18 w 52"/>
                  <a:gd name="T29" fmla="*/ 48 h 51"/>
                  <a:gd name="T30" fmla="*/ 21 w 52"/>
                  <a:gd name="T31" fmla="*/ 51 h 51"/>
                  <a:gd name="T32" fmla="*/ 25 w 52"/>
                  <a:gd name="T33" fmla="*/ 49 h 51"/>
                  <a:gd name="T34" fmla="*/ 28 w 52"/>
                  <a:gd name="T35" fmla="*/ 47 h 51"/>
                  <a:gd name="T36" fmla="*/ 30 w 52"/>
                  <a:gd name="T37" fmla="*/ 49 h 51"/>
                  <a:gd name="T38" fmla="*/ 34 w 52"/>
                  <a:gd name="T39" fmla="*/ 50 h 51"/>
                  <a:gd name="T40" fmla="*/ 37 w 52"/>
                  <a:gd name="T41" fmla="*/ 47 h 51"/>
                  <a:gd name="T42" fmla="*/ 38 w 52"/>
                  <a:gd name="T43" fmla="*/ 43 h 51"/>
                  <a:gd name="T44" fmla="*/ 41 w 52"/>
                  <a:gd name="T45" fmla="*/ 44 h 51"/>
                  <a:gd name="T46" fmla="*/ 45 w 52"/>
                  <a:gd name="T47" fmla="*/ 43 h 51"/>
                  <a:gd name="T48" fmla="*/ 46 w 52"/>
                  <a:gd name="T49" fmla="*/ 39 h 51"/>
                  <a:gd name="T50" fmla="*/ 45 w 52"/>
                  <a:gd name="T51" fmla="*/ 35 h 51"/>
                  <a:gd name="T52" fmla="*/ 48 w 52"/>
                  <a:gd name="T53" fmla="*/ 34 h 51"/>
                  <a:gd name="T54" fmla="*/ 51 w 52"/>
                  <a:gd name="T55" fmla="*/ 31 h 51"/>
                  <a:gd name="T56" fmla="*/ 50 w 52"/>
                  <a:gd name="T57" fmla="*/ 27 h 51"/>
                  <a:gd name="T58" fmla="*/ 47 w 52"/>
                  <a:gd name="T59" fmla="*/ 24 h 51"/>
                  <a:gd name="T60" fmla="*/ 49 w 52"/>
                  <a:gd name="T61" fmla="*/ 22 h 51"/>
                  <a:gd name="T62" fmla="*/ 51 w 52"/>
                  <a:gd name="T63" fmla="*/ 18 h 51"/>
                  <a:gd name="T64" fmla="*/ 47 w 52"/>
                  <a:gd name="T65" fmla="*/ 15 h 51"/>
                  <a:gd name="T66" fmla="*/ 44 w 52"/>
                  <a:gd name="T67" fmla="*/ 13 h 51"/>
                  <a:gd name="T68" fmla="*/ 44 w 52"/>
                  <a:gd name="T69" fmla="*/ 10 h 51"/>
                  <a:gd name="T70" fmla="*/ 43 w 52"/>
                  <a:gd name="T71" fmla="*/ 6 h 51"/>
                  <a:gd name="T72" fmla="*/ 39 w 52"/>
                  <a:gd name="T73" fmla="*/ 6 h 51"/>
                  <a:gd name="T74" fmla="*/ 35 w 52"/>
                  <a:gd name="T75" fmla="*/ 6 h 51"/>
                  <a:gd name="T76" fmla="*/ 34 w 52"/>
                  <a:gd name="T77" fmla="*/ 3 h 51"/>
                  <a:gd name="T78" fmla="*/ 32 w 52"/>
                  <a:gd name="T79" fmla="*/ 0 h 51"/>
                  <a:gd name="T80" fmla="*/ 28 w 52"/>
                  <a:gd name="T81" fmla="*/ 2 h 51"/>
                  <a:gd name="T82" fmla="*/ 24 w 52"/>
                  <a:gd name="T83" fmla="*/ 4 h 51"/>
                  <a:gd name="T84" fmla="*/ 22 w 52"/>
                  <a:gd name="T85" fmla="*/ 2 h 51"/>
                  <a:gd name="T86" fmla="*/ 18 w 52"/>
                  <a:gd name="T87" fmla="*/ 1 h 51"/>
                  <a:gd name="T88" fmla="*/ 16 w 52"/>
                  <a:gd name="T89" fmla="*/ 4 h 51"/>
                  <a:gd name="T90" fmla="*/ 14 w 52"/>
                  <a:gd name="T91" fmla="*/ 8 h 51"/>
                  <a:gd name="T92" fmla="*/ 11 w 52"/>
                  <a:gd name="T93" fmla="*/ 7 h 51"/>
                  <a:gd name="T94" fmla="*/ 7 w 52"/>
                  <a:gd name="T95" fmla="*/ 8 h 51"/>
                  <a:gd name="T96" fmla="*/ 6 w 52"/>
                  <a:gd name="T97" fmla="*/ 12 h 51"/>
                  <a:gd name="T98" fmla="*/ 22 w 52"/>
                  <a:gd name="T99" fmla="*/ 11 h 51"/>
                  <a:gd name="T100" fmla="*/ 40 w 52"/>
                  <a:gd name="T101" fmla="*/ 21 h 51"/>
                  <a:gd name="T102" fmla="*/ 31 w 52"/>
                  <a:gd name="T103" fmla="*/ 40 h 51"/>
                  <a:gd name="T104" fmla="*/ 12 w 52"/>
                  <a:gd name="T105" fmla="*/ 30 h 51"/>
                  <a:gd name="T106" fmla="*/ 22 w 52"/>
                  <a:gd name="T107" fmla="*/ 1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 h="51">
                    <a:moveTo>
                      <a:pt x="6" y="12"/>
                    </a:moveTo>
                    <a:cubicBezTo>
                      <a:pt x="7" y="13"/>
                      <a:pt x="7" y="16"/>
                      <a:pt x="7" y="16"/>
                    </a:cubicBezTo>
                    <a:cubicBezTo>
                      <a:pt x="7" y="17"/>
                      <a:pt x="5" y="18"/>
                      <a:pt x="4" y="17"/>
                    </a:cubicBezTo>
                    <a:cubicBezTo>
                      <a:pt x="3" y="17"/>
                      <a:pt x="1" y="18"/>
                      <a:pt x="1" y="20"/>
                    </a:cubicBezTo>
                    <a:cubicBezTo>
                      <a:pt x="0" y="22"/>
                      <a:pt x="1" y="24"/>
                      <a:pt x="3" y="24"/>
                    </a:cubicBezTo>
                    <a:cubicBezTo>
                      <a:pt x="4" y="24"/>
                      <a:pt x="5" y="26"/>
                      <a:pt x="5" y="27"/>
                    </a:cubicBezTo>
                    <a:cubicBezTo>
                      <a:pt x="5" y="28"/>
                      <a:pt x="4" y="29"/>
                      <a:pt x="3" y="29"/>
                    </a:cubicBezTo>
                    <a:cubicBezTo>
                      <a:pt x="1" y="30"/>
                      <a:pt x="1" y="32"/>
                      <a:pt x="1" y="33"/>
                    </a:cubicBezTo>
                    <a:cubicBezTo>
                      <a:pt x="2" y="35"/>
                      <a:pt x="4" y="36"/>
                      <a:pt x="5" y="36"/>
                    </a:cubicBezTo>
                    <a:cubicBezTo>
                      <a:pt x="6" y="36"/>
                      <a:pt x="8" y="36"/>
                      <a:pt x="8" y="36"/>
                    </a:cubicBezTo>
                    <a:cubicBezTo>
                      <a:pt x="8" y="37"/>
                      <a:pt x="9" y="40"/>
                      <a:pt x="8" y="41"/>
                    </a:cubicBezTo>
                    <a:cubicBezTo>
                      <a:pt x="7" y="42"/>
                      <a:pt x="7" y="43"/>
                      <a:pt x="9" y="45"/>
                    </a:cubicBezTo>
                    <a:cubicBezTo>
                      <a:pt x="10" y="46"/>
                      <a:pt x="12" y="46"/>
                      <a:pt x="13" y="45"/>
                    </a:cubicBezTo>
                    <a:cubicBezTo>
                      <a:pt x="14" y="44"/>
                      <a:pt x="16" y="44"/>
                      <a:pt x="17" y="45"/>
                    </a:cubicBezTo>
                    <a:cubicBezTo>
                      <a:pt x="18" y="45"/>
                      <a:pt x="18" y="46"/>
                      <a:pt x="18" y="48"/>
                    </a:cubicBezTo>
                    <a:cubicBezTo>
                      <a:pt x="18" y="49"/>
                      <a:pt x="19" y="50"/>
                      <a:pt x="21" y="51"/>
                    </a:cubicBezTo>
                    <a:cubicBezTo>
                      <a:pt x="22" y="51"/>
                      <a:pt x="24" y="50"/>
                      <a:pt x="25" y="49"/>
                    </a:cubicBezTo>
                    <a:cubicBezTo>
                      <a:pt x="25" y="48"/>
                      <a:pt x="27" y="47"/>
                      <a:pt x="28" y="47"/>
                    </a:cubicBezTo>
                    <a:cubicBezTo>
                      <a:pt x="29" y="47"/>
                      <a:pt x="30" y="48"/>
                      <a:pt x="30" y="49"/>
                    </a:cubicBezTo>
                    <a:cubicBezTo>
                      <a:pt x="30" y="50"/>
                      <a:pt x="32" y="51"/>
                      <a:pt x="34" y="50"/>
                    </a:cubicBezTo>
                    <a:cubicBezTo>
                      <a:pt x="36" y="50"/>
                      <a:pt x="37" y="48"/>
                      <a:pt x="37" y="47"/>
                    </a:cubicBezTo>
                    <a:cubicBezTo>
                      <a:pt x="36" y="45"/>
                      <a:pt x="38" y="43"/>
                      <a:pt x="38" y="43"/>
                    </a:cubicBezTo>
                    <a:cubicBezTo>
                      <a:pt x="39" y="42"/>
                      <a:pt x="40" y="43"/>
                      <a:pt x="41" y="44"/>
                    </a:cubicBezTo>
                    <a:cubicBezTo>
                      <a:pt x="42" y="45"/>
                      <a:pt x="44" y="44"/>
                      <a:pt x="45" y="43"/>
                    </a:cubicBezTo>
                    <a:cubicBezTo>
                      <a:pt x="47" y="42"/>
                      <a:pt x="47" y="40"/>
                      <a:pt x="46" y="39"/>
                    </a:cubicBezTo>
                    <a:cubicBezTo>
                      <a:pt x="45" y="38"/>
                      <a:pt x="45" y="35"/>
                      <a:pt x="45" y="35"/>
                    </a:cubicBezTo>
                    <a:cubicBezTo>
                      <a:pt x="46" y="34"/>
                      <a:pt x="47" y="34"/>
                      <a:pt x="48" y="34"/>
                    </a:cubicBezTo>
                    <a:cubicBezTo>
                      <a:pt x="50" y="34"/>
                      <a:pt x="51" y="33"/>
                      <a:pt x="51" y="31"/>
                    </a:cubicBezTo>
                    <a:cubicBezTo>
                      <a:pt x="52" y="29"/>
                      <a:pt x="51" y="27"/>
                      <a:pt x="50" y="27"/>
                    </a:cubicBezTo>
                    <a:cubicBezTo>
                      <a:pt x="48" y="27"/>
                      <a:pt x="47" y="25"/>
                      <a:pt x="47" y="24"/>
                    </a:cubicBezTo>
                    <a:cubicBezTo>
                      <a:pt x="47" y="23"/>
                      <a:pt x="48" y="22"/>
                      <a:pt x="49" y="22"/>
                    </a:cubicBezTo>
                    <a:cubicBezTo>
                      <a:pt x="51" y="21"/>
                      <a:pt x="51" y="19"/>
                      <a:pt x="51" y="18"/>
                    </a:cubicBezTo>
                    <a:cubicBezTo>
                      <a:pt x="50" y="16"/>
                      <a:pt x="49" y="15"/>
                      <a:pt x="47" y="15"/>
                    </a:cubicBezTo>
                    <a:cubicBezTo>
                      <a:pt x="46" y="16"/>
                      <a:pt x="44" y="14"/>
                      <a:pt x="44" y="13"/>
                    </a:cubicBezTo>
                    <a:cubicBezTo>
                      <a:pt x="43" y="13"/>
                      <a:pt x="43" y="11"/>
                      <a:pt x="44" y="10"/>
                    </a:cubicBezTo>
                    <a:cubicBezTo>
                      <a:pt x="45" y="9"/>
                      <a:pt x="45" y="8"/>
                      <a:pt x="43" y="6"/>
                    </a:cubicBezTo>
                    <a:cubicBezTo>
                      <a:pt x="42" y="5"/>
                      <a:pt x="40" y="5"/>
                      <a:pt x="39" y="6"/>
                    </a:cubicBezTo>
                    <a:cubicBezTo>
                      <a:pt x="38" y="7"/>
                      <a:pt x="36" y="7"/>
                      <a:pt x="35" y="6"/>
                    </a:cubicBezTo>
                    <a:cubicBezTo>
                      <a:pt x="34" y="6"/>
                      <a:pt x="34" y="5"/>
                      <a:pt x="34" y="3"/>
                    </a:cubicBezTo>
                    <a:cubicBezTo>
                      <a:pt x="35" y="2"/>
                      <a:pt x="33" y="1"/>
                      <a:pt x="32" y="0"/>
                    </a:cubicBezTo>
                    <a:cubicBezTo>
                      <a:pt x="30" y="0"/>
                      <a:pt x="28" y="1"/>
                      <a:pt x="28" y="2"/>
                    </a:cubicBezTo>
                    <a:cubicBezTo>
                      <a:pt x="27" y="3"/>
                      <a:pt x="25" y="4"/>
                      <a:pt x="24" y="4"/>
                    </a:cubicBezTo>
                    <a:cubicBezTo>
                      <a:pt x="24" y="4"/>
                      <a:pt x="23" y="3"/>
                      <a:pt x="22" y="2"/>
                    </a:cubicBezTo>
                    <a:cubicBezTo>
                      <a:pt x="22" y="1"/>
                      <a:pt x="20" y="0"/>
                      <a:pt x="18" y="1"/>
                    </a:cubicBezTo>
                    <a:cubicBezTo>
                      <a:pt x="16" y="1"/>
                      <a:pt x="15" y="3"/>
                      <a:pt x="16" y="4"/>
                    </a:cubicBezTo>
                    <a:cubicBezTo>
                      <a:pt x="16" y="6"/>
                      <a:pt x="15" y="8"/>
                      <a:pt x="14" y="8"/>
                    </a:cubicBezTo>
                    <a:cubicBezTo>
                      <a:pt x="13" y="9"/>
                      <a:pt x="12" y="8"/>
                      <a:pt x="11" y="7"/>
                    </a:cubicBezTo>
                    <a:cubicBezTo>
                      <a:pt x="10" y="6"/>
                      <a:pt x="8" y="7"/>
                      <a:pt x="7" y="8"/>
                    </a:cubicBezTo>
                    <a:cubicBezTo>
                      <a:pt x="6" y="10"/>
                      <a:pt x="5" y="11"/>
                      <a:pt x="6" y="12"/>
                    </a:cubicBezTo>
                    <a:close/>
                    <a:moveTo>
                      <a:pt x="22" y="11"/>
                    </a:moveTo>
                    <a:cubicBezTo>
                      <a:pt x="29" y="9"/>
                      <a:pt x="38" y="13"/>
                      <a:pt x="40" y="21"/>
                    </a:cubicBezTo>
                    <a:cubicBezTo>
                      <a:pt x="43" y="29"/>
                      <a:pt x="38" y="37"/>
                      <a:pt x="31" y="40"/>
                    </a:cubicBezTo>
                    <a:cubicBezTo>
                      <a:pt x="23" y="42"/>
                      <a:pt x="14" y="38"/>
                      <a:pt x="12" y="30"/>
                    </a:cubicBezTo>
                    <a:cubicBezTo>
                      <a:pt x="9" y="22"/>
                      <a:pt x="14" y="14"/>
                      <a:pt x="22"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09" name="Freeform 14"/>
              <p:cNvSpPr>
                <a:spLocks noEditPoints="1"/>
              </p:cNvSpPr>
              <p:nvPr/>
            </p:nvSpPr>
            <p:spPr bwMode="auto">
              <a:xfrm>
                <a:off x="4842" y="2116"/>
                <a:ext cx="163" cy="168"/>
              </a:xfrm>
              <a:custGeom>
                <a:avLst/>
                <a:gdLst>
                  <a:gd name="T0" fmla="*/ 4 w 39"/>
                  <a:gd name="T1" fmla="*/ 10 h 40"/>
                  <a:gd name="T2" fmla="*/ 5 w 39"/>
                  <a:gd name="T3" fmla="*/ 13 h 40"/>
                  <a:gd name="T4" fmla="*/ 2 w 39"/>
                  <a:gd name="T5" fmla="*/ 13 h 40"/>
                  <a:gd name="T6" fmla="*/ 0 w 39"/>
                  <a:gd name="T7" fmla="*/ 16 h 40"/>
                  <a:gd name="T8" fmla="*/ 1 w 39"/>
                  <a:gd name="T9" fmla="*/ 19 h 40"/>
                  <a:gd name="T10" fmla="*/ 3 w 39"/>
                  <a:gd name="T11" fmla="*/ 21 h 40"/>
                  <a:gd name="T12" fmla="*/ 2 w 39"/>
                  <a:gd name="T13" fmla="*/ 23 h 40"/>
                  <a:gd name="T14" fmla="*/ 1 w 39"/>
                  <a:gd name="T15" fmla="*/ 26 h 40"/>
                  <a:gd name="T16" fmla="*/ 3 w 39"/>
                  <a:gd name="T17" fmla="*/ 28 h 40"/>
                  <a:gd name="T18" fmla="*/ 5 w 39"/>
                  <a:gd name="T19" fmla="*/ 28 h 40"/>
                  <a:gd name="T20" fmla="*/ 5 w 39"/>
                  <a:gd name="T21" fmla="*/ 31 h 40"/>
                  <a:gd name="T22" fmla="*/ 6 w 39"/>
                  <a:gd name="T23" fmla="*/ 35 h 40"/>
                  <a:gd name="T24" fmla="*/ 9 w 39"/>
                  <a:gd name="T25" fmla="*/ 35 h 40"/>
                  <a:gd name="T26" fmla="*/ 13 w 39"/>
                  <a:gd name="T27" fmla="*/ 34 h 40"/>
                  <a:gd name="T28" fmla="*/ 13 w 39"/>
                  <a:gd name="T29" fmla="*/ 37 h 40"/>
                  <a:gd name="T30" fmla="*/ 15 w 39"/>
                  <a:gd name="T31" fmla="*/ 39 h 40"/>
                  <a:gd name="T32" fmla="*/ 18 w 39"/>
                  <a:gd name="T33" fmla="*/ 38 h 40"/>
                  <a:gd name="T34" fmla="*/ 21 w 39"/>
                  <a:gd name="T35" fmla="*/ 36 h 40"/>
                  <a:gd name="T36" fmla="*/ 22 w 39"/>
                  <a:gd name="T37" fmla="*/ 38 h 40"/>
                  <a:gd name="T38" fmla="*/ 26 w 39"/>
                  <a:gd name="T39" fmla="*/ 39 h 40"/>
                  <a:gd name="T40" fmla="*/ 27 w 39"/>
                  <a:gd name="T41" fmla="*/ 36 h 40"/>
                  <a:gd name="T42" fmla="*/ 29 w 39"/>
                  <a:gd name="T43" fmla="*/ 33 h 40"/>
                  <a:gd name="T44" fmla="*/ 31 w 39"/>
                  <a:gd name="T45" fmla="*/ 34 h 40"/>
                  <a:gd name="T46" fmla="*/ 34 w 39"/>
                  <a:gd name="T47" fmla="*/ 33 h 40"/>
                  <a:gd name="T48" fmla="*/ 35 w 39"/>
                  <a:gd name="T49" fmla="*/ 30 h 40"/>
                  <a:gd name="T50" fmla="*/ 34 w 39"/>
                  <a:gd name="T51" fmla="*/ 27 h 40"/>
                  <a:gd name="T52" fmla="*/ 36 w 39"/>
                  <a:gd name="T53" fmla="*/ 26 h 40"/>
                  <a:gd name="T54" fmla="*/ 39 w 39"/>
                  <a:gd name="T55" fmla="*/ 24 h 40"/>
                  <a:gd name="T56" fmla="*/ 38 w 39"/>
                  <a:gd name="T57" fmla="*/ 21 h 40"/>
                  <a:gd name="T58" fmla="*/ 36 w 39"/>
                  <a:gd name="T59" fmla="*/ 18 h 40"/>
                  <a:gd name="T60" fmla="*/ 37 w 39"/>
                  <a:gd name="T61" fmla="*/ 17 h 40"/>
                  <a:gd name="T62" fmla="*/ 38 w 39"/>
                  <a:gd name="T63" fmla="*/ 14 h 40"/>
                  <a:gd name="T64" fmla="*/ 36 w 39"/>
                  <a:gd name="T65" fmla="*/ 12 h 40"/>
                  <a:gd name="T66" fmla="*/ 33 w 39"/>
                  <a:gd name="T67" fmla="*/ 10 h 40"/>
                  <a:gd name="T68" fmla="*/ 33 w 39"/>
                  <a:gd name="T69" fmla="*/ 8 h 40"/>
                  <a:gd name="T70" fmla="*/ 33 w 39"/>
                  <a:gd name="T71" fmla="*/ 5 h 40"/>
                  <a:gd name="T72" fmla="*/ 30 w 39"/>
                  <a:gd name="T73" fmla="*/ 5 h 40"/>
                  <a:gd name="T74" fmla="*/ 26 w 39"/>
                  <a:gd name="T75" fmla="*/ 5 h 40"/>
                  <a:gd name="T76" fmla="*/ 26 w 39"/>
                  <a:gd name="T77" fmla="*/ 3 h 40"/>
                  <a:gd name="T78" fmla="*/ 24 w 39"/>
                  <a:gd name="T79" fmla="*/ 0 h 40"/>
                  <a:gd name="T80" fmla="*/ 21 w 39"/>
                  <a:gd name="T81" fmla="*/ 2 h 40"/>
                  <a:gd name="T82" fmla="*/ 18 w 39"/>
                  <a:gd name="T83" fmla="*/ 4 h 40"/>
                  <a:gd name="T84" fmla="*/ 16 w 39"/>
                  <a:gd name="T85" fmla="*/ 2 h 40"/>
                  <a:gd name="T86" fmla="*/ 13 w 39"/>
                  <a:gd name="T87" fmla="*/ 1 h 40"/>
                  <a:gd name="T88" fmla="*/ 11 w 39"/>
                  <a:gd name="T89" fmla="*/ 3 h 40"/>
                  <a:gd name="T90" fmla="*/ 10 w 39"/>
                  <a:gd name="T91" fmla="*/ 6 h 40"/>
                  <a:gd name="T92" fmla="*/ 8 w 39"/>
                  <a:gd name="T93" fmla="*/ 6 h 40"/>
                  <a:gd name="T94" fmla="*/ 5 w 39"/>
                  <a:gd name="T95" fmla="*/ 6 h 40"/>
                  <a:gd name="T96" fmla="*/ 4 w 39"/>
                  <a:gd name="T97" fmla="*/ 10 h 40"/>
                  <a:gd name="T98" fmla="*/ 16 w 39"/>
                  <a:gd name="T99" fmla="*/ 9 h 40"/>
                  <a:gd name="T100" fmla="*/ 30 w 39"/>
                  <a:gd name="T101" fmla="*/ 16 h 40"/>
                  <a:gd name="T102" fmla="*/ 23 w 39"/>
                  <a:gd name="T103" fmla="*/ 31 h 40"/>
                  <a:gd name="T104" fmla="*/ 9 w 39"/>
                  <a:gd name="T105" fmla="*/ 23 h 40"/>
                  <a:gd name="T106" fmla="*/ 16 w 39"/>
                  <a:gd name="T107" fmla="*/ 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40">
                    <a:moveTo>
                      <a:pt x="4" y="10"/>
                    </a:moveTo>
                    <a:cubicBezTo>
                      <a:pt x="5" y="10"/>
                      <a:pt x="5" y="12"/>
                      <a:pt x="5" y="13"/>
                    </a:cubicBezTo>
                    <a:cubicBezTo>
                      <a:pt x="4" y="13"/>
                      <a:pt x="3" y="14"/>
                      <a:pt x="2" y="13"/>
                    </a:cubicBezTo>
                    <a:cubicBezTo>
                      <a:pt x="1" y="13"/>
                      <a:pt x="0" y="14"/>
                      <a:pt x="0" y="16"/>
                    </a:cubicBezTo>
                    <a:cubicBezTo>
                      <a:pt x="0" y="17"/>
                      <a:pt x="0" y="18"/>
                      <a:pt x="1" y="19"/>
                    </a:cubicBezTo>
                    <a:cubicBezTo>
                      <a:pt x="2" y="19"/>
                      <a:pt x="3" y="20"/>
                      <a:pt x="3" y="21"/>
                    </a:cubicBezTo>
                    <a:cubicBezTo>
                      <a:pt x="3" y="22"/>
                      <a:pt x="3" y="22"/>
                      <a:pt x="2" y="23"/>
                    </a:cubicBezTo>
                    <a:cubicBezTo>
                      <a:pt x="1" y="23"/>
                      <a:pt x="0" y="24"/>
                      <a:pt x="1" y="26"/>
                    </a:cubicBezTo>
                    <a:cubicBezTo>
                      <a:pt x="1" y="27"/>
                      <a:pt x="2" y="28"/>
                      <a:pt x="3" y="28"/>
                    </a:cubicBezTo>
                    <a:cubicBezTo>
                      <a:pt x="4" y="27"/>
                      <a:pt x="5" y="28"/>
                      <a:pt x="5" y="28"/>
                    </a:cubicBezTo>
                    <a:cubicBezTo>
                      <a:pt x="6" y="29"/>
                      <a:pt x="6" y="31"/>
                      <a:pt x="5" y="31"/>
                    </a:cubicBezTo>
                    <a:cubicBezTo>
                      <a:pt x="5" y="32"/>
                      <a:pt x="5" y="34"/>
                      <a:pt x="6" y="35"/>
                    </a:cubicBezTo>
                    <a:cubicBezTo>
                      <a:pt x="7" y="35"/>
                      <a:pt x="9" y="36"/>
                      <a:pt x="9" y="35"/>
                    </a:cubicBezTo>
                    <a:cubicBezTo>
                      <a:pt x="10" y="34"/>
                      <a:pt x="12" y="34"/>
                      <a:pt x="13" y="34"/>
                    </a:cubicBezTo>
                    <a:cubicBezTo>
                      <a:pt x="13" y="35"/>
                      <a:pt x="13" y="36"/>
                      <a:pt x="13" y="37"/>
                    </a:cubicBezTo>
                    <a:cubicBezTo>
                      <a:pt x="13" y="38"/>
                      <a:pt x="14" y="39"/>
                      <a:pt x="15" y="39"/>
                    </a:cubicBezTo>
                    <a:cubicBezTo>
                      <a:pt x="17" y="40"/>
                      <a:pt x="18" y="39"/>
                      <a:pt x="18" y="38"/>
                    </a:cubicBezTo>
                    <a:cubicBezTo>
                      <a:pt x="18" y="37"/>
                      <a:pt x="20" y="36"/>
                      <a:pt x="21" y="36"/>
                    </a:cubicBezTo>
                    <a:cubicBezTo>
                      <a:pt x="21" y="36"/>
                      <a:pt x="22" y="37"/>
                      <a:pt x="22" y="38"/>
                    </a:cubicBezTo>
                    <a:cubicBezTo>
                      <a:pt x="23" y="39"/>
                      <a:pt x="24" y="39"/>
                      <a:pt x="26" y="39"/>
                    </a:cubicBezTo>
                    <a:cubicBezTo>
                      <a:pt x="27" y="38"/>
                      <a:pt x="28" y="37"/>
                      <a:pt x="27" y="36"/>
                    </a:cubicBezTo>
                    <a:cubicBezTo>
                      <a:pt x="27" y="35"/>
                      <a:pt x="28" y="33"/>
                      <a:pt x="29" y="33"/>
                    </a:cubicBezTo>
                    <a:cubicBezTo>
                      <a:pt x="29" y="33"/>
                      <a:pt x="30" y="33"/>
                      <a:pt x="31" y="34"/>
                    </a:cubicBezTo>
                    <a:cubicBezTo>
                      <a:pt x="32" y="34"/>
                      <a:pt x="33" y="34"/>
                      <a:pt x="34" y="33"/>
                    </a:cubicBezTo>
                    <a:cubicBezTo>
                      <a:pt x="35" y="32"/>
                      <a:pt x="35" y="31"/>
                      <a:pt x="35" y="30"/>
                    </a:cubicBezTo>
                    <a:cubicBezTo>
                      <a:pt x="34" y="29"/>
                      <a:pt x="34" y="27"/>
                      <a:pt x="34" y="27"/>
                    </a:cubicBezTo>
                    <a:cubicBezTo>
                      <a:pt x="34" y="26"/>
                      <a:pt x="35" y="26"/>
                      <a:pt x="36" y="26"/>
                    </a:cubicBezTo>
                    <a:cubicBezTo>
                      <a:pt x="38" y="26"/>
                      <a:pt x="39" y="25"/>
                      <a:pt x="39" y="24"/>
                    </a:cubicBezTo>
                    <a:cubicBezTo>
                      <a:pt x="39" y="23"/>
                      <a:pt x="39" y="21"/>
                      <a:pt x="38" y="21"/>
                    </a:cubicBezTo>
                    <a:cubicBezTo>
                      <a:pt x="37" y="21"/>
                      <a:pt x="36" y="19"/>
                      <a:pt x="36" y="18"/>
                    </a:cubicBezTo>
                    <a:cubicBezTo>
                      <a:pt x="36" y="18"/>
                      <a:pt x="36" y="17"/>
                      <a:pt x="37" y="17"/>
                    </a:cubicBezTo>
                    <a:cubicBezTo>
                      <a:pt x="38" y="16"/>
                      <a:pt x="39" y="15"/>
                      <a:pt x="38" y="14"/>
                    </a:cubicBezTo>
                    <a:cubicBezTo>
                      <a:pt x="38" y="12"/>
                      <a:pt x="37" y="11"/>
                      <a:pt x="36" y="12"/>
                    </a:cubicBezTo>
                    <a:cubicBezTo>
                      <a:pt x="35" y="12"/>
                      <a:pt x="33" y="11"/>
                      <a:pt x="33" y="10"/>
                    </a:cubicBezTo>
                    <a:cubicBezTo>
                      <a:pt x="32" y="10"/>
                      <a:pt x="33" y="9"/>
                      <a:pt x="33" y="8"/>
                    </a:cubicBezTo>
                    <a:cubicBezTo>
                      <a:pt x="34" y="7"/>
                      <a:pt x="34" y="6"/>
                      <a:pt x="33" y="5"/>
                    </a:cubicBezTo>
                    <a:cubicBezTo>
                      <a:pt x="32" y="4"/>
                      <a:pt x="30" y="4"/>
                      <a:pt x="30" y="5"/>
                    </a:cubicBezTo>
                    <a:cubicBezTo>
                      <a:pt x="29" y="5"/>
                      <a:pt x="27" y="5"/>
                      <a:pt x="26" y="5"/>
                    </a:cubicBezTo>
                    <a:cubicBezTo>
                      <a:pt x="26" y="5"/>
                      <a:pt x="26" y="4"/>
                      <a:pt x="26" y="3"/>
                    </a:cubicBezTo>
                    <a:cubicBezTo>
                      <a:pt x="26" y="2"/>
                      <a:pt x="25" y="1"/>
                      <a:pt x="24" y="0"/>
                    </a:cubicBezTo>
                    <a:cubicBezTo>
                      <a:pt x="22" y="0"/>
                      <a:pt x="21" y="1"/>
                      <a:pt x="21" y="2"/>
                    </a:cubicBezTo>
                    <a:cubicBezTo>
                      <a:pt x="20" y="3"/>
                      <a:pt x="19" y="3"/>
                      <a:pt x="18" y="4"/>
                    </a:cubicBezTo>
                    <a:cubicBezTo>
                      <a:pt x="18" y="4"/>
                      <a:pt x="17" y="3"/>
                      <a:pt x="16" y="2"/>
                    </a:cubicBezTo>
                    <a:cubicBezTo>
                      <a:pt x="16" y="1"/>
                      <a:pt x="15" y="0"/>
                      <a:pt x="13" y="1"/>
                    </a:cubicBezTo>
                    <a:cubicBezTo>
                      <a:pt x="12" y="1"/>
                      <a:pt x="11" y="2"/>
                      <a:pt x="11" y="3"/>
                    </a:cubicBezTo>
                    <a:cubicBezTo>
                      <a:pt x="12" y="4"/>
                      <a:pt x="11" y="6"/>
                      <a:pt x="10" y="6"/>
                    </a:cubicBezTo>
                    <a:cubicBezTo>
                      <a:pt x="10" y="7"/>
                      <a:pt x="9" y="6"/>
                      <a:pt x="8" y="6"/>
                    </a:cubicBezTo>
                    <a:cubicBezTo>
                      <a:pt x="7" y="5"/>
                      <a:pt x="6" y="5"/>
                      <a:pt x="5" y="6"/>
                    </a:cubicBezTo>
                    <a:cubicBezTo>
                      <a:pt x="4" y="7"/>
                      <a:pt x="4" y="9"/>
                      <a:pt x="4" y="10"/>
                    </a:cubicBezTo>
                    <a:close/>
                    <a:moveTo>
                      <a:pt x="16" y="9"/>
                    </a:moveTo>
                    <a:cubicBezTo>
                      <a:pt x="22" y="7"/>
                      <a:pt x="28" y="10"/>
                      <a:pt x="30" y="16"/>
                    </a:cubicBezTo>
                    <a:cubicBezTo>
                      <a:pt x="32" y="22"/>
                      <a:pt x="29" y="29"/>
                      <a:pt x="23" y="31"/>
                    </a:cubicBezTo>
                    <a:cubicBezTo>
                      <a:pt x="17" y="33"/>
                      <a:pt x="11" y="29"/>
                      <a:pt x="9" y="23"/>
                    </a:cubicBezTo>
                    <a:cubicBezTo>
                      <a:pt x="7" y="17"/>
                      <a:pt x="10" y="11"/>
                      <a:pt x="1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106" name="文本框 113"/>
            <p:cNvSpPr txBox="1"/>
            <p:nvPr/>
          </p:nvSpPr>
          <p:spPr>
            <a:xfrm>
              <a:off x="8575716" y="2576469"/>
              <a:ext cx="2103117" cy="409133"/>
            </a:xfrm>
            <a:prstGeom prst="rect">
              <a:avLst/>
            </a:prstGeom>
            <a:noFill/>
          </p:spPr>
          <p:txBody>
            <a:bodyPr wrap="square" rtlCol="0">
              <a:spAutoFit/>
            </a:bodyPr>
            <a:lstStyle/>
            <a:p>
              <a:pPr>
                <a:lnSpc>
                  <a:spcPct val="150000"/>
                </a:lnSpc>
                <a:buFont typeface="Wingdings" panose="05000000000000000000" pitchFamily="2" charset="2"/>
                <a:buChar char="u"/>
              </a:pPr>
              <a:endParaRPr lang="zh-CN" altLang="en-US" sz="1000" dirty="0">
                <a:solidFill>
                  <a:schemeClr val="bg1"/>
                </a:solidFill>
                <a:latin typeface="微软雅黑" panose="020B0503020204020204" pitchFamily="34" charset="-122"/>
                <a:ea typeface="微软雅黑" panose="020B0503020204020204" pitchFamily="34" charset="-122"/>
                <a:cs typeface="时尚中黑简体"/>
              </a:endParaRPr>
            </a:p>
          </p:txBody>
        </p:sp>
      </p:grpSp>
      <p:grpSp>
        <p:nvGrpSpPr>
          <p:cNvPr id="110" name="组合 109"/>
          <p:cNvGrpSpPr/>
          <p:nvPr/>
        </p:nvGrpSpPr>
        <p:grpSpPr>
          <a:xfrm>
            <a:off x="8651366" y="3402366"/>
            <a:ext cx="3348494" cy="1384996"/>
            <a:chOff x="8185976" y="3659571"/>
            <a:chExt cx="2470337" cy="1216630"/>
          </a:xfrm>
        </p:grpSpPr>
        <p:sp>
          <p:nvSpPr>
            <p:cNvPr id="112" name="Freeform 18"/>
            <p:cNvSpPr>
              <a:spLocks noEditPoints="1"/>
            </p:cNvSpPr>
            <p:nvPr/>
          </p:nvSpPr>
          <p:spPr bwMode="auto">
            <a:xfrm>
              <a:off x="8185976" y="3811358"/>
              <a:ext cx="303924" cy="374462"/>
            </a:xfrm>
            <a:custGeom>
              <a:avLst/>
              <a:gdLst>
                <a:gd name="T0" fmla="*/ 82 w 112"/>
                <a:gd name="T1" fmla="*/ 53 h 83"/>
                <a:gd name="T2" fmla="*/ 99 w 112"/>
                <a:gd name="T3" fmla="*/ 36 h 83"/>
                <a:gd name="T4" fmla="*/ 104 w 112"/>
                <a:gd name="T5" fmla="*/ 37 h 83"/>
                <a:gd name="T6" fmla="*/ 104 w 112"/>
                <a:gd name="T7" fmla="*/ 24 h 83"/>
                <a:gd name="T8" fmla="*/ 92 w 112"/>
                <a:gd name="T9" fmla="*/ 12 h 83"/>
                <a:gd name="T10" fmla="*/ 49 w 112"/>
                <a:gd name="T11" fmla="*/ 12 h 83"/>
                <a:gd name="T12" fmla="*/ 39 w 112"/>
                <a:gd name="T13" fmla="*/ 0 h 83"/>
                <a:gd name="T14" fmla="*/ 14 w 112"/>
                <a:gd name="T15" fmla="*/ 0 h 83"/>
                <a:gd name="T16" fmla="*/ 2 w 112"/>
                <a:gd name="T17" fmla="*/ 6 h 83"/>
                <a:gd name="T18" fmla="*/ 0 w 112"/>
                <a:gd name="T19" fmla="*/ 13 h 83"/>
                <a:gd name="T20" fmla="*/ 0 w 112"/>
                <a:gd name="T21" fmla="*/ 13 h 83"/>
                <a:gd name="T22" fmla="*/ 0 w 112"/>
                <a:gd name="T23" fmla="*/ 14 h 83"/>
                <a:gd name="T24" fmla="*/ 0 w 112"/>
                <a:gd name="T25" fmla="*/ 16 h 83"/>
                <a:gd name="T26" fmla="*/ 0 w 112"/>
                <a:gd name="T27" fmla="*/ 34 h 83"/>
                <a:gd name="T28" fmla="*/ 0 w 112"/>
                <a:gd name="T29" fmla="*/ 71 h 83"/>
                <a:gd name="T30" fmla="*/ 12 w 112"/>
                <a:gd name="T31" fmla="*/ 83 h 83"/>
                <a:gd name="T32" fmla="*/ 92 w 112"/>
                <a:gd name="T33" fmla="*/ 83 h 83"/>
                <a:gd name="T34" fmla="*/ 104 w 112"/>
                <a:gd name="T35" fmla="*/ 71 h 83"/>
                <a:gd name="T36" fmla="*/ 104 w 112"/>
                <a:gd name="T37" fmla="*/ 69 h 83"/>
                <a:gd name="T38" fmla="*/ 99 w 112"/>
                <a:gd name="T39" fmla="*/ 69 h 83"/>
                <a:gd name="T40" fmla="*/ 82 w 112"/>
                <a:gd name="T41" fmla="*/ 53 h 83"/>
                <a:gd name="T42" fmla="*/ 104 w 112"/>
                <a:gd name="T43" fmla="*/ 40 h 83"/>
                <a:gd name="T44" fmla="*/ 99 w 112"/>
                <a:gd name="T45" fmla="*/ 39 h 83"/>
                <a:gd name="T46" fmla="*/ 85 w 112"/>
                <a:gd name="T47" fmla="*/ 53 h 83"/>
                <a:gd name="T48" fmla="*/ 99 w 112"/>
                <a:gd name="T49" fmla="*/ 66 h 83"/>
                <a:gd name="T50" fmla="*/ 104 w 112"/>
                <a:gd name="T51" fmla="*/ 65 h 83"/>
                <a:gd name="T52" fmla="*/ 112 w 112"/>
                <a:gd name="T53" fmla="*/ 53 h 83"/>
                <a:gd name="T54" fmla="*/ 104 w 112"/>
                <a:gd name="T55" fmla="*/ 40 h 83"/>
                <a:gd name="T56" fmla="*/ 104 w 112"/>
                <a:gd name="T57" fmla="*/ 56 h 83"/>
                <a:gd name="T58" fmla="*/ 99 w 112"/>
                <a:gd name="T59" fmla="*/ 63 h 83"/>
                <a:gd name="T60" fmla="*/ 98 w 112"/>
                <a:gd name="T61" fmla="*/ 64 h 83"/>
                <a:gd name="T62" fmla="*/ 98 w 112"/>
                <a:gd name="T63" fmla="*/ 64 h 83"/>
                <a:gd name="T64" fmla="*/ 97 w 112"/>
                <a:gd name="T65" fmla="*/ 63 h 83"/>
                <a:gd name="T66" fmla="*/ 89 w 112"/>
                <a:gd name="T67" fmla="*/ 53 h 83"/>
                <a:gd name="T68" fmla="*/ 89 w 112"/>
                <a:gd name="T69" fmla="*/ 53 h 83"/>
                <a:gd name="T70" fmla="*/ 93 w 112"/>
                <a:gd name="T71" fmla="*/ 53 h 83"/>
                <a:gd name="T72" fmla="*/ 98 w 112"/>
                <a:gd name="T73" fmla="*/ 59 h 83"/>
                <a:gd name="T74" fmla="*/ 104 w 112"/>
                <a:gd name="T75" fmla="*/ 50 h 83"/>
                <a:gd name="T76" fmla="*/ 107 w 112"/>
                <a:gd name="T77" fmla="*/ 45 h 83"/>
                <a:gd name="T78" fmla="*/ 109 w 112"/>
                <a:gd name="T79" fmla="*/ 45 h 83"/>
                <a:gd name="T80" fmla="*/ 110 w 112"/>
                <a:gd name="T81" fmla="*/ 47 h 83"/>
                <a:gd name="T82" fmla="*/ 104 w 112"/>
                <a:gd name="T83" fmla="*/ 5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2" h="83">
                  <a:moveTo>
                    <a:pt x="82" y="53"/>
                  </a:moveTo>
                  <a:cubicBezTo>
                    <a:pt x="82" y="44"/>
                    <a:pt x="90" y="36"/>
                    <a:pt x="99" y="36"/>
                  </a:cubicBezTo>
                  <a:cubicBezTo>
                    <a:pt x="100" y="36"/>
                    <a:pt x="102" y="37"/>
                    <a:pt x="104" y="37"/>
                  </a:cubicBezTo>
                  <a:cubicBezTo>
                    <a:pt x="104" y="24"/>
                    <a:pt x="104" y="24"/>
                    <a:pt x="104" y="24"/>
                  </a:cubicBezTo>
                  <a:cubicBezTo>
                    <a:pt x="104" y="17"/>
                    <a:pt x="99" y="12"/>
                    <a:pt x="92" y="12"/>
                  </a:cubicBezTo>
                  <a:cubicBezTo>
                    <a:pt x="49" y="12"/>
                    <a:pt x="49" y="12"/>
                    <a:pt x="49" y="12"/>
                  </a:cubicBezTo>
                  <a:cubicBezTo>
                    <a:pt x="48" y="5"/>
                    <a:pt x="43" y="0"/>
                    <a:pt x="39" y="0"/>
                  </a:cubicBezTo>
                  <a:cubicBezTo>
                    <a:pt x="14" y="0"/>
                    <a:pt x="14" y="0"/>
                    <a:pt x="14" y="0"/>
                  </a:cubicBezTo>
                  <a:cubicBezTo>
                    <a:pt x="8" y="0"/>
                    <a:pt x="4" y="2"/>
                    <a:pt x="2" y="6"/>
                  </a:cubicBezTo>
                  <a:cubicBezTo>
                    <a:pt x="1" y="8"/>
                    <a:pt x="0" y="10"/>
                    <a:pt x="0" y="13"/>
                  </a:cubicBezTo>
                  <a:cubicBezTo>
                    <a:pt x="0" y="13"/>
                    <a:pt x="0" y="13"/>
                    <a:pt x="0" y="13"/>
                  </a:cubicBezTo>
                  <a:cubicBezTo>
                    <a:pt x="0" y="14"/>
                    <a:pt x="0" y="14"/>
                    <a:pt x="0" y="14"/>
                  </a:cubicBezTo>
                  <a:cubicBezTo>
                    <a:pt x="0" y="16"/>
                    <a:pt x="0" y="16"/>
                    <a:pt x="0" y="16"/>
                  </a:cubicBezTo>
                  <a:cubicBezTo>
                    <a:pt x="0" y="34"/>
                    <a:pt x="0" y="34"/>
                    <a:pt x="0" y="34"/>
                  </a:cubicBezTo>
                  <a:cubicBezTo>
                    <a:pt x="0" y="71"/>
                    <a:pt x="0" y="71"/>
                    <a:pt x="0" y="71"/>
                  </a:cubicBezTo>
                  <a:cubicBezTo>
                    <a:pt x="0" y="78"/>
                    <a:pt x="5" y="83"/>
                    <a:pt x="12" y="83"/>
                  </a:cubicBezTo>
                  <a:cubicBezTo>
                    <a:pt x="92" y="83"/>
                    <a:pt x="92" y="83"/>
                    <a:pt x="92" y="83"/>
                  </a:cubicBezTo>
                  <a:cubicBezTo>
                    <a:pt x="99" y="83"/>
                    <a:pt x="104" y="78"/>
                    <a:pt x="104" y="71"/>
                  </a:cubicBezTo>
                  <a:cubicBezTo>
                    <a:pt x="104" y="69"/>
                    <a:pt x="104" y="69"/>
                    <a:pt x="104" y="69"/>
                  </a:cubicBezTo>
                  <a:cubicBezTo>
                    <a:pt x="102" y="69"/>
                    <a:pt x="100" y="69"/>
                    <a:pt x="99" y="69"/>
                  </a:cubicBezTo>
                  <a:cubicBezTo>
                    <a:pt x="90" y="69"/>
                    <a:pt x="82" y="62"/>
                    <a:pt x="82" y="53"/>
                  </a:cubicBezTo>
                  <a:close/>
                  <a:moveTo>
                    <a:pt x="104" y="40"/>
                  </a:moveTo>
                  <a:cubicBezTo>
                    <a:pt x="102" y="40"/>
                    <a:pt x="101" y="39"/>
                    <a:pt x="99" y="39"/>
                  </a:cubicBezTo>
                  <a:cubicBezTo>
                    <a:pt x="91" y="39"/>
                    <a:pt x="85" y="45"/>
                    <a:pt x="85" y="53"/>
                  </a:cubicBezTo>
                  <a:cubicBezTo>
                    <a:pt x="85" y="60"/>
                    <a:pt x="91" y="66"/>
                    <a:pt x="99" y="66"/>
                  </a:cubicBezTo>
                  <a:cubicBezTo>
                    <a:pt x="101" y="66"/>
                    <a:pt x="102" y="66"/>
                    <a:pt x="104" y="65"/>
                  </a:cubicBezTo>
                  <a:cubicBezTo>
                    <a:pt x="109" y="63"/>
                    <a:pt x="112" y="59"/>
                    <a:pt x="112" y="53"/>
                  </a:cubicBezTo>
                  <a:cubicBezTo>
                    <a:pt x="112" y="47"/>
                    <a:pt x="109" y="42"/>
                    <a:pt x="104" y="40"/>
                  </a:cubicBezTo>
                  <a:close/>
                  <a:moveTo>
                    <a:pt x="104" y="56"/>
                  </a:moveTo>
                  <a:cubicBezTo>
                    <a:pt x="99" y="63"/>
                    <a:pt x="99" y="63"/>
                    <a:pt x="99" y="63"/>
                  </a:cubicBezTo>
                  <a:cubicBezTo>
                    <a:pt x="99" y="63"/>
                    <a:pt x="99" y="64"/>
                    <a:pt x="98" y="64"/>
                  </a:cubicBezTo>
                  <a:cubicBezTo>
                    <a:pt x="98" y="64"/>
                    <a:pt x="98" y="64"/>
                    <a:pt x="98" y="64"/>
                  </a:cubicBezTo>
                  <a:cubicBezTo>
                    <a:pt x="97" y="64"/>
                    <a:pt x="97" y="63"/>
                    <a:pt x="97" y="63"/>
                  </a:cubicBezTo>
                  <a:cubicBezTo>
                    <a:pt x="89" y="53"/>
                    <a:pt x="89" y="53"/>
                    <a:pt x="89" y="53"/>
                  </a:cubicBezTo>
                  <a:cubicBezTo>
                    <a:pt x="89" y="53"/>
                    <a:pt x="89" y="53"/>
                    <a:pt x="89" y="53"/>
                  </a:cubicBezTo>
                  <a:cubicBezTo>
                    <a:pt x="93" y="53"/>
                    <a:pt x="93" y="53"/>
                    <a:pt x="93" y="53"/>
                  </a:cubicBezTo>
                  <a:cubicBezTo>
                    <a:pt x="98" y="59"/>
                    <a:pt x="98" y="59"/>
                    <a:pt x="98" y="59"/>
                  </a:cubicBezTo>
                  <a:cubicBezTo>
                    <a:pt x="104" y="50"/>
                    <a:pt x="104" y="50"/>
                    <a:pt x="104" y="50"/>
                  </a:cubicBezTo>
                  <a:cubicBezTo>
                    <a:pt x="107" y="45"/>
                    <a:pt x="107" y="45"/>
                    <a:pt x="107" y="45"/>
                  </a:cubicBezTo>
                  <a:cubicBezTo>
                    <a:pt x="107" y="44"/>
                    <a:pt x="108" y="44"/>
                    <a:pt x="109" y="45"/>
                  </a:cubicBezTo>
                  <a:cubicBezTo>
                    <a:pt x="110" y="45"/>
                    <a:pt x="110" y="46"/>
                    <a:pt x="110" y="47"/>
                  </a:cubicBezTo>
                  <a:lnTo>
                    <a:pt x="104" y="56"/>
                  </a:lnTo>
                  <a:close/>
                </a:path>
              </a:pathLst>
            </a:custGeom>
            <a:solidFill>
              <a:srgbClr val="663A77"/>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113" name="文本框 113"/>
            <p:cNvSpPr txBox="1"/>
            <p:nvPr/>
          </p:nvSpPr>
          <p:spPr>
            <a:xfrm>
              <a:off x="8482599" y="3659571"/>
              <a:ext cx="2173714" cy="1216630"/>
            </a:xfrm>
            <a:prstGeom prst="rect">
              <a:avLst/>
            </a:prstGeom>
            <a:noFill/>
          </p:spPr>
          <p:txBody>
            <a:bodyPr wrap="square" rtlCol="0">
              <a:spAutoFit/>
            </a:bodyPr>
            <a:lstStyle/>
            <a:p>
              <a:pPr algn="just">
                <a:lnSpc>
                  <a:spcPct val="150000"/>
                </a:lnSpc>
              </a:pPr>
              <a:r>
                <a:rPr lang="zh-CN" altLang="en-US" sz="1400" b="1" dirty="0">
                  <a:solidFill>
                    <a:schemeClr val="bg1"/>
                  </a:solidFill>
                  <a:latin typeface="微软雅黑" panose="020B0503020204020204" pitchFamily="34" charset="-122"/>
                  <a:ea typeface="微软雅黑" panose="020B0503020204020204" pitchFamily="34" charset="-122"/>
                </a:rPr>
                <a:t>学生每年最少登陆</a:t>
              </a:r>
              <a:r>
                <a:rPr lang="zh-CN" altLang="en-US" sz="1400" b="1" dirty="0">
                  <a:solidFill>
                    <a:schemeClr val="accent3">
                      <a:lumMod val="75000"/>
                    </a:schemeClr>
                  </a:solidFill>
                  <a:latin typeface="微软雅黑" panose="020B0503020204020204" pitchFamily="34" charset="-122"/>
                  <a:ea typeface="微软雅黑" panose="020B0503020204020204" pitchFamily="34" charset="-122"/>
                </a:rPr>
                <a:t>两</a:t>
              </a:r>
              <a:r>
                <a:rPr lang="zh-CN" altLang="en-US" sz="1400" b="1" dirty="0">
                  <a:solidFill>
                    <a:schemeClr val="bg1"/>
                  </a:solidFill>
                  <a:latin typeface="微软雅黑" panose="020B0503020204020204" pitchFamily="34" charset="-122"/>
                  <a:ea typeface="微软雅黑" panose="020B0503020204020204" pitchFamily="34" charset="-122"/>
                </a:rPr>
                <a:t>次学生在线服务系统</a:t>
              </a:r>
              <a:r>
                <a:rPr lang="zh-CN" altLang="en-US" sz="1400" b="1" dirty="0" smtClean="0">
                  <a:solidFill>
                    <a:schemeClr val="bg1"/>
                  </a:solidFill>
                  <a:latin typeface="微软雅黑" panose="020B0503020204020204" pitchFamily="34" charset="-122"/>
                  <a:ea typeface="微软雅黑" panose="020B0503020204020204" pitchFamily="34" charset="-122"/>
                </a:rPr>
                <a:t>；续</a:t>
              </a:r>
              <a:r>
                <a:rPr lang="zh-CN" altLang="en-US" sz="1400" b="1" dirty="0">
                  <a:solidFill>
                    <a:schemeClr val="bg1"/>
                  </a:solidFill>
                  <a:latin typeface="微软雅黑" panose="020B0503020204020204" pitchFamily="34" charset="-122"/>
                  <a:ea typeface="微软雅黑" panose="020B0503020204020204" pitchFamily="34" charset="-122"/>
                </a:rPr>
                <a:t>贷时，填写续贷声明，并完善修改最新的高校就学信息和通讯信息。</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grpSp>
      <p:grpSp>
        <p:nvGrpSpPr>
          <p:cNvPr id="114" name="组合 113"/>
          <p:cNvGrpSpPr/>
          <p:nvPr/>
        </p:nvGrpSpPr>
        <p:grpSpPr>
          <a:xfrm>
            <a:off x="7561135" y="4901152"/>
            <a:ext cx="4566855" cy="1596141"/>
            <a:chOff x="8582483" y="4979543"/>
            <a:chExt cx="3127823" cy="1416046"/>
          </a:xfrm>
        </p:grpSpPr>
        <p:grpSp>
          <p:nvGrpSpPr>
            <p:cNvPr id="116" name="Group 4"/>
            <p:cNvGrpSpPr>
              <a:grpSpLocks noChangeAspect="1"/>
            </p:cNvGrpSpPr>
            <p:nvPr/>
          </p:nvGrpSpPr>
          <p:grpSpPr bwMode="auto">
            <a:xfrm>
              <a:off x="8582483" y="4979543"/>
              <a:ext cx="215855" cy="316960"/>
              <a:chOff x="3540" y="531"/>
              <a:chExt cx="348" cy="511"/>
            </a:xfrm>
            <a:solidFill>
              <a:srgbClr val="C65885"/>
            </a:solidFill>
          </p:grpSpPr>
          <p:sp>
            <p:nvSpPr>
              <p:cNvPr id="118" name="Freeform 5"/>
              <p:cNvSpPr/>
              <p:nvPr/>
            </p:nvSpPr>
            <p:spPr bwMode="auto">
              <a:xfrm>
                <a:off x="3540" y="801"/>
                <a:ext cx="348" cy="241"/>
              </a:xfrm>
              <a:custGeom>
                <a:avLst/>
                <a:gdLst>
                  <a:gd name="T0" fmla="*/ 78 w 97"/>
                  <a:gd name="T1" fmla="*/ 0 h 68"/>
                  <a:gd name="T2" fmla="*/ 70 w 97"/>
                  <a:gd name="T3" fmla="*/ 20 h 68"/>
                  <a:gd name="T4" fmla="*/ 49 w 97"/>
                  <a:gd name="T5" fmla="*/ 66 h 68"/>
                  <a:gd name="T6" fmla="*/ 29 w 97"/>
                  <a:gd name="T7" fmla="*/ 20 h 68"/>
                  <a:gd name="T8" fmla="*/ 20 w 97"/>
                  <a:gd name="T9" fmla="*/ 0 h 68"/>
                  <a:gd name="T10" fmla="*/ 0 w 97"/>
                  <a:gd name="T11" fmla="*/ 39 h 68"/>
                  <a:gd name="T12" fmla="*/ 0 w 97"/>
                  <a:gd name="T13" fmla="*/ 50 h 68"/>
                  <a:gd name="T14" fmla="*/ 49 w 97"/>
                  <a:gd name="T15" fmla="*/ 68 h 68"/>
                  <a:gd name="T16" fmla="*/ 97 w 97"/>
                  <a:gd name="T17" fmla="*/ 50 h 68"/>
                  <a:gd name="T18" fmla="*/ 97 w 97"/>
                  <a:gd name="T19" fmla="*/ 39 h 68"/>
                  <a:gd name="T20" fmla="*/ 78 w 97"/>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68">
                    <a:moveTo>
                      <a:pt x="78" y="0"/>
                    </a:moveTo>
                    <a:cubicBezTo>
                      <a:pt x="70" y="20"/>
                      <a:pt x="70" y="20"/>
                      <a:pt x="70" y="20"/>
                    </a:cubicBezTo>
                    <a:cubicBezTo>
                      <a:pt x="49" y="66"/>
                      <a:pt x="49" y="66"/>
                      <a:pt x="49" y="66"/>
                    </a:cubicBezTo>
                    <a:cubicBezTo>
                      <a:pt x="29" y="20"/>
                      <a:pt x="29" y="20"/>
                      <a:pt x="29" y="20"/>
                    </a:cubicBezTo>
                    <a:cubicBezTo>
                      <a:pt x="20" y="0"/>
                      <a:pt x="20" y="0"/>
                      <a:pt x="20" y="0"/>
                    </a:cubicBezTo>
                    <a:cubicBezTo>
                      <a:pt x="8" y="8"/>
                      <a:pt x="0" y="23"/>
                      <a:pt x="0" y="39"/>
                    </a:cubicBezTo>
                    <a:cubicBezTo>
                      <a:pt x="0" y="50"/>
                      <a:pt x="0" y="50"/>
                      <a:pt x="0" y="50"/>
                    </a:cubicBezTo>
                    <a:cubicBezTo>
                      <a:pt x="13" y="61"/>
                      <a:pt x="30" y="68"/>
                      <a:pt x="49" y="68"/>
                    </a:cubicBezTo>
                    <a:cubicBezTo>
                      <a:pt x="67" y="68"/>
                      <a:pt x="84" y="61"/>
                      <a:pt x="97" y="50"/>
                    </a:cubicBezTo>
                    <a:cubicBezTo>
                      <a:pt x="97" y="39"/>
                      <a:pt x="97" y="39"/>
                      <a:pt x="97" y="39"/>
                    </a:cubicBezTo>
                    <a:cubicBezTo>
                      <a:pt x="97" y="23"/>
                      <a:pt x="90" y="9"/>
                      <a:pt x="7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19" name="Freeform 6"/>
              <p:cNvSpPr/>
              <p:nvPr/>
            </p:nvSpPr>
            <p:spPr bwMode="auto">
              <a:xfrm>
                <a:off x="3687" y="833"/>
                <a:ext cx="58" cy="156"/>
              </a:xfrm>
              <a:custGeom>
                <a:avLst/>
                <a:gdLst>
                  <a:gd name="T0" fmla="*/ 0 w 16"/>
                  <a:gd name="T1" fmla="*/ 0 h 44"/>
                  <a:gd name="T2" fmla="*/ 3 w 16"/>
                  <a:gd name="T3" fmla="*/ 7 h 44"/>
                  <a:gd name="T4" fmla="*/ 0 w 16"/>
                  <a:gd name="T5" fmla="*/ 36 h 44"/>
                  <a:gd name="T6" fmla="*/ 8 w 16"/>
                  <a:gd name="T7" fmla="*/ 44 h 44"/>
                  <a:gd name="T8" fmla="*/ 15 w 16"/>
                  <a:gd name="T9" fmla="*/ 36 h 44"/>
                  <a:gd name="T10" fmla="*/ 12 w 16"/>
                  <a:gd name="T11" fmla="*/ 7 h 44"/>
                  <a:gd name="T12" fmla="*/ 16 w 16"/>
                  <a:gd name="T13" fmla="*/ 0 h 44"/>
                  <a:gd name="T14" fmla="*/ 8 w 16"/>
                  <a:gd name="T15" fmla="*/ 1 h 44"/>
                  <a:gd name="T16" fmla="*/ 0 w 16"/>
                  <a:gd name="T1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44">
                    <a:moveTo>
                      <a:pt x="0" y="0"/>
                    </a:moveTo>
                    <a:cubicBezTo>
                      <a:pt x="0" y="3"/>
                      <a:pt x="1" y="5"/>
                      <a:pt x="3" y="7"/>
                    </a:cubicBezTo>
                    <a:cubicBezTo>
                      <a:pt x="0" y="36"/>
                      <a:pt x="0" y="36"/>
                      <a:pt x="0" y="36"/>
                    </a:cubicBezTo>
                    <a:cubicBezTo>
                      <a:pt x="8" y="44"/>
                      <a:pt x="8" y="44"/>
                      <a:pt x="8" y="44"/>
                    </a:cubicBezTo>
                    <a:cubicBezTo>
                      <a:pt x="15" y="36"/>
                      <a:pt x="15" y="36"/>
                      <a:pt x="15" y="36"/>
                    </a:cubicBezTo>
                    <a:cubicBezTo>
                      <a:pt x="12" y="7"/>
                      <a:pt x="12" y="7"/>
                      <a:pt x="12" y="7"/>
                    </a:cubicBezTo>
                    <a:cubicBezTo>
                      <a:pt x="14" y="5"/>
                      <a:pt x="15" y="3"/>
                      <a:pt x="16" y="0"/>
                    </a:cubicBezTo>
                    <a:cubicBezTo>
                      <a:pt x="13" y="1"/>
                      <a:pt x="10" y="1"/>
                      <a:pt x="8" y="1"/>
                    </a:cubicBezTo>
                    <a:cubicBezTo>
                      <a:pt x="5" y="1"/>
                      <a:pt x="2"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0" name="Freeform 7"/>
              <p:cNvSpPr/>
              <p:nvPr/>
            </p:nvSpPr>
            <p:spPr bwMode="auto">
              <a:xfrm>
                <a:off x="3609" y="652"/>
                <a:ext cx="215" cy="181"/>
              </a:xfrm>
              <a:custGeom>
                <a:avLst/>
                <a:gdLst>
                  <a:gd name="T0" fmla="*/ 30 w 60"/>
                  <a:gd name="T1" fmla="*/ 5 h 51"/>
                  <a:gd name="T2" fmla="*/ 13 w 60"/>
                  <a:gd name="T3" fmla="*/ 0 h 51"/>
                  <a:gd name="T4" fmla="*/ 1 w 60"/>
                  <a:gd name="T5" fmla="*/ 0 h 51"/>
                  <a:gd name="T6" fmla="*/ 0 w 60"/>
                  <a:gd name="T7" fmla="*/ 0 h 51"/>
                  <a:gd name="T8" fmla="*/ 0 w 60"/>
                  <a:gd name="T9" fmla="*/ 6 h 51"/>
                  <a:gd name="T10" fmla="*/ 0 w 60"/>
                  <a:gd name="T11" fmla="*/ 24 h 51"/>
                  <a:gd name="T12" fmla="*/ 22 w 60"/>
                  <a:gd name="T13" fmla="*/ 50 h 51"/>
                  <a:gd name="T14" fmla="*/ 30 w 60"/>
                  <a:gd name="T15" fmla="*/ 51 h 51"/>
                  <a:gd name="T16" fmla="*/ 38 w 60"/>
                  <a:gd name="T17" fmla="*/ 50 h 51"/>
                  <a:gd name="T18" fmla="*/ 60 w 60"/>
                  <a:gd name="T19" fmla="*/ 24 h 51"/>
                  <a:gd name="T20" fmla="*/ 60 w 60"/>
                  <a:gd name="T21" fmla="*/ 6 h 51"/>
                  <a:gd name="T22" fmla="*/ 59 w 60"/>
                  <a:gd name="T23" fmla="*/ 0 h 51"/>
                  <a:gd name="T24" fmla="*/ 47 w 60"/>
                  <a:gd name="T25" fmla="*/ 0 h 51"/>
                  <a:gd name="T26" fmla="*/ 30 w 60"/>
                  <a:gd name="T27" fmla="*/ 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51">
                    <a:moveTo>
                      <a:pt x="30" y="5"/>
                    </a:moveTo>
                    <a:cubicBezTo>
                      <a:pt x="22" y="5"/>
                      <a:pt x="15" y="3"/>
                      <a:pt x="13" y="0"/>
                    </a:cubicBezTo>
                    <a:cubicBezTo>
                      <a:pt x="1" y="0"/>
                      <a:pt x="1" y="0"/>
                      <a:pt x="1" y="0"/>
                    </a:cubicBezTo>
                    <a:cubicBezTo>
                      <a:pt x="0" y="0"/>
                      <a:pt x="0" y="0"/>
                      <a:pt x="0" y="0"/>
                    </a:cubicBezTo>
                    <a:cubicBezTo>
                      <a:pt x="0" y="2"/>
                      <a:pt x="0" y="4"/>
                      <a:pt x="0" y="6"/>
                    </a:cubicBezTo>
                    <a:cubicBezTo>
                      <a:pt x="0" y="24"/>
                      <a:pt x="0" y="24"/>
                      <a:pt x="0" y="24"/>
                    </a:cubicBezTo>
                    <a:cubicBezTo>
                      <a:pt x="0" y="36"/>
                      <a:pt x="9" y="47"/>
                      <a:pt x="22" y="50"/>
                    </a:cubicBezTo>
                    <a:cubicBezTo>
                      <a:pt x="24" y="51"/>
                      <a:pt x="27" y="51"/>
                      <a:pt x="30" y="51"/>
                    </a:cubicBezTo>
                    <a:cubicBezTo>
                      <a:pt x="32" y="51"/>
                      <a:pt x="35" y="51"/>
                      <a:pt x="38" y="50"/>
                    </a:cubicBezTo>
                    <a:cubicBezTo>
                      <a:pt x="50" y="47"/>
                      <a:pt x="60" y="36"/>
                      <a:pt x="60" y="24"/>
                    </a:cubicBezTo>
                    <a:cubicBezTo>
                      <a:pt x="60" y="6"/>
                      <a:pt x="60" y="6"/>
                      <a:pt x="60" y="6"/>
                    </a:cubicBezTo>
                    <a:cubicBezTo>
                      <a:pt x="60" y="4"/>
                      <a:pt x="59" y="2"/>
                      <a:pt x="59" y="0"/>
                    </a:cubicBezTo>
                    <a:cubicBezTo>
                      <a:pt x="47" y="0"/>
                      <a:pt x="47" y="0"/>
                      <a:pt x="47" y="0"/>
                    </a:cubicBezTo>
                    <a:cubicBezTo>
                      <a:pt x="46" y="3"/>
                      <a:pt x="38" y="5"/>
                      <a:pt x="3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1" name="Freeform 8"/>
              <p:cNvSpPr>
                <a:spLocks noEditPoints="1"/>
              </p:cNvSpPr>
              <p:nvPr/>
            </p:nvSpPr>
            <p:spPr bwMode="auto">
              <a:xfrm>
                <a:off x="3598" y="531"/>
                <a:ext cx="240" cy="128"/>
              </a:xfrm>
              <a:custGeom>
                <a:avLst/>
                <a:gdLst>
                  <a:gd name="T0" fmla="*/ 33 w 67"/>
                  <a:gd name="T1" fmla="*/ 0 h 36"/>
                  <a:gd name="T2" fmla="*/ 0 w 67"/>
                  <a:gd name="T3" fmla="*/ 31 h 36"/>
                  <a:gd name="T4" fmla="*/ 4 w 67"/>
                  <a:gd name="T5" fmla="*/ 31 h 36"/>
                  <a:gd name="T6" fmla="*/ 4 w 67"/>
                  <a:gd name="T7" fmla="*/ 31 h 36"/>
                  <a:gd name="T8" fmla="*/ 16 w 67"/>
                  <a:gd name="T9" fmla="*/ 31 h 36"/>
                  <a:gd name="T10" fmla="*/ 33 w 67"/>
                  <a:gd name="T11" fmla="*/ 36 h 36"/>
                  <a:gd name="T12" fmla="*/ 51 w 67"/>
                  <a:gd name="T13" fmla="*/ 31 h 36"/>
                  <a:gd name="T14" fmla="*/ 62 w 67"/>
                  <a:gd name="T15" fmla="*/ 31 h 36"/>
                  <a:gd name="T16" fmla="*/ 64 w 67"/>
                  <a:gd name="T17" fmla="*/ 31 h 36"/>
                  <a:gd name="T18" fmla="*/ 67 w 67"/>
                  <a:gd name="T19" fmla="*/ 31 h 36"/>
                  <a:gd name="T20" fmla="*/ 33 w 67"/>
                  <a:gd name="T21" fmla="*/ 0 h 36"/>
                  <a:gd name="T22" fmla="*/ 33 w 67"/>
                  <a:gd name="T23" fmla="*/ 26 h 36"/>
                  <a:gd name="T24" fmla="*/ 27 w 67"/>
                  <a:gd name="T25" fmla="*/ 20 h 36"/>
                  <a:gd name="T26" fmla="*/ 33 w 67"/>
                  <a:gd name="T27" fmla="*/ 14 h 36"/>
                  <a:gd name="T28" fmla="*/ 40 w 67"/>
                  <a:gd name="T29" fmla="*/ 20 h 36"/>
                  <a:gd name="T30" fmla="*/ 33 w 67"/>
                  <a:gd name="T31" fmla="*/ 2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7" h="36">
                    <a:moveTo>
                      <a:pt x="33" y="0"/>
                    </a:moveTo>
                    <a:cubicBezTo>
                      <a:pt x="15" y="0"/>
                      <a:pt x="1" y="14"/>
                      <a:pt x="0" y="31"/>
                    </a:cubicBezTo>
                    <a:cubicBezTo>
                      <a:pt x="4" y="31"/>
                      <a:pt x="4" y="31"/>
                      <a:pt x="4" y="31"/>
                    </a:cubicBezTo>
                    <a:cubicBezTo>
                      <a:pt x="4" y="31"/>
                      <a:pt x="4" y="31"/>
                      <a:pt x="4" y="31"/>
                    </a:cubicBezTo>
                    <a:cubicBezTo>
                      <a:pt x="16" y="31"/>
                      <a:pt x="16" y="31"/>
                      <a:pt x="16" y="31"/>
                    </a:cubicBezTo>
                    <a:cubicBezTo>
                      <a:pt x="18" y="34"/>
                      <a:pt x="25" y="36"/>
                      <a:pt x="33" y="36"/>
                    </a:cubicBezTo>
                    <a:cubicBezTo>
                      <a:pt x="42" y="36"/>
                      <a:pt x="49" y="34"/>
                      <a:pt x="51" y="31"/>
                    </a:cubicBezTo>
                    <a:cubicBezTo>
                      <a:pt x="62" y="31"/>
                      <a:pt x="62" y="31"/>
                      <a:pt x="62" y="31"/>
                    </a:cubicBezTo>
                    <a:cubicBezTo>
                      <a:pt x="64" y="31"/>
                      <a:pt x="64" y="31"/>
                      <a:pt x="64" y="31"/>
                    </a:cubicBezTo>
                    <a:cubicBezTo>
                      <a:pt x="67" y="31"/>
                      <a:pt x="67" y="31"/>
                      <a:pt x="67" y="31"/>
                    </a:cubicBezTo>
                    <a:cubicBezTo>
                      <a:pt x="66" y="14"/>
                      <a:pt x="51" y="0"/>
                      <a:pt x="33" y="0"/>
                    </a:cubicBezTo>
                    <a:close/>
                    <a:moveTo>
                      <a:pt x="33" y="26"/>
                    </a:moveTo>
                    <a:cubicBezTo>
                      <a:pt x="30" y="26"/>
                      <a:pt x="27" y="24"/>
                      <a:pt x="27" y="20"/>
                    </a:cubicBezTo>
                    <a:cubicBezTo>
                      <a:pt x="27" y="17"/>
                      <a:pt x="30" y="14"/>
                      <a:pt x="33" y="14"/>
                    </a:cubicBezTo>
                    <a:cubicBezTo>
                      <a:pt x="37" y="14"/>
                      <a:pt x="40" y="17"/>
                      <a:pt x="40" y="20"/>
                    </a:cubicBezTo>
                    <a:cubicBezTo>
                      <a:pt x="40" y="24"/>
                      <a:pt x="37" y="26"/>
                      <a:pt x="3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117" name="文本框 113"/>
            <p:cNvSpPr txBox="1"/>
            <p:nvPr/>
          </p:nvSpPr>
          <p:spPr>
            <a:xfrm>
              <a:off x="8720095" y="5166865"/>
              <a:ext cx="2990211" cy="1228724"/>
            </a:xfrm>
            <a:prstGeom prst="rect">
              <a:avLst/>
            </a:prstGeom>
            <a:noFill/>
          </p:spPr>
          <p:txBody>
            <a:bodyPr wrap="square" rtlCol="0">
              <a:spAutoFit/>
            </a:bodyPr>
            <a:lstStyle/>
            <a:p>
              <a:pPr algn="just">
                <a:lnSpc>
                  <a:spcPct val="150000"/>
                </a:lnSpc>
              </a:pPr>
              <a:r>
                <a:rPr lang="zh-CN" altLang="en-US" sz="1400" b="1" dirty="0" smtClean="0">
                  <a:solidFill>
                    <a:schemeClr val="bg1"/>
                  </a:solidFill>
                  <a:latin typeface="微软雅黑" panose="020B0503020204020204" pitchFamily="34" charset="-122"/>
                  <a:ea typeface="微软雅黑" panose="020B0503020204020204" pitchFamily="34" charset="-122"/>
                </a:rPr>
                <a:t>原则上助学</a:t>
              </a:r>
              <a:r>
                <a:rPr lang="zh-CN" altLang="en-US" sz="1400" b="1" dirty="0">
                  <a:solidFill>
                    <a:schemeClr val="bg1"/>
                  </a:solidFill>
                  <a:latin typeface="微软雅黑" panose="020B0503020204020204" pitchFamily="34" charset="-122"/>
                  <a:ea typeface="微软雅黑" panose="020B0503020204020204" pitchFamily="34" charset="-122"/>
                </a:rPr>
                <a:t>贷款仅用于学费和住宿费，且本专科学生贷款额度不超过</a:t>
              </a:r>
              <a:r>
                <a:rPr lang="en-US" altLang="zh-CN" sz="1400" b="1" dirty="0">
                  <a:solidFill>
                    <a:schemeClr val="bg1"/>
                  </a:solidFill>
                  <a:latin typeface="微软雅黑" panose="020B0503020204020204" pitchFamily="34" charset="-122"/>
                  <a:ea typeface="微软雅黑" panose="020B0503020204020204" pitchFamily="34" charset="-122"/>
                </a:rPr>
                <a:t>8000</a:t>
              </a:r>
              <a:r>
                <a:rPr lang="zh-CN" altLang="en-US" sz="1400" b="1" dirty="0">
                  <a:solidFill>
                    <a:schemeClr val="bg1"/>
                  </a:solidFill>
                  <a:latin typeface="微软雅黑" panose="020B0503020204020204" pitchFamily="34" charset="-122"/>
                  <a:ea typeface="微软雅黑" panose="020B0503020204020204" pitchFamily="34" charset="-122"/>
                </a:rPr>
                <a:t>元</a:t>
              </a:r>
              <a:r>
                <a:rPr lang="en-US" altLang="zh-CN" sz="1400" b="1" dirty="0">
                  <a:solidFill>
                    <a:schemeClr val="bg1"/>
                  </a:solidFill>
                  <a:latin typeface="微软雅黑" panose="020B0503020204020204" pitchFamily="34" charset="-122"/>
                  <a:ea typeface="微软雅黑" panose="020B0503020204020204" pitchFamily="34" charset="-122"/>
                </a:rPr>
                <a:t>/</a:t>
              </a:r>
              <a:r>
                <a:rPr lang="zh-CN" altLang="en-US" sz="1400" b="1" dirty="0">
                  <a:solidFill>
                    <a:schemeClr val="bg1"/>
                  </a:solidFill>
                  <a:latin typeface="微软雅黑" panose="020B0503020204020204" pitchFamily="34" charset="-122"/>
                  <a:ea typeface="微软雅黑" panose="020B0503020204020204" pitchFamily="34" charset="-122"/>
                </a:rPr>
                <a:t>学年，研究生贷款额度不超过</a:t>
              </a:r>
              <a:r>
                <a:rPr lang="en-US" altLang="zh-CN" sz="1400" b="1" dirty="0">
                  <a:solidFill>
                    <a:schemeClr val="bg1"/>
                  </a:solidFill>
                  <a:latin typeface="微软雅黑" panose="020B0503020204020204" pitchFamily="34" charset="-122"/>
                  <a:ea typeface="微软雅黑" panose="020B0503020204020204" pitchFamily="34" charset="-122"/>
                </a:rPr>
                <a:t>12000</a:t>
              </a:r>
              <a:r>
                <a:rPr lang="zh-CN" altLang="en-US" sz="1400" b="1" dirty="0">
                  <a:solidFill>
                    <a:schemeClr val="bg1"/>
                  </a:solidFill>
                  <a:latin typeface="微软雅黑" panose="020B0503020204020204" pitchFamily="34" charset="-122"/>
                  <a:ea typeface="微软雅黑" panose="020B0503020204020204" pitchFamily="34" charset="-122"/>
                </a:rPr>
                <a:t>元</a:t>
              </a:r>
              <a:r>
                <a:rPr lang="en-US" altLang="zh-CN" sz="1400" b="1" dirty="0">
                  <a:solidFill>
                    <a:schemeClr val="bg1"/>
                  </a:solidFill>
                  <a:latin typeface="微软雅黑" panose="020B0503020204020204" pitchFamily="34" charset="-122"/>
                  <a:ea typeface="微软雅黑" panose="020B0503020204020204" pitchFamily="34" charset="-122"/>
                </a:rPr>
                <a:t>/</a:t>
              </a:r>
              <a:r>
                <a:rPr lang="zh-CN" altLang="en-US" sz="1400" b="1" dirty="0">
                  <a:solidFill>
                    <a:schemeClr val="bg1"/>
                  </a:solidFill>
                  <a:latin typeface="微软雅黑" panose="020B0503020204020204" pitchFamily="34" charset="-122"/>
                  <a:ea typeface="微软雅黑" panose="020B0503020204020204" pitchFamily="34" charset="-122"/>
                </a:rPr>
                <a:t>学年，且是</a:t>
              </a:r>
              <a:r>
                <a:rPr lang="en-US" altLang="zh-CN" sz="1400" b="1" dirty="0">
                  <a:solidFill>
                    <a:schemeClr val="bg1"/>
                  </a:solidFill>
                  <a:latin typeface="微软雅黑" panose="020B0503020204020204" pitchFamily="34" charset="-122"/>
                  <a:ea typeface="微软雅黑" panose="020B0503020204020204" pitchFamily="34" charset="-122"/>
                </a:rPr>
                <a:t>100</a:t>
              </a:r>
              <a:r>
                <a:rPr lang="zh-CN" altLang="en-US" sz="1400" b="1" dirty="0">
                  <a:solidFill>
                    <a:schemeClr val="bg1"/>
                  </a:solidFill>
                  <a:latin typeface="微软雅黑" panose="020B0503020204020204" pitchFamily="34" charset="-122"/>
                  <a:ea typeface="微软雅黑" panose="020B0503020204020204" pitchFamily="34" charset="-122"/>
                </a:rPr>
                <a:t>的倍数。对于入学新生，可根据录取通知书中附带的收费标准确定贷款</a:t>
              </a:r>
              <a:r>
                <a:rPr lang="zh-CN" altLang="en-US" sz="1400" b="1" dirty="0" smtClean="0">
                  <a:solidFill>
                    <a:schemeClr val="bg1"/>
                  </a:solidFill>
                  <a:latin typeface="微软雅黑" panose="020B0503020204020204" pitchFamily="34" charset="-122"/>
                  <a:ea typeface="微软雅黑" panose="020B0503020204020204" pitchFamily="34" charset="-122"/>
                </a:rPr>
                <a:t>金额。</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grpSp>
      <p:sp>
        <p:nvSpPr>
          <p:cNvPr id="122" name="文本框 3"/>
          <p:cNvSpPr txBox="1">
            <a:spLocks noChangeArrowheads="1"/>
          </p:cNvSpPr>
          <p:nvPr/>
        </p:nvSpPr>
        <p:spPr bwMode="auto">
          <a:xfrm>
            <a:off x="606176" y="325141"/>
            <a:ext cx="113387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800" b="1" dirty="0">
                <a:solidFill>
                  <a:schemeClr val="bg1"/>
                </a:solidFill>
                <a:latin typeface="微软雅黑" panose="020B0503020204020204" pitchFamily="34" charset="-122"/>
                <a:ea typeface="微软雅黑" panose="020B0503020204020204" pitchFamily="34" charset="-122"/>
                <a:cs typeface="时尚中黑简体"/>
              </a:rPr>
              <a:t>2. </a:t>
            </a:r>
            <a:r>
              <a:rPr lang="zh-CN" altLang="en-US" sz="2800" b="1" dirty="0">
                <a:solidFill>
                  <a:schemeClr val="bg1"/>
                </a:solidFill>
                <a:latin typeface="微软雅黑" panose="020B0503020204020204" pitchFamily="34" charset="-122"/>
                <a:ea typeface="微软雅黑" panose="020B0503020204020204" pitchFamily="34" charset="-122"/>
                <a:cs typeface="时尚中黑简体"/>
              </a:rPr>
              <a:t>学生注册申请过程中需要注意哪些事项？</a:t>
            </a:r>
            <a:endParaRPr lang="zh-CN" altLang="en-US" sz="2800" b="1" dirty="0">
              <a:solidFill>
                <a:schemeClr val="bg1"/>
              </a:solidFill>
              <a:latin typeface="微软雅黑" panose="020B0503020204020204" pitchFamily="34" charset="-122"/>
              <a:ea typeface="微软雅黑" panose="020B0503020204020204" pitchFamily="34" charset="-122"/>
              <a:cs typeface="时尚中黑简体"/>
            </a:endParaRPr>
          </a:p>
        </p:txBody>
      </p:sp>
      <p:sp>
        <p:nvSpPr>
          <p:cNvPr id="123" name="文本框 113"/>
          <p:cNvSpPr txBox="1"/>
          <p:nvPr/>
        </p:nvSpPr>
        <p:spPr>
          <a:xfrm>
            <a:off x="8658968" y="2178656"/>
            <a:ext cx="3469023" cy="1061829"/>
          </a:xfrm>
          <a:prstGeom prst="rect">
            <a:avLst/>
          </a:prstGeom>
          <a:noFill/>
        </p:spPr>
        <p:txBody>
          <a:bodyPr wrap="square" rtlCol="0">
            <a:spAutoFit/>
          </a:bodyPr>
          <a:lstStyle/>
          <a:p>
            <a:pPr algn="just">
              <a:lnSpc>
                <a:spcPct val="150000"/>
              </a:lnSpc>
            </a:pPr>
            <a:r>
              <a:rPr lang="zh-CN" altLang="en-US" sz="1400" b="1" dirty="0">
                <a:solidFill>
                  <a:schemeClr val="bg1"/>
                </a:solidFill>
                <a:latin typeface="微软雅黑" panose="020B0503020204020204" pitchFamily="34" charset="-122"/>
                <a:ea typeface="微软雅黑" panose="020B0503020204020204" pitchFamily="34" charset="-122"/>
              </a:rPr>
              <a:t>所有电话都为必填项，尽量避免重复</a:t>
            </a:r>
            <a:r>
              <a:rPr lang="zh-CN" altLang="en-US" sz="1400" b="1" dirty="0" smtClean="0">
                <a:solidFill>
                  <a:schemeClr val="bg1"/>
                </a:solidFill>
                <a:latin typeface="微软雅黑" panose="020B0503020204020204" pitchFamily="34" charset="-122"/>
                <a:ea typeface="微软雅黑" panose="020B0503020204020204" pitchFamily="34" charset="-122"/>
              </a:rPr>
              <a:t>。</a:t>
            </a:r>
            <a:endParaRPr lang="en-US" altLang="zh-CN" sz="1400" b="1" dirty="0" smtClean="0">
              <a:solidFill>
                <a:schemeClr val="bg1"/>
              </a:solidFill>
              <a:latin typeface="微软雅黑" panose="020B0503020204020204" pitchFamily="34" charset="-122"/>
              <a:ea typeface="微软雅黑" panose="020B0503020204020204" pitchFamily="34" charset="-122"/>
            </a:endParaRPr>
          </a:p>
          <a:p>
            <a:pPr algn="just">
              <a:lnSpc>
                <a:spcPct val="150000"/>
              </a:lnSpc>
            </a:pPr>
            <a:r>
              <a:rPr lang="zh-CN" altLang="en-US" sz="1400" b="1" dirty="0" smtClean="0">
                <a:solidFill>
                  <a:schemeClr val="bg1"/>
                </a:solidFill>
                <a:latin typeface="微软雅黑" panose="020B0503020204020204" pitchFamily="34" charset="-122"/>
                <a:ea typeface="微软雅黑" panose="020B0503020204020204" pitchFamily="34" charset="-122"/>
              </a:rPr>
              <a:t>贷款</a:t>
            </a:r>
            <a:r>
              <a:rPr lang="zh-CN" altLang="en-US" sz="1400" b="1" dirty="0">
                <a:solidFill>
                  <a:schemeClr val="bg1"/>
                </a:solidFill>
                <a:latin typeface="微软雅黑" panose="020B0503020204020204" pitchFamily="34" charset="-122"/>
                <a:ea typeface="微软雅黑" panose="020B0503020204020204" pitchFamily="34" charset="-122"/>
              </a:rPr>
              <a:t>年限最长为剩余学制</a:t>
            </a:r>
            <a:r>
              <a:rPr lang="en-US" altLang="zh-CN" sz="1400" b="1" dirty="0">
                <a:solidFill>
                  <a:schemeClr val="bg1"/>
                </a:solidFill>
                <a:latin typeface="微软雅黑" panose="020B0503020204020204" pitchFamily="34" charset="-122"/>
                <a:ea typeface="微软雅黑" panose="020B0503020204020204" pitchFamily="34" charset="-122"/>
              </a:rPr>
              <a:t>+13</a:t>
            </a:r>
            <a:r>
              <a:rPr lang="zh-CN" altLang="en-US" sz="1400" b="1" dirty="0">
                <a:solidFill>
                  <a:schemeClr val="bg1"/>
                </a:solidFill>
                <a:latin typeface="微软雅黑" panose="020B0503020204020204" pitchFamily="34" charset="-122"/>
                <a:ea typeface="微软雅黑" panose="020B0503020204020204" pitchFamily="34" charset="-122"/>
              </a:rPr>
              <a:t>年（不超过</a:t>
            </a:r>
            <a:r>
              <a:rPr lang="en-US" altLang="zh-CN" sz="1400" b="1" dirty="0">
                <a:solidFill>
                  <a:schemeClr val="bg1"/>
                </a:solidFill>
                <a:latin typeface="微软雅黑" panose="020B0503020204020204" pitchFamily="34" charset="-122"/>
                <a:ea typeface="微软雅黑" panose="020B0503020204020204" pitchFamily="34" charset="-122"/>
              </a:rPr>
              <a:t>20</a:t>
            </a:r>
            <a:r>
              <a:rPr lang="zh-CN" altLang="en-US" sz="1400" b="1" dirty="0">
                <a:solidFill>
                  <a:schemeClr val="bg1"/>
                </a:solidFill>
                <a:latin typeface="微软雅黑" panose="020B0503020204020204" pitchFamily="34" charset="-122"/>
                <a:ea typeface="微软雅黑" panose="020B0503020204020204" pitchFamily="34" charset="-122"/>
              </a:rPr>
              <a:t>年）。</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advTm="0">
    <p:checker/>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nodeType="afterEffect" p14:presetBounceEnd="4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40000">
                                          <p:cBhvr additive="base">
                                            <p:cTn id="7" dur="80" fill="hold"/>
                                            <p:tgtEl>
                                              <p:spTgt spid="7"/>
                                            </p:tgtEl>
                                            <p:attrNameLst>
                                              <p:attrName>ppt_x</p:attrName>
                                            </p:attrNameLst>
                                          </p:cBhvr>
                                          <p:tavLst>
                                            <p:tav tm="0">
                                              <p:val>
                                                <p:strVal val="0-#ppt_w/2"/>
                                              </p:val>
                                            </p:tav>
                                            <p:tav tm="100000">
                                              <p:val>
                                                <p:strVal val="#ppt_x"/>
                                              </p:val>
                                            </p:tav>
                                          </p:tavLst>
                                        </p:anim>
                                        <p:anim calcmode="lin" valueType="num" p14:bounceEnd="40000">
                                          <p:cBhvr additive="base">
                                            <p:cTn id="8" dur="8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accel="40000" fill="hold" nodeType="afterEffect" p14:presetBounceEnd="40000">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14:bounceEnd="40000">
                                          <p:cBhvr additive="base">
                                            <p:cTn id="12" dur="80" fill="hold"/>
                                            <p:tgtEl>
                                              <p:spTgt spid="29"/>
                                            </p:tgtEl>
                                            <p:attrNameLst>
                                              <p:attrName>ppt_x</p:attrName>
                                            </p:attrNameLst>
                                          </p:cBhvr>
                                          <p:tavLst>
                                            <p:tav tm="0">
                                              <p:val>
                                                <p:strVal val="1+#ppt_w/2"/>
                                              </p:val>
                                            </p:tav>
                                            <p:tav tm="100000">
                                              <p:val>
                                                <p:strVal val="#ppt_x"/>
                                              </p:val>
                                            </p:tav>
                                          </p:tavLst>
                                        </p:anim>
                                        <p:anim calcmode="lin" valueType="num" p14:bounceEnd="40000">
                                          <p:cBhvr additive="base">
                                            <p:cTn id="13" dur="80" fill="hold"/>
                                            <p:tgtEl>
                                              <p:spTgt spid="2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accel="40000" fill="hold" nodeType="afterEffect" p14:presetBounceEnd="40000">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14:bounceEnd="40000">
                                          <p:cBhvr additive="base">
                                            <p:cTn id="17" dur="80" fill="hold"/>
                                            <p:tgtEl>
                                              <p:spTgt spid="17"/>
                                            </p:tgtEl>
                                            <p:attrNameLst>
                                              <p:attrName>ppt_x</p:attrName>
                                            </p:attrNameLst>
                                          </p:cBhvr>
                                          <p:tavLst>
                                            <p:tav tm="0">
                                              <p:val>
                                                <p:strVal val="0-#ppt_w/2"/>
                                              </p:val>
                                            </p:tav>
                                            <p:tav tm="100000">
                                              <p:val>
                                                <p:strVal val="#ppt_x"/>
                                              </p:val>
                                            </p:tav>
                                          </p:tavLst>
                                        </p:anim>
                                        <p:anim calcmode="lin" valueType="num" p14:bounceEnd="40000">
                                          <p:cBhvr additive="base">
                                            <p:cTn id="18" dur="80" fill="hold"/>
                                            <p:tgtEl>
                                              <p:spTgt spid="17"/>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accel="40000" fill="hold" nodeType="afterEffect" p14:presetBounceEnd="40000">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14:bounceEnd="40000">
                                          <p:cBhvr additive="base">
                                            <p:cTn id="22" dur="80" fill="hold"/>
                                            <p:tgtEl>
                                              <p:spTgt spid="39"/>
                                            </p:tgtEl>
                                            <p:attrNameLst>
                                              <p:attrName>ppt_x</p:attrName>
                                            </p:attrNameLst>
                                          </p:cBhvr>
                                          <p:tavLst>
                                            <p:tav tm="0">
                                              <p:val>
                                                <p:strVal val="1+#ppt_w/2"/>
                                              </p:val>
                                            </p:tav>
                                            <p:tav tm="100000">
                                              <p:val>
                                                <p:strVal val="#ppt_x"/>
                                              </p:val>
                                            </p:tav>
                                          </p:tavLst>
                                        </p:anim>
                                        <p:anim calcmode="lin" valueType="num" p14:bounceEnd="40000">
                                          <p:cBhvr additive="base">
                                            <p:cTn id="23" dur="80" fill="hold"/>
                                            <p:tgtEl>
                                              <p:spTgt spid="39"/>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4" accel="40000" fill="hold" nodeType="afterEffect" p14:presetBounceEnd="40000">
                                      <p:stCondLst>
                                        <p:cond delay="0"/>
                                      </p:stCondLst>
                                      <p:childTnLst>
                                        <p:set>
                                          <p:cBhvr>
                                            <p:cTn id="26" dur="1" fill="hold">
                                              <p:stCondLst>
                                                <p:cond delay="0"/>
                                              </p:stCondLst>
                                            </p:cTn>
                                            <p:tgtEl>
                                              <p:spTgt spid="49"/>
                                            </p:tgtEl>
                                            <p:attrNameLst>
                                              <p:attrName>style.visibility</p:attrName>
                                            </p:attrNameLst>
                                          </p:cBhvr>
                                          <p:to>
                                            <p:strVal val="visible"/>
                                          </p:to>
                                        </p:set>
                                        <p:anim calcmode="lin" valueType="num" p14:bounceEnd="40000">
                                          <p:cBhvr additive="base">
                                            <p:cTn id="27" dur="80" fill="hold"/>
                                            <p:tgtEl>
                                              <p:spTgt spid="49"/>
                                            </p:tgtEl>
                                            <p:attrNameLst>
                                              <p:attrName>ppt_x</p:attrName>
                                            </p:attrNameLst>
                                          </p:cBhvr>
                                          <p:tavLst>
                                            <p:tav tm="0">
                                              <p:val>
                                                <p:strVal val="#ppt_x"/>
                                              </p:val>
                                            </p:tav>
                                            <p:tav tm="100000">
                                              <p:val>
                                                <p:strVal val="#ppt_x"/>
                                              </p:val>
                                            </p:tav>
                                          </p:tavLst>
                                        </p:anim>
                                        <p:anim calcmode="lin" valueType="num" p14:bounceEnd="40000">
                                          <p:cBhvr additive="base">
                                            <p:cTn id="28" dur="80" fill="hold"/>
                                            <p:tgtEl>
                                              <p:spTgt spid="4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1" accel="40000" fill="hold" nodeType="afterEffect" p14:presetBounceEnd="40000">
                                      <p:stCondLst>
                                        <p:cond delay="0"/>
                                      </p:stCondLst>
                                      <p:childTnLst>
                                        <p:set>
                                          <p:cBhvr>
                                            <p:cTn id="31" dur="1" fill="hold">
                                              <p:stCondLst>
                                                <p:cond delay="0"/>
                                              </p:stCondLst>
                                            </p:cTn>
                                            <p:tgtEl>
                                              <p:spTgt spid="59"/>
                                            </p:tgtEl>
                                            <p:attrNameLst>
                                              <p:attrName>style.visibility</p:attrName>
                                            </p:attrNameLst>
                                          </p:cBhvr>
                                          <p:to>
                                            <p:strVal val="visible"/>
                                          </p:to>
                                        </p:set>
                                        <p:anim calcmode="lin" valueType="num" p14:bounceEnd="40000">
                                          <p:cBhvr additive="base">
                                            <p:cTn id="32" dur="80" fill="hold"/>
                                            <p:tgtEl>
                                              <p:spTgt spid="59"/>
                                            </p:tgtEl>
                                            <p:attrNameLst>
                                              <p:attrName>ppt_x</p:attrName>
                                            </p:attrNameLst>
                                          </p:cBhvr>
                                          <p:tavLst>
                                            <p:tav tm="0">
                                              <p:val>
                                                <p:strVal val="#ppt_x"/>
                                              </p:val>
                                            </p:tav>
                                            <p:tav tm="100000">
                                              <p:val>
                                                <p:strVal val="#ppt_x"/>
                                              </p:val>
                                            </p:tav>
                                          </p:tavLst>
                                        </p:anim>
                                        <p:anim calcmode="lin" valueType="num" p14:bounceEnd="40000">
                                          <p:cBhvr additive="base">
                                            <p:cTn id="33" dur="80" fill="hold"/>
                                            <p:tgtEl>
                                              <p:spTgt spid="59"/>
                                            </p:tgtEl>
                                            <p:attrNameLst>
                                              <p:attrName>ppt_y</p:attrName>
                                            </p:attrNameLst>
                                          </p:cBhvr>
                                          <p:tavLst>
                                            <p:tav tm="0">
                                              <p:val>
                                                <p:strVal val="0-#ppt_h/2"/>
                                              </p:val>
                                            </p:tav>
                                            <p:tav tm="100000">
                                              <p:val>
                                                <p:strVal val="#ppt_y"/>
                                              </p:val>
                                            </p:tav>
                                          </p:tavLst>
                                        </p:anim>
                                      </p:childTnLst>
                                    </p:cTn>
                                  </p:par>
                                </p:childTnLst>
                              </p:cTn>
                            </p:par>
                            <p:par>
                              <p:cTn id="34" fill="hold">
                                <p:stCondLst>
                                  <p:cond delay="3000"/>
                                </p:stCondLst>
                                <p:childTnLst>
                                  <p:par>
                                    <p:cTn id="35" presetID="14" presetClass="entr" presetSubtype="10"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randombar(horizontal)">
                                          <p:cBhvr>
                                            <p:cTn id="37" dur="80"/>
                                            <p:tgtEl>
                                              <p:spTgt spid="6"/>
                                            </p:tgtEl>
                                          </p:cBhvr>
                                        </p:animEffect>
                                      </p:childTnLst>
                                    </p:cTn>
                                  </p:par>
                                </p:childTnLst>
                              </p:cTn>
                            </p:par>
                            <p:par>
                              <p:cTn id="38" fill="hold">
                                <p:stCondLst>
                                  <p:cond delay="3500"/>
                                </p:stCondLst>
                                <p:childTnLst>
                                  <p:par>
                                    <p:cTn id="39" presetID="10" presetClass="entr" presetSubtype="0"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80"/>
                                            <p:tgtEl>
                                              <p:spTgt spid="14"/>
                                            </p:tgtEl>
                                          </p:cBhvr>
                                        </p:animEffect>
                                      </p:childTnLst>
                                    </p:cTn>
                                  </p:par>
                                </p:childTnLst>
                              </p:cTn>
                            </p:par>
                            <p:par>
                              <p:cTn id="42" fill="hold">
                                <p:stCondLst>
                                  <p:cond delay="4000"/>
                                </p:stCondLst>
                                <p:childTnLst>
                                  <p:par>
                                    <p:cTn id="43" presetID="10" presetClass="entr" presetSubtype="0" fill="hold"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80"/>
                                            <p:tgtEl>
                                              <p:spTgt spid="26"/>
                                            </p:tgtEl>
                                          </p:cBhvr>
                                        </p:animEffect>
                                      </p:childTnLst>
                                    </p:cTn>
                                  </p:par>
                                </p:childTnLst>
                              </p:cTn>
                            </p:par>
                            <p:par>
                              <p:cTn id="46" fill="hold">
                                <p:stCondLst>
                                  <p:cond delay="4500"/>
                                </p:stCondLst>
                                <p:childTnLst>
                                  <p:par>
                                    <p:cTn id="47" presetID="10" presetClass="entr" presetSubtype="0" fill="hold" nodeType="after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80"/>
                                            <p:tgtEl>
                                              <p:spTgt spid="56"/>
                                            </p:tgtEl>
                                          </p:cBhvr>
                                        </p:animEffect>
                                      </p:childTnLst>
                                    </p:cTn>
                                  </p:par>
                                </p:childTnLst>
                              </p:cTn>
                            </p:par>
                            <p:par>
                              <p:cTn id="50" fill="hold">
                                <p:stCondLst>
                                  <p:cond delay="5000"/>
                                </p:stCondLst>
                                <p:childTnLst>
                                  <p:par>
                                    <p:cTn id="51" presetID="10" presetClass="entr" presetSubtype="0" fill="hold" nodeType="after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fade">
                                          <p:cBhvr>
                                            <p:cTn id="53" dur="80"/>
                                            <p:tgtEl>
                                              <p:spTgt spid="46"/>
                                            </p:tgtEl>
                                          </p:cBhvr>
                                        </p:animEffect>
                                      </p:childTnLst>
                                    </p:cTn>
                                  </p:par>
                                </p:childTnLst>
                              </p:cTn>
                            </p:par>
                            <p:par>
                              <p:cTn id="54" fill="hold">
                                <p:stCondLst>
                                  <p:cond delay="5500"/>
                                </p:stCondLst>
                                <p:childTnLst>
                                  <p:par>
                                    <p:cTn id="55" presetID="10" presetClass="entr" presetSubtype="0" fill="hold" nodeType="after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80"/>
                                            <p:tgtEl>
                                              <p:spTgt spid="36"/>
                                            </p:tgtEl>
                                          </p:cBhvr>
                                        </p:animEffect>
                                      </p:childTnLst>
                                    </p:cTn>
                                  </p:par>
                                </p:childTnLst>
                              </p:cTn>
                            </p:par>
                            <p:par>
                              <p:cTn id="58" fill="hold">
                                <p:stCondLst>
                                  <p:cond delay="6000"/>
                                </p:stCondLst>
                                <p:childTnLst>
                                  <p:par>
                                    <p:cTn id="59" presetID="10" presetClass="entr" presetSubtype="0" fill="hold" nodeType="afterEffect">
                                      <p:stCondLst>
                                        <p:cond delay="0"/>
                                      </p:stCondLst>
                                      <p:childTnLst>
                                        <p:set>
                                          <p:cBhvr>
                                            <p:cTn id="60" dur="1" fill="hold">
                                              <p:stCondLst>
                                                <p:cond delay="0"/>
                                              </p:stCondLst>
                                            </p:cTn>
                                            <p:tgtEl>
                                              <p:spTgt spid="66"/>
                                            </p:tgtEl>
                                            <p:attrNameLst>
                                              <p:attrName>style.visibility</p:attrName>
                                            </p:attrNameLst>
                                          </p:cBhvr>
                                          <p:to>
                                            <p:strVal val="visible"/>
                                          </p:to>
                                        </p:set>
                                        <p:animEffect transition="in" filter="fade">
                                          <p:cBhvr>
                                            <p:cTn id="61" dur="80"/>
                                            <p:tgtEl>
                                              <p:spTgt spid="66"/>
                                            </p:tgtEl>
                                          </p:cBhvr>
                                        </p:animEffect>
                                      </p:childTnLst>
                                    </p:cTn>
                                  </p:par>
                                </p:childTnLst>
                              </p:cTn>
                            </p:par>
                            <p:par>
                              <p:cTn id="62" fill="hold">
                                <p:stCondLst>
                                  <p:cond delay="6500"/>
                                </p:stCondLst>
                                <p:childTnLst>
                                  <p:par>
                                    <p:cTn id="63" presetID="22" presetClass="entr" presetSubtype="2" fill="hold" nodeType="afterEffect">
                                      <p:stCondLst>
                                        <p:cond delay="0"/>
                                      </p:stCondLst>
                                      <p:childTnLst>
                                        <p:set>
                                          <p:cBhvr>
                                            <p:cTn id="64" dur="1" fill="hold">
                                              <p:stCondLst>
                                                <p:cond delay="0"/>
                                              </p:stCondLst>
                                            </p:cTn>
                                            <p:tgtEl>
                                              <p:spTgt spid="84"/>
                                            </p:tgtEl>
                                            <p:attrNameLst>
                                              <p:attrName>style.visibility</p:attrName>
                                            </p:attrNameLst>
                                          </p:cBhvr>
                                          <p:to>
                                            <p:strVal val="visible"/>
                                          </p:to>
                                        </p:set>
                                        <p:animEffect transition="in" filter="wipe(right)">
                                          <p:cBhvr>
                                            <p:cTn id="65" dur="80"/>
                                            <p:tgtEl>
                                              <p:spTgt spid="84"/>
                                            </p:tgtEl>
                                          </p:cBhvr>
                                        </p:animEffect>
                                      </p:childTnLst>
                                    </p:cTn>
                                  </p:par>
                                </p:childTnLst>
                              </p:cTn>
                            </p:par>
                            <p:par>
                              <p:cTn id="66" fill="hold">
                                <p:stCondLst>
                                  <p:cond delay="7000"/>
                                </p:stCondLst>
                                <p:childTnLst>
                                  <p:par>
                                    <p:cTn id="67" presetID="22" presetClass="entr" presetSubtype="4" fill="hold" nodeType="afterEffect">
                                      <p:stCondLst>
                                        <p:cond delay="0"/>
                                      </p:stCondLst>
                                      <p:childTnLst>
                                        <p:set>
                                          <p:cBhvr>
                                            <p:cTn id="68" dur="1" fill="hold">
                                              <p:stCondLst>
                                                <p:cond delay="0"/>
                                              </p:stCondLst>
                                            </p:cTn>
                                            <p:tgtEl>
                                              <p:spTgt spid="87"/>
                                            </p:tgtEl>
                                            <p:attrNameLst>
                                              <p:attrName>style.visibility</p:attrName>
                                            </p:attrNameLst>
                                          </p:cBhvr>
                                          <p:to>
                                            <p:strVal val="visible"/>
                                          </p:to>
                                        </p:set>
                                        <p:animEffect transition="in" filter="wipe(down)">
                                          <p:cBhvr>
                                            <p:cTn id="69" dur="80"/>
                                            <p:tgtEl>
                                              <p:spTgt spid="87"/>
                                            </p:tgtEl>
                                          </p:cBhvr>
                                        </p:animEffect>
                                      </p:childTnLst>
                                    </p:cTn>
                                  </p:par>
                                </p:childTnLst>
                              </p:cTn>
                            </p:par>
                            <p:par>
                              <p:cTn id="70" fill="hold">
                                <p:stCondLst>
                                  <p:cond delay="7500"/>
                                </p:stCondLst>
                                <p:childTnLst>
                                  <p:par>
                                    <p:cTn id="71" presetID="22" presetClass="entr" presetSubtype="2" fill="hold" nodeType="afterEffect">
                                      <p:stCondLst>
                                        <p:cond delay="0"/>
                                      </p:stCondLst>
                                      <p:childTnLst>
                                        <p:set>
                                          <p:cBhvr>
                                            <p:cTn id="72" dur="1" fill="hold">
                                              <p:stCondLst>
                                                <p:cond delay="0"/>
                                              </p:stCondLst>
                                            </p:cTn>
                                            <p:tgtEl>
                                              <p:spTgt spid="81"/>
                                            </p:tgtEl>
                                            <p:attrNameLst>
                                              <p:attrName>style.visibility</p:attrName>
                                            </p:attrNameLst>
                                          </p:cBhvr>
                                          <p:to>
                                            <p:strVal val="visible"/>
                                          </p:to>
                                        </p:set>
                                        <p:animEffect transition="in" filter="wipe(right)">
                                          <p:cBhvr>
                                            <p:cTn id="73" dur="80"/>
                                            <p:tgtEl>
                                              <p:spTgt spid="81"/>
                                            </p:tgtEl>
                                          </p:cBhvr>
                                        </p:animEffect>
                                      </p:childTnLst>
                                    </p:cTn>
                                  </p:par>
                                </p:childTnLst>
                              </p:cTn>
                            </p:par>
                            <p:par>
                              <p:cTn id="74" fill="hold">
                                <p:stCondLst>
                                  <p:cond delay="8000"/>
                                </p:stCondLst>
                                <p:childTnLst>
                                  <p:par>
                                    <p:cTn id="75" presetID="22" presetClass="entr" presetSubtype="4" fill="hold" nodeType="afterEffect">
                                      <p:stCondLst>
                                        <p:cond delay="0"/>
                                      </p:stCondLst>
                                      <p:childTnLst>
                                        <p:set>
                                          <p:cBhvr>
                                            <p:cTn id="76" dur="1" fill="hold">
                                              <p:stCondLst>
                                                <p:cond delay="0"/>
                                              </p:stCondLst>
                                            </p:cTn>
                                            <p:tgtEl>
                                              <p:spTgt spid="91"/>
                                            </p:tgtEl>
                                            <p:attrNameLst>
                                              <p:attrName>style.visibility</p:attrName>
                                            </p:attrNameLst>
                                          </p:cBhvr>
                                          <p:to>
                                            <p:strVal val="visible"/>
                                          </p:to>
                                        </p:set>
                                        <p:animEffect transition="in" filter="wipe(down)">
                                          <p:cBhvr>
                                            <p:cTn id="77" dur="80"/>
                                            <p:tgtEl>
                                              <p:spTgt spid="91"/>
                                            </p:tgtEl>
                                          </p:cBhvr>
                                        </p:animEffect>
                                      </p:childTnLst>
                                    </p:cTn>
                                  </p:par>
                                </p:childTnLst>
                              </p:cTn>
                            </p:par>
                            <p:par>
                              <p:cTn id="78" fill="hold">
                                <p:stCondLst>
                                  <p:cond delay="8500"/>
                                </p:stCondLst>
                                <p:childTnLst>
                                  <p:par>
                                    <p:cTn id="79" presetID="22" presetClass="entr" presetSubtype="2" fill="hold" nodeType="afterEffect">
                                      <p:stCondLst>
                                        <p:cond delay="0"/>
                                      </p:stCondLst>
                                      <p:childTnLst>
                                        <p:set>
                                          <p:cBhvr>
                                            <p:cTn id="80" dur="1" fill="hold">
                                              <p:stCondLst>
                                                <p:cond delay="0"/>
                                              </p:stCondLst>
                                            </p:cTn>
                                            <p:tgtEl>
                                              <p:spTgt spid="78"/>
                                            </p:tgtEl>
                                            <p:attrNameLst>
                                              <p:attrName>style.visibility</p:attrName>
                                            </p:attrNameLst>
                                          </p:cBhvr>
                                          <p:to>
                                            <p:strVal val="visible"/>
                                          </p:to>
                                        </p:set>
                                        <p:animEffect transition="in" filter="wipe(right)">
                                          <p:cBhvr>
                                            <p:cTn id="81" dur="80"/>
                                            <p:tgtEl>
                                              <p:spTgt spid="78"/>
                                            </p:tgtEl>
                                          </p:cBhvr>
                                        </p:animEffect>
                                      </p:childTnLst>
                                    </p:cTn>
                                  </p:par>
                                </p:childTnLst>
                              </p:cTn>
                            </p:par>
                            <p:par>
                              <p:cTn id="82" fill="hold">
                                <p:stCondLst>
                                  <p:cond delay="9000"/>
                                </p:stCondLst>
                                <p:childTnLst>
                                  <p:par>
                                    <p:cTn id="83" presetID="22" presetClass="entr" presetSubtype="4" fill="hold" nodeType="afterEffect">
                                      <p:stCondLst>
                                        <p:cond delay="0"/>
                                      </p:stCondLst>
                                      <p:childTnLst>
                                        <p:set>
                                          <p:cBhvr>
                                            <p:cTn id="84" dur="1" fill="hold">
                                              <p:stCondLst>
                                                <p:cond delay="0"/>
                                              </p:stCondLst>
                                            </p:cTn>
                                            <p:tgtEl>
                                              <p:spTgt spid="97"/>
                                            </p:tgtEl>
                                            <p:attrNameLst>
                                              <p:attrName>style.visibility</p:attrName>
                                            </p:attrNameLst>
                                          </p:cBhvr>
                                          <p:to>
                                            <p:strVal val="visible"/>
                                          </p:to>
                                        </p:set>
                                        <p:animEffect transition="in" filter="wipe(down)">
                                          <p:cBhvr>
                                            <p:cTn id="85" dur="80"/>
                                            <p:tgtEl>
                                              <p:spTgt spid="97"/>
                                            </p:tgtEl>
                                          </p:cBhvr>
                                        </p:animEffect>
                                      </p:childTnLst>
                                    </p:cTn>
                                  </p:par>
                                </p:childTnLst>
                              </p:cTn>
                            </p:par>
                            <p:par>
                              <p:cTn id="86" fill="hold">
                                <p:stCondLst>
                                  <p:cond delay="9500"/>
                                </p:stCondLst>
                                <p:childTnLst>
                                  <p:par>
                                    <p:cTn id="87" presetID="22" presetClass="entr" presetSubtype="8" fill="hold" nodeType="afterEffect">
                                      <p:stCondLst>
                                        <p:cond delay="0"/>
                                      </p:stCondLst>
                                      <p:childTnLst>
                                        <p:set>
                                          <p:cBhvr>
                                            <p:cTn id="88" dur="1" fill="hold">
                                              <p:stCondLst>
                                                <p:cond delay="0"/>
                                              </p:stCondLst>
                                            </p:cTn>
                                            <p:tgtEl>
                                              <p:spTgt spid="75"/>
                                            </p:tgtEl>
                                            <p:attrNameLst>
                                              <p:attrName>style.visibility</p:attrName>
                                            </p:attrNameLst>
                                          </p:cBhvr>
                                          <p:to>
                                            <p:strVal val="visible"/>
                                          </p:to>
                                        </p:set>
                                        <p:animEffect transition="in" filter="wipe(left)">
                                          <p:cBhvr>
                                            <p:cTn id="89" dur="80"/>
                                            <p:tgtEl>
                                              <p:spTgt spid="75"/>
                                            </p:tgtEl>
                                          </p:cBhvr>
                                        </p:animEffect>
                                      </p:childTnLst>
                                    </p:cTn>
                                  </p:par>
                                </p:childTnLst>
                              </p:cTn>
                            </p:par>
                            <p:par>
                              <p:cTn id="90" fill="hold">
                                <p:stCondLst>
                                  <p:cond delay="10000"/>
                                </p:stCondLst>
                                <p:childTnLst>
                                  <p:par>
                                    <p:cTn id="91" presetID="22" presetClass="entr" presetSubtype="1" fill="hold" nodeType="afterEffect">
                                      <p:stCondLst>
                                        <p:cond delay="0"/>
                                      </p:stCondLst>
                                      <p:childTnLst>
                                        <p:set>
                                          <p:cBhvr>
                                            <p:cTn id="92" dur="1" fill="hold">
                                              <p:stCondLst>
                                                <p:cond delay="0"/>
                                              </p:stCondLst>
                                            </p:cTn>
                                            <p:tgtEl>
                                              <p:spTgt spid="114"/>
                                            </p:tgtEl>
                                            <p:attrNameLst>
                                              <p:attrName>style.visibility</p:attrName>
                                            </p:attrNameLst>
                                          </p:cBhvr>
                                          <p:to>
                                            <p:strVal val="visible"/>
                                          </p:to>
                                        </p:set>
                                        <p:animEffect transition="in" filter="wipe(up)">
                                          <p:cBhvr>
                                            <p:cTn id="93" dur="80"/>
                                            <p:tgtEl>
                                              <p:spTgt spid="114"/>
                                            </p:tgtEl>
                                          </p:cBhvr>
                                        </p:animEffect>
                                      </p:childTnLst>
                                    </p:cTn>
                                  </p:par>
                                </p:childTnLst>
                              </p:cTn>
                            </p:par>
                            <p:par>
                              <p:cTn id="94" fill="hold">
                                <p:stCondLst>
                                  <p:cond delay="10500"/>
                                </p:stCondLst>
                                <p:childTnLst>
                                  <p:par>
                                    <p:cTn id="95" presetID="22" presetClass="entr" presetSubtype="8" fill="hold" nodeType="afterEffect">
                                      <p:stCondLst>
                                        <p:cond delay="0"/>
                                      </p:stCondLst>
                                      <p:childTnLst>
                                        <p:set>
                                          <p:cBhvr>
                                            <p:cTn id="96" dur="1" fill="hold">
                                              <p:stCondLst>
                                                <p:cond delay="0"/>
                                              </p:stCondLst>
                                            </p:cTn>
                                            <p:tgtEl>
                                              <p:spTgt spid="72"/>
                                            </p:tgtEl>
                                            <p:attrNameLst>
                                              <p:attrName>style.visibility</p:attrName>
                                            </p:attrNameLst>
                                          </p:cBhvr>
                                          <p:to>
                                            <p:strVal val="visible"/>
                                          </p:to>
                                        </p:set>
                                        <p:animEffect transition="in" filter="wipe(left)">
                                          <p:cBhvr>
                                            <p:cTn id="97" dur="80"/>
                                            <p:tgtEl>
                                              <p:spTgt spid="72"/>
                                            </p:tgtEl>
                                          </p:cBhvr>
                                        </p:animEffect>
                                      </p:childTnLst>
                                    </p:cTn>
                                  </p:par>
                                </p:childTnLst>
                              </p:cTn>
                            </p:par>
                            <p:par>
                              <p:cTn id="98" fill="hold">
                                <p:stCondLst>
                                  <p:cond delay="11000"/>
                                </p:stCondLst>
                                <p:childTnLst>
                                  <p:par>
                                    <p:cTn id="99" presetID="22" presetClass="entr" presetSubtype="1" fill="hold" nodeType="afterEffect">
                                      <p:stCondLst>
                                        <p:cond delay="0"/>
                                      </p:stCondLst>
                                      <p:childTnLst>
                                        <p:set>
                                          <p:cBhvr>
                                            <p:cTn id="100" dur="1" fill="hold">
                                              <p:stCondLst>
                                                <p:cond delay="0"/>
                                              </p:stCondLst>
                                            </p:cTn>
                                            <p:tgtEl>
                                              <p:spTgt spid="110"/>
                                            </p:tgtEl>
                                            <p:attrNameLst>
                                              <p:attrName>style.visibility</p:attrName>
                                            </p:attrNameLst>
                                          </p:cBhvr>
                                          <p:to>
                                            <p:strVal val="visible"/>
                                          </p:to>
                                        </p:set>
                                        <p:animEffect transition="in" filter="wipe(up)">
                                          <p:cBhvr>
                                            <p:cTn id="101" dur="80"/>
                                            <p:tgtEl>
                                              <p:spTgt spid="110"/>
                                            </p:tgtEl>
                                          </p:cBhvr>
                                        </p:animEffect>
                                      </p:childTnLst>
                                    </p:cTn>
                                  </p:par>
                                </p:childTnLst>
                              </p:cTn>
                            </p:par>
                            <p:par>
                              <p:cTn id="102" fill="hold">
                                <p:stCondLst>
                                  <p:cond delay="11500"/>
                                </p:stCondLst>
                                <p:childTnLst>
                                  <p:par>
                                    <p:cTn id="103" presetID="22" presetClass="entr" presetSubtype="8" fill="hold" nodeType="afterEffect">
                                      <p:stCondLst>
                                        <p:cond delay="0"/>
                                      </p:stCondLst>
                                      <p:childTnLst>
                                        <p:set>
                                          <p:cBhvr>
                                            <p:cTn id="104" dur="1" fill="hold">
                                              <p:stCondLst>
                                                <p:cond delay="0"/>
                                              </p:stCondLst>
                                            </p:cTn>
                                            <p:tgtEl>
                                              <p:spTgt spid="69"/>
                                            </p:tgtEl>
                                            <p:attrNameLst>
                                              <p:attrName>style.visibility</p:attrName>
                                            </p:attrNameLst>
                                          </p:cBhvr>
                                          <p:to>
                                            <p:strVal val="visible"/>
                                          </p:to>
                                        </p:set>
                                        <p:animEffect transition="in" filter="wipe(left)">
                                          <p:cBhvr>
                                            <p:cTn id="105" dur="80"/>
                                            <p:tgtEl>
                                              <p:spTgt spid="69"/>
                                            </p:tgtEl>
                                          </p:cBhvr>
                                        </p:animEffect>
                                      </p:childTnLst>
                                    </p:cTn>
                                  </p:par>
                                </p:childTnLst>
                              </p:cTn>
                            </p:par>
                            <p:par>
                              <p:cTn id="106" fill="hold">
                                <p:stCondLst>
                                  <p:cond delay="12000"/>
                                </p:stCondLst>
                                <p:childTnLst>
                                  <p:par>
                                    <p:cTn id="107" presetID="22" presetClass="entr" presetSubtype="1" fill="hold" nodeType="afterEffect">
                                      <p:stCondLst>
                                        <p:cond delay="0"/>
                                      </p:stCondLst>
                                      <p:childTnLst>
                                        <p:set>
                                          <p:cBhvr>
                                            <p:cTn id="108" dur="1" fill="hold">
                                              <p:stCondLst>
                                                <p:cond delay="0"/>
                                              </p:stCondLst>
                                            </p:cTn>
                                            <p:tgtEl>
                                              <p:spTgt spid="103"/>
                                            </p:tgtEl>
                                            <p:attrNameLst>
                                              <p:attrName>style.visibility</p:attrName>
                                            </p:attrNameLst>
                                          </p:cBhvr>
                                          <p:to>
                                            <p:strVal val="visible"/>
                                          </p:to>
                                        </p:set>
                                        <p:animEffect transition="in" filter="wipe(up)">
                                          <p:cBhvr>
                                            <p:cTn id="109" dur="80"/>
                                            <p:tgtEl>
                                              <p:spTgt spid="103"/>
                                            </p:tgtEl>
                                          </p:cBhvr>
                                        </p:animEffect>
                                      </p:childTnLst>
                                    </p:cTn>
                                  </p:par>
                                </p:childTnLst>
                              </p:cTn>
                            </p:par>
                            <p:par>
                              <p:cTn id="110" fill="hold">
                                <p:stCondLst>
                                  <p:cond delay="12500"/>
                                </p:stCondLst>
                                <p:childTnLst>
                                  <p:par>
                                    <p:cTn id="111" presetID="22" presetClass="entr" presetSubtype="4" fill="hold" grpId="0" nodeType="afterEffect">
                                      <p:stCondLst>
                                        <p:cond delay="0"/>
                                      </p:stCondLst>
                                      <p:childTnLst>
                                        <p:set>
                                          <p:cBhvr>
                                            <p:cTn id="112" dur="1" fill="hold">
                                              <p:stCondLst>
                                                <p:cond delay="0"/>
                                              </p:stCondLst>
                                            </p:cTn>
                                            <p:tgtEl>
                                              <p:spTgt spid="123"/>
                                            </p:tgtEl>
                                            <p:attrNameLst>
                                              <p:attrName>style.visibility</p:attrName>
                                            </p:attrNameLst>
                                          </p:cBhvr>
                                          <p:to>
                                            <p:strVal val="visible"/>
                                          </p:to>
                                        </p:set>
                                        <p:animEffect transition="in" filter="wipe(down)">
                                          <p:cBhvr>
                                            <p:cTn id="113" dur="8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80" fill="hold"/>
                                            <p:tgtEl>
                                              <p:spTgt spid="7"/>
                                            </p:tgtEl>
                                            <p:attrNameLst>
                                              <p:attrName>ppt_x</p:attrName>
                                            </p:attrNameLst>
                                          </p:cBhvr>
                                          <p:tavLst>
                                            <p:tav tm="0">
                                              <p:val>
                                                <p:strVal val="0-#ppt_w/2"/>
                                              </p:val>
                                            </p:tav>
                                            <p:tav tm="100000">
                                              <p:val>
                                                <p:strVal val="#ppt_x"/>
                                              </p:val>
                                            </p:tav>
                                          </p:tavLst>
                                        </p:anim>
                                        <p:anim calcmode="lin" valueType="num">
                                          <p:cBhvr additive="base">
                                            <p:cTn id="8" dur="8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accel="40000"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80" fill="hold"/>
                                            <p:tgtEl>
                                              <p:spTgt spid="29"/>
                                            </p:tgtEl>
                                            <p:attrNameLst>
                                              <p:attrName>ppt_x</p:attrName>
                                            </p:attrNameLst>
                                          </p:cBhvr>
                                          <p:tavLst>
                                            <p:tav tm="0">
                                              <p:val>
                                                <p:strVal val="1+#ppt_w/2"/>
                                              </p:val>
                                            </p:tav>
                                            <p:tav tm="100000">
                                              <p:val>
                                                <p:strVal val="#ppt_x"/>
                                              </p:val>
                                            </p:tav>
                                          </p:tavLst>
                                        </p:anim>
                                        <p:anim calcmode="lin" valueType="num">
                                          <p:cBhvr additive="base">
                                            <p:cTn id="13" dur="80" fill="hold"/>
                                            <p:tgtEl>
                                              <p:spTgt spid="2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accel="4000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80" fill="hold"/>
                                            <p:tgtEl>
                                              <p:spTgt spid="17"/>
                                            </p:tgtEl>
                                            <p:attrNameLst>
                                              <p:attrName>ppt_x</p:attrName>
                                            </p:attrNameLst>
                                          </p:cBhvr>
                                          <p:tavLst>
                                            <p:tav tm="0">
                                              <p:val>
                                                <p:strVal val="0-#ppt_w/2"/>
                                              </p:val>
                                            </p:tav>
                                            <p:tav tm="100000">
                                              <p:val>
                                                <p:strVal val="#ppt_x"/>
                                              </p:val>
                                            </p:tav>
                                          </p:tavLst>
                                        </p:anim>
                                        <p:anim calcmode="lin" valueType="num">
                                          <p:cBhvr additive="base">
                                            <p:cTn id="18" dur="80" fill="hold"/>
                                            <p:tgtEl>
                                              <p:spTgt spid="17"/>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accel="40000" fill="hold" nodeType="after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additive="base">
                                            <p:cTn id="22" dur="80" fill="hold"/>
                                            <p:tgtEl>
                                              <p:spTgt spid="39"/>
                                            </p:tgtEl>
                                            <p:attrNameLst>
                                              <p:attrName>ppt_x</p:attrName>
                                            </p:attrNameLst>
                                          </p:cBhvr>
                                          <p:tavLst>
                                            <p:tav tm="0">
                                              <p:val>
                                                <p:strVal val="1+#ppt_w/2"/>
                                              </p:val>
                                            </p:tav>
                                            <p:tav tm="100000">
                                              <p:val>
                                                <p:strVal val="#ppt_x"/>
                                              </p:val>
                                            </p:tav>
                                          </p:tavLst>
                                        </p:anim>
                                        <p:anim calcmode="lin" valueType="num">
                                          <p:cBhvr additive="base">
                                            <p:cTn id="23" dur="80" fill="hold"/>
                                            <p:tgtEl>
                                              <p:spTgt spid="39"/>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4" accel="40000" fill="hold" nodeType="afterEffect">
                                      <p:stCondLst>
                                        <p:cond delay="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80" fill="hold"/>
                                            <p:tgtEl>
                                              <p:spTgt spid="49"/>
                                            </p:tgtEl>
                                            <p:attrNameLst>
                                              <p:attrName>ppt_x</p:attrName>
                                            </p:attrNameLst>
                                          </p:cBhvr>
                                          <p:tavLst>
                                            <p:tav tm="0">
                                              <p:val>
                                                <p:strVal val="#ppt_x"/>
                                              </p:val>
                                            </p:tav>
                                            <p:tav tm="100000">
                                              <p:val>
                                                <p:strVal val="#ppt_x"/>
                                              </p:val>
                                            </p:tav>
                                          </p:tavLst>
                                        </p:anim>
                                        <p:anim calcmode="lin" valueType="num">
                                          <p:cBhvr additive="base">
                                            <p:cTn id="28" dur="80" fill="hold"/>
                                            <p:tgtEl>
                                              <p:spTgt spid="4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1" accel="40000" fill="hold" nodeType="afterEffect">
                                      <p:stCondLst>
                                        <p:cond delay="0"/>
                                      </p:stCondLst>
                                      <p:childTnLst>
                                        <p:set>
                                          <p:cBhvr>
                                            <p:cTn id="31" dur="1" fill="hold">
                                              <p:stCondLst>
                                                <p:cond delay="0"/>
                                              </p:stCondLst>
                                            </p:cTn>
                                            <p:tgtEl>
                                              <p:spTgt spid="59"/>
                                            </p:tgtEl>
                                            <p:attrNameLst>
                                              <p:attrName>style.visibility</p:attrName>
                                            </p:attrNameLst>
                                          </p:cBhvr>
                                          <p:to>
                                            <p:strVal val="visible"/>
                                          </p:to>
                                        </p:set>
                                        <p:anim calcmode="lin" valueType="num">
                                          <p:cBhvr additive="base">
                                            <p:cTn id="32" dur="80" fill="hold"/>
                                            <p:tgtEl>
                                              <p:spTgt spid="59"/>
                                            </p:tgtEl>
                                            <p:attrNameLst>
                                              <p:attrName>ppt_x</p:attrName>
                                            </p:attrNameLst>
                                          </p:cBhvr>
                                          <p:tavLst>
                                            <p:tav tm="0">
                                              <p:val>
                                                <p:strVal val="#ppt_x"/>
                                              </p:val>
                                            </p:tav>
                                            <p:tav tm="100000">
                                              <p:val>
                                                <p:strVal val="#ppt_x"/>
                                              </p:val>
                                            </p:tav>
                                          </p:tavLst>
                                        </p:anim>
                                        <p:anim calcmode="lin" valueType="num">
                                          <p:cBhvr additive="base">
                                            <p:cTn id="33" dur="80" fill="hold"/>
                                            <p:tgtEl>
                                              <p:spTgt spid="59"/>
                                            </p:tgtEl>
                                            <p:attrNameLst>
                                              <p:attrName>ppt_y</p:attrName>
                                            </p:attrNameLst>
                                          </p:cBhvr>
                                          <p:tavLst>
                                            <p:tav tm="0">
                                              <p:val>
                                                <p:strVal val="0-#ppt_h/2"/>
                                              </p:val>
                                            </p:tav>
                                            <p:tav tm="100000">
                                              <p:val>
                                                <p:strVal val="#ppt_y"/>
                                              </p:val>
                                            </p:tav>
                                          </p:tavLst>
                                        </p:anim>
                                      </p:childTnLst>
                                    </p:cTn>
                                  </p:par>
                                </p:childTnLst>
                              </p:cTn>
                            </p:par>
                            <p:par>
                              <p:cTn id="34" fill="hold">
                                <p:stCondLst>
                                  <p:cond delay="3000"/>
                                </p:stCondLst>
                                <p:childTnLst>
                                  <p:par>
                                    <p:cTn id="35" presetID="14" presetClass="entr" presetSubtype="10"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randombar(horizontal)">
                                          <p:cBhvr>
                                            <p:cTn id="37" dur="80"/>
                                            <p:tgtEl>
                                              <p:spTgt spid="6"/>
                                            </p:tgtEl>
                                          </p:cBhvr>
                                        </p:animEffect>
                                      </p:childTnLst>
                                    </p:cTn>
                                  </p:par>
                                </p:childTnLst>
                              </p:cTn>
                            </p:par>
                            <p:par>
                              <p:cTn id="38" fill="hold">
                                <p:stCondLst>
                                  <p:cond delay="3500"/>
                                </p:stCondLst>
                                <p:childTnLst>
                                  <p:par>
                                    <p:cTn id="39" presetID="10" presetClass="entr" presetSubtype="0"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80"/>
                                            <p:tgtEl>
                                              <p:spTgt spid="14"/>
                                            </p:tgtEl>
                                          </p:cBhvr>
                                        </p:animEffect>
                                      </p:childTnLst>
                                    </p:cTn>
                                  </p:par>
                                </p:childTnLst>
                              </p:cTn>
                            </p:par>
                            <p:par>
                              <p:cTn id="42" fill="hold">
                                <p:stCondLst>
                                  <p:cond delay="4000"/>
                                </p:stCondLst>
                                <p:childTnLst>
                                  <p:par>
                                    <p:cTn id="43" presetID="10" presetClass="entr" presetSubtype="0" fill="hold"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80"/>
                                            <p:tgtEl>
                                              <p:spTgt spid="26"/>
                                            </p:tgtEl>
                                          </p:cBhvr>
                                        </p:animEffect>
                                      </p:childTnLst>
                                    </p:cTn>
                                  </p:par>
                                </p:childTnLst>
                              </p:cTn>
                            </p:par>
                            <p:par>
                              <p:cTn id="46" fill="hold">
                                <p:stCondLst>
                                  <p:cond delay="4500"/>
                                </p:stCondLst>
                                <p:childTnLst>
                                  <p:par>
                                    <p:cTn id="47" presetID="10" presetClass="entr" presetSubtype="0" fill="hold" nodeType="after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80"/>
                                            <p:tgtEl>
                                              <p:spTgt spid="56"/>
                                            </p:tgtEl>
                                          </p:cBhvr>
                                        </p:animEffect>
                                      </p:childTnLst>
                                    </p:cTn>
                                  </p:par>
                                </p:childTnLst>
                              </p:cTn>
                            </p:par>
                            <p:par>
                              <p:cTn id="50" fill="hold">
                                <p:stCondLst>
                                  <p:cond delay="5000"/>
                                </p:stCondLst>
                                <p:childTnLst>
                                  <p:par>
                                    <p:cTn id="51" presetID="10" presetClass="entr" presetSubtype="0" fill="hold" nodeType="after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fade">
                                          <p:cBhvr>
                                            <p:cTn id="53" dur="80"/>
                                            <p:tgtEl>
                                              <p:spTgt spid="46"/>
                                            </p:tgtEl>
                                          </p:cBhvr>
                                        </p:animEffect>
                                      </p:childTnLst>
                                    </p:cTn>
                                  </p:par>
                                </p:childTnLst>
                              </p:cTn>
                            </p:par>
                            <p:par>
                              <p:cTn id="54" fill="hold">
                                <p:stCondLst>
                                  <p:cond delay="5500"/>
                                </p:stCondLst>
                                <p:childTnLst>
                                  <p:par>
                                    <p:cTn id="55" presetID="10" presetClass="entr" presetSubtype="0" fill="hold" nodeType="after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80"/>
                                            <p:tgtEl>
                                              <p:spTgt spid="36"/>
                                            </p:tgtEl>
                                          </p:cBhvr>
                                        </p:animEffect>
                                      </p:childTnLst>
                                    </p:cTn>
                                  </p:par>
                                </p:childTnLst>
                              </p:cTn>
                            </p:par>
                            <p:par>
                              <p:cTn id="58" fill="hold">
                                <p:stCondLst>
                                  <p:cond delay="6000"/>
                                </p:stCondLst>
                                <p:childTnLst>
                                  <p:par>
                                    <p:cTn id="59" presetID="10" presetClass="entr" presetSubtype="0" fill="hold" nodeType="afterEffect">
                                      <p:stCondLst>
                                        <p:cond delay="0"/>
                                      </p:stCondLst>
                                      <p:childTnLst>
                                        <p:set>
                                          <p:cBhvr>
                                            <p:cTn id="60" dur="1" fill="hold">
                                              <p:stCondLst>
                                                <p:cond delay="0"/>
                                              </p:stCondLst>
                                            </p:cTn>
                                            <p:tgtEl>
                                              <p:spTgt spid="66"/>
                                            </p:tgtEl>
                                            <p:attrNameLst>
                                              <p:attrName>style.visibility</p:attrName>
                                            </p:attrNameLst>
                                          </p:cBhvr>
                                          <p:to>
                                            <p:strVal val="visible"/>
                                          </p:to>
                                        </p:set>
                                        <p:animEffect transition="in" filter="fade">
                                          <p:cBhvr>
                                            <p:cTn id="61" dur="80"/>
                                            <p:tgtEl>
                                              <p:spTgt spid="66"/>
                                            </p:tgtEl>
                                          </p:cBhvr>
                                        </p:animEffect>
                                      </p:childTnLst>
                                    </p:cTn>
                                  </p:par>
                                </p:childTnLst>
                              </p:cTn>
                            </p:par>
                            <p:par>
                              <p:cTn id="62" fill="hold">
                                <p:stCondLst>
                                  <p:cond delay="6500"/>
                                </p:stCondLst>
                                <p:childTnLst>
                                  <p:par>
                                    <p:cTn id="63" presetID="22" presetClass="entr" presetSubtype="2" fill="hold" nodeType="afterEffect">
                                      <p:stCondLst>
                                        <p:cond delay="0"/>
                                      </p:stCondLst>
                                      <p:childTnLst>
                                        <p:set>
                                          <p:cBhvr>
                                            <p:cTn id="64" dur="1" fill="hold">
                                              <p:stCondLst>
                                                <p:cond delay="0"/>
                                              </p:stCondLst>
                                            </p:cTn>
                                            <p:tgtEl>
                                              <p:spTgt spid="84"/>
                                            </p:tgtEl>
                                            <p:attrNameLst>
                                              <p:attrName>style.visibility</p:attrName>
                                            </p:attrNameLst>
                                          </p:cBhvr>
                                          <p:to>
                                            <p:strVal val="visible"/>
                                          </p:to>
                                        </p:set>
                                        <p:animEffect transition="in" filter="wipe(right)">
                                          <p:cBhvr>
                                            <p:cTn id="65" dur="80"/>
                                            <p:tgtEl>
                                              <p:spTgt spid="84"/>
                                            </p:tgtEl>
                                          </p:cBhvr>
                                        </p:animEffect>
                                      </p:childTnLst>
                                    </p:cTn>
                                  </p:par>
                                </p:childTnLst>
                              </p:cTn>
                            </p:par>
                            <p:par>
                              <p:cTn id="66" fill="hold">
                                <p:stCondLst>
                                  <p:cond delay="7000"/>
                                </p:stCondLst>
                                <p:childTnLst>
                                  <p:par>
                                    <p:cTn id="67" presetID="22" presetClass="entr" presetSubtype="4" fill="hold" nodeType="afterEffect">
                                      <p:stCondLst>
                                        <p:cond delay="0"/>
                                      </p:stCondLst>
                                      <p:childTnLst>
                                        <p:set>
                                          <p:cBhvr>
                                            <p:cTn id="68" dur="1" fill="hold">
                                              <p:stCondLst>
                                                <p:cond delay="0"/>
                                              </p:stCondLst>
                                            </p:cTn>
                                            <p:tgtEl>
                                              <p:spTgt spid="87"/>
                                            </p:tgtEl>
                                            <p:attrNameLst>
                                              <p:attrName>style.visibility</p:attrName>
                                            </p:attrNameLst>
                                          </p:cBhvr>
                                          <p:to>
                                            <p:strVal val="visible"/>
                                          </p:to>
                                        </p:set>
                                        <p:animEffect transition="in" filter="wipe(down)">
                                          <p:cBhvr>
                                            <p:cTn id="69" dur="80"/>
                                            <p:tgtEl>
                                              <p:spTgt spid="87"/>
                                            </p:tgtEl>
                                          </p:cBhvr>
                                        </p:animEffect>
                                      </p:childTnLst>
                                    </p:cTn>
                                  </p:par>
                                </p:childTnLst>
                              </p:cTn>
                            </p:par>
                            <p:par>
                              <p:cTn id="70" fill="hold">
                                <p:stCondLst>
                                  <p:cond delay="7500"/>
                                </p:stCondLst>
                                <p:childTnLst>
                                  <p:par>
                                    <p:cTn id="71" presetID="22" presetClass="entr" presetSubtype="2" fill="hold" nodeType="afterEffect">
                                      <p:stCondLst>
                                        <p:cond delay="0"/>
                                      </p:stCondLst>
                                      <p:childTnLst>
                                        <p:set>
                                          <p:cBhvr>
                                            <p:cTn id="72" dur="1" fill="hold">
                                              <p:stCondLst>
                                                <p:cond delay="0"/>
                                              </p:stCondLst>
                                            </p:cTn>
                                            <p:tgtEl>
                                              <p:spTgt spid="81"/>
                                            </p:tgtEl>
                                            <p:attrNameLst>
                                              <p:attrName>style.visibility</p:attrName>
                                            </p:attrNameLst>
                                          </p:cBhvr>
                                          <p:to>
                                            <p:strVal val="visible"/>
                                          </p:to>
                                        </p:set>
                                        <p:animEffect transition="in" filter="wipe(right)">
                                          <p:cBhvr>
                                            <p:cTn id="73" dur="80"/>
                                            <p:tgtEl>
                                              <p:spTgt spid="81"/>
                                            </p:tgtEl>
                                          </p:cBhvr>
                                        </p:animEffect>
                                      </p:childTnLst>
                                    </p:cTn>
                                  </p:par>
                                </p:childTnLst>
                              </p:cTn>
                            </p:par>
                            <p:par>
                              <p:cTn id="74" fill="hold">
                                <p:stCondLst>
                                  <p:cond delay="8000"/>
                                </p:stCondLst>
                                <p:childTnLst>
                                  <p:par>
                                    <p:cTn id="75" presetID="22" presetClass="entr" presetSubtype="4" fill="hold" nodeType="afterEffect">
                                      <p:stCondLst>
                                        <p:cond delay="0"/>
                                      </p:stCondLst>
                                      <p:childTnLst>
                                        <p:set>
                                          <p:cBhvr>
                                            <p:cTn id="76" dur="1" fill="hold">
                                              <p:stCondLst>
                                                <p:cond delay="0"/>
                                              </p:stCondLst>
                                            </p:cTn>
                                            <p:tgtEl>
                                              <p:spTgt spid="91"/>
                                            </p:tgtEl>
                                            <p:attrNameLst>
                                              <p:attrName>style.visibility</p:attrName>
                                            </p:attrNameLst>
                                          </p:cBhvr>
                                          <p:to>
                                            <p:strVal val="visible"/>
                                          </p:to>
                                        </p:set>
                                        <p:animEffect transition="in" filter="wipe(down)">
                                          <p:cBhvr>
                                            <p:cTn id="77" dur="80"/>
                                            <p:tgtEl>
                                              <p:spTgt spid="91"/>
                                            </p:tgtEl>
                                          </p:cBhvr>
                                        </p:animEffect>
                                      </p:childTnLst>
                                    </p:cTn>
                                  </p:par>
                                </p:childTnLst>
                              </p:cTn>
                            </p:par>
                            <p:par>
                              <p:cTn id="78" fill="hold">
                                <p:stCondLst>
                                  <p:cond delay="8500"/>
                                </p:stCondLst>
                                <p:childTnLst>
                                  <p:par>
                                    <p:cTn id="79" presetID="22" presetClass="entr" presetSubtype="2" fill="hold" nodeType="afterEffect">
                                      <p:stCondLst>
                                        <p:cond delay="0"/>
                                      </p:stCondLst>
                                      <p:childTnLst>
                                        <p:set>
                                          <p:cBhvr>
                                            <p:cTn id="80" dur="1" fill="hold">
                                              <p:stCondLst>
                                                <p:cond delay="0"/>
                                              </p:stCondLst>
                                            </p:cTn>
                                            <p:tgtEl>
                                              <p:spTgt spid="78"/>
                                            </p:tgtEl>
                                            <p:attrNameLst>
                                              <p:attrName>style.visibility</p:attrName>
                                            </p:attrNameLst>
                                          </p:cBhvr>
                                          <p:to>
                                            <p:strVal val="visible"/>
                                          </p:to>
                                        </p:set>
                                        <p:animEffect transition="in" filter="wipe(right)">
                                          <p:cBhvr>
                                            <p:cTn id="81" dur="80"/>
                                            <p:tgtEl>
                                              <p:spTgt spid="78"/>
                                            </p:tgtEl>
                                          </p:cBhvr>
                                        </p:animEffect>
                                      </p:childTnLst>
                                    </p:cTn>
                                  </p:par>
                                </p:childTnLst>
                              </p:cTn>
                            </p:par>
                            <p:par>
                              <p:cTn id="82" fill="hold">
                                <p:stCondLst>
                                  <p:cond delay="9000"/>
                                </p:stCondLst>
                                <p:childTnLst>
                                  <p:par>
                                    <p:cTn id="83" presetID="22" presetClass="entr" presetSubtype="4" fill="hold" nodeType="afterEffect">
                                      <p:stCondLst>
                                        <p:cond delay="0"/>
                                      </p:stCondLst>
                                      <p:childTnLst>
                                        <p:set>
                                          <p:cBhvr>
                                            <p:cTn id="84" dur="1" fill="hold">
                                              <p:stCondLst>
                                                <p:cond delay="0"/>
                                              </p:stCondLst>
                                            </p:cTn>
                                            <p:tgtEl>
                                              <p:spTgt spid="97"/>
                                            </p:tgtEl>
                                            <p:attrNameLst>
                                              <p:attrName>style.visibility</p:attrName>
                                            </p:attrNameLst>
                                          </p:cBhvr>
                                          <p:to>
                                            <p:strVal val="visible"/>
                                          </p:to>
                                        </p:set>
                                        <p:animEffect transition="in" filter="wipe(down)">
                                          <p:cBhvr>
                                            <p:cTn id="85" dur="80"/>
                                            <p:tgtEl>
                                              <p:spTgt spid="97"/>
                                            </p:tgtEl>
                                          </p:cBhvr>
                                        </p:animEffect>
                                      </p:childTnLst>
                                    </p:cTn>
                                  </p:par>
                                </p:childTnLst>
                              </p:cTn>
                            </p:par>
                            <p:par>
                              <p:cTn id="86" fill="hold">
                                <p:stCondLst>
                                  <p:cond delay="9500"/>
                                </p:stCondLst>
                                <p:childTnLst>
                                  <p:par>
                                    <p:cTn id="87" presetID="22" presetClass="entr" presetSubtype="8" fill="hold" nodeType="afterEffect">
                                      <p:stCondLst>
                                        <p:cond delay="0"/>
                                      </p:stCondLst>
                                      <p:childTnLst>
                                        <p:set>
                                          <p:cBhvr>
                                            <p:cTn id="88" dur="1" fill="hold">
                                              <p:stCondLst>
                                                <p:cond delay="0"/>
                                              </p:stCondLst>
                                            </p:cTn>
                                            <p:tgtEl>
                                              <p:spTgt spid="75"/>
                                            </p:tgtEl>
                                            <p:attrNameLst>
                                              <p:attrName>style.visibility</p:attrName>
                                            </p:attrNameLst>
                                          </p:cBhvr>
                                          <p:to>
                                            <p:strVal val="visible"/>
                                          </p:to>
                                        </p:set>
                                        <p:animEffect transition="in" filter="wipe(left)">
                                          <p:cBhvr>
                                            <p:cTn id="89" dur="80"/>
                                            <p:tgtEl>
                                              <p:spTgt spid="75"/>
                                            </p:tgtEl>
                                          </p:cBhvr>
                                        </p:animEffect>
                                      </p:childTnLst>
                                    </p:cTn>
                                  </p:par>
                                </p:childTnLst>
                              </p:cTn>
                            </p:par>
                            <p:par>
                              <p:cTn id="90" fill="hold">
                                <p:stCondLst>
                                  <p:cond delay="10000"/>
                                </p:stCondLst>
                                <p:childTnLst>
                                  <p:par>
                                    <p:cTn id="91" presetID="22" presetClass="entr" presetSubtype="1" fill="hold" nodeType="afterEffect">
                                      <p:stCondLst>
                                        <p:cond delay="0"/>
                                      </p:stCondLst>
                                      <p:childTnLst>
                                        <p:set>
                                          <p:cBhvr>
                                            <p:cTn id="92" dur="1" fill="hold">
                                              <p:stCondLst>
                                                <p:cond delay="0"/>
                                              </p:stCondLst>
                                            </p:cTn>
                                            <p:tgtEl>
                                              <p:spTgt spid="114"/>
                                            </p:tgtEl>
                                            <p:attrNameLst>
                                              <p:attrName>style.visibility</p:attrName>
                                            </p:attrNameLst>
                                          </p:cBhvr>
                                          <p:to>
                                            <p:strVal val="visible"/>
                                          </p:to>
                                        </p:set>
                                        <p:animEffect transition="in" filter="wipe(up)">
                                          <p:cBhvr>
                                            <p:cTn id="93" dur="80"/>
                                            <p:tgtEl>
                                              <p:spTgt spid="114"/>
                                            </p:tgtEl>
                                          </p:cBhvr>
                                        </p:animEffect>
                                      </p:childTnLst>
                                    </p:cTn>
                                  </p:par>
                                </p:childTnLst>
                              </p:cTn>
                            </p:par>
                            <p:par>
                              <p:cTn id="94" fill="hold">
                                <p:stCondLst>
                                  <p:cond delay="10500"/>
                                </p:stCondLst>
                                <p:childTnLst>
                                  <p:par>
                                    <p:cTn id="95" presetID="22" presetClass="entr" presetSubtype="8" fill="hold" nodeType="afterEffect">
                                      <p:stCondLst>
                                        <p:cond delay="0"/>
                                      </p:stCondLst>
                                      <p:childTnLst>
                                        <p:set>
                                          <p:cBhvr>
                                            <p:cTn id="96" dur="1" fill="hold">
                                              <p:stCondLst>
                                                <p:cond delay="0"/>
                                              </p:stCondLst>
                                            </p:cTn>
                                            <p:tgtEl>
                                              <p:spTgt spid="72"/>
                                            </p:tgtEl>
                                            <p:attrNameLst>
                                              <p:attrName>style.visibility</p:attrName>
                                            </p:attrNameLst>
                                          </p:cBhvr>
                                          <p:to>
                                            <p:strVal val="visible"/>
                                          </p:to>
                                        </p:set>
                                        <p:animEffect transition="in" filter="wipe(left)">
                                          <p:cBhvr>
                                            <p:cTn id="97" dur="80"/>
                                            <p:tgtEl>
                                              <p:spTgt spid="72"/>
                                            </p:tgtEl>
                                          </p:cBhvr>
                                        </p:animEffect>
                                      </p:childTnLst>
                                    </p:cTn>
                                  </p:par>
                                </p:childTnLst>
                              </p:cTn>
                            </p:par>
                            <p:par>
                              <p:cTn id="98" fill="hold">
                                <p:stCondLst>
                                  <p:cond delay="11000"/>
                                </p:stCondLst>
                                <p:childTnLst>
                                  <p:par>
                                    <p:cTn id="99" presetID="22" presetClass="entr" presetSubtype="1" fill="hold" nodeType="afterEffect">
                                      <p:stCondLst>
                                        <p:cond delay="0"/>
                                      </p:stCondLst>
                                      <p:childTnLst>
                                        <p:set>
                                          <p:cBhvr>
                                            <p:cTn id="100" dur="1" fill="hold">
                                              <p:stCondLst>
                                                <p:cond delay="0"/>
                                              </p:stCondLst>
                                            </p:cTn>
                                            <p:tgtEl>
                                              <p:spTgt spid="110"/>
                                            </p:tgtEl>
                                            <p:attrNameLst>
                                              <p:attrName>style.visibility</p:attrName>
                                            </p:attrNameLst>
                                          </p:cBhvr>
                                          <p:to>
                                            <p:strVal val="visible"/>
                                          </p:to>
                                        </p:set>
                                        <p:animEffect transition="in" filter="wipe(up)">
                                          <p:cBhvr>
                                            <p:cTn id="101" dur="80"/>
                                            <p:tgtEl>
                                              <p:spTgt spid="110"/>
                                            </p:tgtEl>
                                          </p:cBhvr>
                                        </p:animEffect>
                                      </p:childTnLst>
                                    </p:cTn>
                                  </p:par>
                                </p:childTnLst>
                              </p:cTn>
                            </p:par>
                            <p:par>
                              <p:cTn id="102" fill="hold">
                                <p:stCondLst>
                                  <p:cond delay="11500"/>
                                </p:stCondLst>
                                <p:childTnLst>
                                  <p:par>
                                    <p:cTn id="103" presetID="22" presetClass="entr" presetSubtype="8" fill="hold" nodeType="afterEffect">
                                      <p:stCondLst>
                                        <p:cond delay="0"/>
                                      </p:stCondLst>
                                      <p:childTnLst>
                                        <p:set>
                                          <p:cBhvr>
                                            <p:cTn id="104" dur="1" fill="hold">
                                              <p:stCondLst>
                                                <p:cond delay="0"/>
                                              </p:stCondLst>
                                            </p:cTn>
                                            <p:tgtEl>
                                              <p:spTgt spid="69"/>
                                            </p:tgtEl>
                                            <p:attrNameLst>
                                              <p:attrName>style.visibility</p:attrName>
                                            </p:attrNameLst>
                                          </p:cBhvr>
                                          <p:to>
                                            <p:strVal val="visible"/>
                                          </p:to>
                                        </p:set>
                                        <p:animEffect transition="in" filter="wipe(left)">
                                          <p:cBhvr>
                                            <p:cTn id="105" dur="80"/>
                                            <p:tgtEl>
                                              <p:spTgt spid="69"/>
                                            </p:tgtEl>
                                          </p:cBhvr>
                                        </p:animEffect>
                                      </p:childTnLst>
                                    </p:cTn>
                                  </p:par>
                                </p:childTnLst>
                              </p:cTn>
                            </p:par>
                            <p:par>
                              <p:cTn id="106" fill="hold">
                                <p:stCondLst>
                                  <p:cond delay="12000"/>
                                </p:stCondLst>
                                <p:childTnLst>
                                  <p:par>
                                    <p:cTn id="107" presetID="22" presetClass="entr" presetSubtype="1" fill="hold" nodeType="afterEffect">
                                      <p:stCondLst>
                                        <p:cond delay="0"/>
                                      </p:stCondLst>
                                      <p:childTnLst>
                                        <p:set>
                                          <p:cBhvr>
                                            <p:cTn id="108" dur="1" fill="hold">
                                              <p:stCondLst>
                                                <p:cond delay="0"/>
                                              </p:stCondLst>
                                            </p:cTn>
                                            <p:tgtEl>
                                              <p:spTgt spid="103"/>
                                            </p:tgtEl>
                                            <p:attrNameLst>
                                              <p:attrName>style.visibility</p:attrName>
                                            </p:attrNameLst>
                                          </p:cBhvr>
                                          <p:to>
                                            <p:strVal val="visible"/>
                                          </p:to>
                                        </p:set>
                                        <p:animEffect transition="in" filter="wipe(up)">
                                          <p:cBhvr>
                                            <p:cTn id="109" dur="80"/>
                                            <p:tgtEl>
                                              <p:spTgt spid="103"/>
                                            </p:tgtEl>
                                          </p:cBhvr>
                                        </p:animEffect>
                                      </p:childTnLst>
                                    </p:cTn>
                                  </p:par>
                                </p:childTnLst>
                              </p:cTn>
                            </p:par>
                            <p:par>
                              <p:cTn id="110" fill="hold">
                                <p:stCondLst>
                                  <p:cond delay="12500"/>
                                </p:stCondLst>
                                <p:childTnLst>
                                  <p:par>
                                    <p:cTn id="111" presetID="22" presetClass="entr" presetSubtype="4" fill="hold" grpId="0" nodeType="afterEffect">
                                      <p:stCondLst>
                                        <p:cond delay="0"/>
                                      </p:stCondLst>
                                      <p:childTnLst>
                                        <p:set>
                                          <p:cBhvr>
                                            <p:cTn id="112" dur="1" fill="hold">
                                              <p:stCondLst>
                                                <p:cond delay="0"/>
                                              </p:stCondLst>
                                            </p:cTn>
                                            <p:tgtEl>
                                              <p:spTgt spid="123"/>
                                            </p:tgtEl>
                                            <p:attrNameLst>
                                              <p:attrName>style.visibility</p:attrName>
                                            </p:attrNameLst>
                                          </p:cBhvr>
                                          <p:to>
                                            <p:strVal val="visible"/>
                                          </p:to>
                                        </p:set>
                                        <p:animEffect transition="in" filter="wipe(down)">
                                          <p:cBhvr>
                                            <p:cTn id="113" dur="8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3"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3"/>
          <p:cNvSpPr txBox="1">
            <a:spLocks noChangeArrowheads="1"/>
          </p:cNvSpPr>
          <p:nvPr/>
        </p:nvSpPr>
        <p:spPr bwMode="auto">
          <a:xfrm>
            <a:off x="360363" y="528638"/>
            <a:ext cx="54467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400" b="1" dirty="0" smtClean="0">
                <a:solidFill>
                  <a:schemeClr val="bg1"/>
                </a:solidFill>
                <a:latin typeface="时尚中黑简体"/>
                <a:ea typeface="时尚中黑简体"/>
                <a:cs typeface="时尚中黑简体"/>
              </a:rPr>
              <a:t>申请</a:t>
            </a:r>
            <a:r>
              <a:rPr lang="zh-CN" altLang="en-US" sz="2400" b="1" dirty="0">
                <a:solidFill>
                  <a:schemeClr val="bg1"/>
                </a:solidFill>
                <a:latin typeface="时尚中黑简体"/>
                <a:ea typeface="时尚中黑简体"/>
                <a:cs typeface="时尚中黑简体"/>
              </a:rPr>
              <a:t>学生应同时</a:t>
            </a:r>
            <a:r>
              <a:rPr lang="zh-CN" altLang="en-US" sz="2400" b="1" dirty="0" smtClean="0">
                <a:solidFill>
                  <a:schemeClr val="bg1"/>
                </a:solidFill>
                <a:latin typeface="时尚中黑简体"/>
                <a:ea typeface="时尚中黑简体"/>
                <a:cs typeface="时尚中黑简体"/>
              </a:rPr>
              <a:t>满足以下条件</a:t>
            </a:r>
            <a:endParaRPr lang="zh-CN" altLang="en-US" sz="2400" b="1" dirty="0">
              <a:solidFill>
                <a:schemeClr val="bg1"/>
              </a:solidFill>
              <a:latin typeface="时尚中黑简体"/>
              <a:ea typeface="时尚中黑简体"/>
              <a:cs typeface="时尚中黑简体"/>
            </a:endParaRPr>
          </a:p>
        </p:txBody>
      </p:sp>
      <p:sp>
        <p:nvSpPr>
          <p:cNvPr id="31" name="矩形 24"/>
          <p:cNvSpPr>
            <a:spLocks noChangeArrowheads="1"/>
          </p:cNvSpPr>
          <p:nvPr/>
        </p:nvSpPr>
        <p:spPr bwMode="auto">
          <a:xfrm>
            <a:off x="360363" y="990600"/>
            <a:ext cx="5868987" cy="46038"/>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a:solidFill>
                <a:srgbClr val="FFFFFF"/>
              </a:solidFill>
              <a:latin typeface="Calibri" panose="020F0502020204030204" pitchFamily="34" charset="0"/>
              <a:ea typeface="幼圆" panose="02010509060101010101" pitchFamily="49" charset="-122"/>
              <a:sym typeface="Calibri" panose="020F0502020204030204" pitchFamily="34" charset="0"/>
            </a:endParaRPr>
          </a:p>
        </p:txBody>
      </p:sp>
      <p:grpSp>
        <p:nvGrpSpPr>
          <p:cNvPr id="33" name="组合 46"/>
          <p:cNvGrpSpPr/>
          <p:nvPr/>
        </p:nvGrpSpPr>
        <p:grpSpPr bwMode="auto">
          <a:xfrm>
            <a:off x="4711700" y="1392238"/>
            <a:ext cx="2247900" cy="2246312"/>
            <a:chOff x="1200760" y="3842074"/>
            <a:chExt cx="1784148" cy="1784148"/>
          </a:xfrm>
        </p:grpSpPr>
        <p:sp>
          <p:nvSpPr>
            <p:cNvPr id="35" name="椭圆 34"/>
            <p:cNvSpPr/>
            <p:nvPr/>
          </p:nvSpPr>
          <p:spPr>
            <a:xfrm>
              <a:off x="1200760" y="3842074"/>
              <a:ext cx="1784148" cy="1784148"/>
            </a:xfrm>
            <a:prstGeom prst="ellipse">
              <a:avLst/>
            </a:prstGeom>
            <a:gradFill flip="none" rotWithShape="1">
              <a:gsLst>
                <a:gs pos="0">
                  <a:srgbClr val="CBCBCB"/>
                </a:gs>
                <a:gs pos="100000">
                  <a:srgbClr val="F3F3F3"/>
                </a:gs>
              </a:gsLst>
              <a:lin ang="2700000" scaled="1"/>
              <a:tileRect/>
            </a:gradFill>
            <a:ln w="31750">
              <a:gradFill flip="none" rotWithShape="1">
                <a:gsLst>
                  <a:gs pos="0">
                    <a:schemeClr val="bg1"/>
                  </a:gs>
                  <a:gs pos="100000">
                    <a:srgbClr val="CBCBCB"/>
                  </a:gs>
                </a:gsLst>
                <a:lin ang="2700000" scaled="1"/>
                <a:tileRect/>
              </a:grad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6" name="椭圆 35"/>
            <p:cNvSpPr/>
            <p:nvPr/>
          </p:nvSpPr>
          <p:spPr>
            <a:xfrm>
              <a:off x="1475770" y="4117085"/>
              <a:ext cx="1234127" cy="1234127"/>
            </a:xfrm>
            <a:prstGeom prst="ellipse">
              <a:avLst/>
            </a:prstGeom>
            <a:solidFill>
              <a:srgbClr val="FFB850"/>
            </a:solidFill>
            <a:ln>
              <a:no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nvGrpSpPr>
          <p:cNvPr id="38" name="组合 51"/>
          <p:cNvGrpSpPr/>
          <p:nvPr/>
        </p:nvGrpSpPr>
        <p:grpSpPr bwMode="auto">
          <a:xfrm>
            <a:off x="6738938" y="2955925"/>
            <a:ext cx="1943100" cy="1943100"/>
            <a:chOff x="1200760" y="3842075"/>
            <a:chExt cx="1784148" cy="1784148"/>
          </a:xfrm>
        </p:grpSpPr>
        <p:sp>
          <p:nvSpPr>
            <p:cNvPr id="40" name="椭圆 39"/>
            <p:cNvSpPr/>
            <p:nvPr/>
          </p:nvSpPr>
          <p:spPr>
            <a:xfrm>
              <a:off x="1200760" y="3842075"/>
              <a:ext cx="1784148" cy="1784148"/>
            </a:xfrm>
            <a:prstGeom prst="ellipse">
              <a:avLst/>
            </a:prstGeom>
            <a:gradFill flip="none" rotWithShape="1">
              <a:gsLst>
                <a:gs pos="0">
                  <a:srgbClr val="CBCBCB"/>
                </a:gs>
                <a:gs pos="100000">
                  <a:srgbClr val="F3F3F3"/>
                </a:gs>
              </a:gsLst>
              <a:lin ang="2700000" scaled="1"/>
              <a:tileRect/>
            </a:gradFill>
            <a:ln w="31750">
              <a:gradFill flip="none" rotWithShape="1">
                <a:gsLst>
                  <a:gs pos="0">
                    <a:schemeClr val="bg1"/>
                  </a:gs>
                  <a:gs pos="100000">
                    <a:srgbClr val="CBCBCB"/>
                  </a:gs>
                </a:gsLst>
                <a:lin ang="2700000" scaled="1"/>
                <a:tileRect/>
              </a:grad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41" name="椭圆 40"/>
            <p:cNvSpPr/>
            <p:nvPr/>
          </p:nvSpPr>
          <p:spPr>
            <a:xfrm>
              <a:off x="1475770" y="4117085"/>
              <a:ext cx="1234127" cy="1234127"/>
            </a:xfrm>
            <a:prstGeom prst="ellipse">
              <a:avLst/>
            </a:prstGeom>
            <a:solidFill>
              <a:srgbClr val="00AF92"/>
            </a:solidFill>
            <a:ln>
              <a:no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nvGrpSpPr>
          <p:cNvPr id="43" name="组合 56"/>
          <p:cNvGrpSpPr/>
          <p:nvPr/>
        </p:nvGrpSpPr>
        <p:grpSpPr bwMode="auto">
          <a:xfrm>
            <a:off x="3706813" y="4348162"/>
            <a:ext cx="1735138" cy="1733550"/>
            <a:chOff x="1200760" y="3842075"/>
            <a:chExt cx="1784148" cy="1784148"/>
          </a:xfrm>
        </p:grpSpPr>
        <p:sp>
          <p:nvSpPr>
            <p:cNvPr id="45" name="椭圆 44"/>
            <p:cNvSpPr/>
            <p:nvPr/>
          </p:nvSpPr>
          <p:spPr>
            <a:xfrm>
              <a:off x="1200760" y="3842075"/>
              <a:ext cx="1784148" cy="1784148"/>
            </a:xfrm>
            <a:prstGeom prst="ellipse">
              <a:avLst/>
            </a:prstGeom>
            <a:gradFill flip="none" rotWithShape="1">
              <a:gsLst>
                <a:gs pos="0">
                  <a:srgbClr val="CBCBCB"/>
                </a:gs>
                <a:gs pos="100000">
                  <a:srgbClr val="F3F3F3"/>
                </a:gs>
              </a:gsLst>
              <a:lin ang="2700000" scaled="1"/>
              <a:tileRect/>
            </a:gradFill>
            <a:ln w="31750">
              <a:gradFill flip="none" rotWithShape="1">
                <a:gsLst>
                  <a:gs pos="0">
                    <a:schemeClr val="bg1"/>
                  </a:gs>
                  <a:gs pos="100000">
                    <a:srgbClr val="CBCBCB"/>
                  </a:gs>
                </a:gsLst>
                <a:lin ang="2700000" scaled="1"/>
                <a:tileRect/>
              </a:grad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46" name="椭圆 45"/>
            <p:cNvSpPr/>
            <p:nvPr/>
          </p:nvSpPr>
          <p:spPr>
            <a:xfrm>
              <a:off x="1475770" y="4117085"/>
              <a:ext cx="1234127" cy="1234127"/>
            </a:xfrm>
            <a:prstGeom prst="ellipse">
              <a:avLst/>
            </a:prstGeom>
            <a:solidFill>
              <a:srgbClr val="01ACBE"/>
            </a:solidFill>
            <a:ln>
              <a:no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nvGrpSpPr>
          <p:cNvPr id="48" name="组合 61"/>
          <p:cNvGrpSpPr/>
          <p:nvPr/>
        </p:nvGrpSpPr>
        <p:grpSpPr bwMode="auto">
          <a:xfrm>
            <a:off x="3262313" y="2701925"/>
            <a:ext cx="1527175" cy="1527175"/>
            <a:chOff x="1200760" y="3842075"/>
            <a:chExt cx="1784148" cy="1784148"/>
          </a:xfrm>
        </p:grpSpPr>
        <p:sp>
          <p:nvSpPr>
            <p:cNvPr id="77" name="椭圆 76"/>
            <p:cNvSpPr/>
            <p:nvPr/>
          </p:nvSpPr>
          <p:spPr>
            <a:xfrm>
              <a:off x="1200760" y="3842075"/>
              <a:ext cx="1784148" cy="1784148"/>
            </a:xfrm>
            <a:prstGeom prst="ellipse">
              <a:avLst/>
            </a:prstGeom>
            <a:gradFill flip="none" rotWithShape="1">
              <a:gsLst>
                <a:gs pos="0">
                  <a:srgbClr val="CBCBCB"/>
                </a:gs>
                <a:gs pos="100000">
                  <a:srgbClr val="F3F3F3"/>
                </a:gs>
              </a:gsLst>
              <a:lin ang="2700000" scaled="1"/>
              <a:tileRect/>
            </a:gradFill>
            <a:ln w="31750">
              <a:gradFill flip="none" rotWithShape="1">
                <a:gsLst>
                  <a:gs pos="0">
                    <a:schemeClr val="bg1"/>
                  </a:gs>
                  <a:gs pos="100000">
                    <a:srgbClr val="CBCBCB"/>
                  </a:gs>
                </a:gsLst>
                <a:lin ang="2700000" scaled="1"/>
                <a:tileRect/>
              </a:grad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78" name="椭圆 77"/>
            <p:cNvSpPr/>
            <p:nvPr/>
          </p:nvSpPr>
          <p:spPr>
            <a:xfrm>
              <a:off x="1475770" y="4117085"/>
              <a:ext cx="1234127" cy="1234127"/>
            </a:xfrm>
            <a:prstGeom prst="ellipse">
              <a:avLst/>
            </a:prstGeom>
            <a:solidFill>
              <a:srgbClr val="F6615B"/>
            </a:solidFill>
            <a:ln>
              <a:no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nvGrpSpPr>
          <p:cNvPr id="80" name="组合 66"/>
          <p:cNvGrpSpPr/>
          <p:nvPr/>
        </p:nvGrpSpPr>
        <p:grpSpPr bwMode="auto">
          <a:xfrm>
            <a:off x="6434138" y="4964113"/>
            <a:ext cx="1222375" cy="1222375"/>
            <a:chOff x="1200760" y="3842075"/>
            <a:chExt cx="1784148" cy="1784148"/>
          </a:xfrm>
        </p:grpSpPr>
        <p:sp>
          <p:nvSpPr>
            <p:cNvPr id="84" name="椭圆 83"/>
            <p:cNvSpPr/>
            <p:nvPr/>
          </p:nvSpPr>
          <p:spPr>
            <a:xfrm>
              <a:off x="1200760" y="3842075"/>
              <a:ext cx="1784148" cy="1784148"/>
            </a:xfrm>
            <a:prstGeom prst="ellipse">
              <a:avLst/>
            </a:prstGeom>
            <a:gradFill flip="none" rotWithShape="1">
              <a:gsLst>
                <a:gs pos="0">
                  <a:srgbClr val="CBCBCB"/>
                </a:gs>
                <a:gs pos="100000">
                  <a:srgbClr val="F3F3F3"/>
                </a:gs>
              </a:gsLst>
              <a:lin ang="2700000" scaled="1"/>
              <a:tileRect/>
            </a:gradFill>
            <a:ln w="31750">
              <a:gradFill flip="none" rotWithShape="1">
                <a:gsLst>
                  <a:gs pos="0">
                    <a:schemeClr val="bg1"/>
                  </a:gs>
                  <a:gs pos="100000">
                    <a:srgbClr val="CBCBCB"/>
                  </a:gs>
                </a:gsLst>
                <a:lin ang="2700000" scaled="1"/>
                <a:tileRect/>
              </a:grad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85" name="椭圆 84"/>
            <p:cNvSpPr/>
            <p:nvPr/>
          </p:nvSpPr>
          <p:spPr>
            <a:xfrm>
              <a:off x="1475770" y="4129245"/>
              <a:ext cx="1234128" cy="1221968"/>
            </a:xfrm>
            <a:prstGeom prst="ellipse">
              <a:avLst/>
            </a:prstGeom>
            <a:solidFill>
              <a:srgbClr val="663A77"/>
            </a:solidFill>
            <a:ln>
              <a:no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sp>
        <p:nvSpPr>
          <p:cNvPr id="86" name="文本框 161"/>
          <p:cNvSpPr txBox="1">
            <a:spLocks noChangeArrowheads="1"/>
          </p:cNvSpPr>
          <p:nvPr/>
        </p:nvSpPr>
        <p:spPr bwMode="auto">
          <a:xfrm>
            <a:off x="6999288" y="776288"/>
            <a:ext cx="18716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000">
                <a:solidFill>
                  <a:srgbClr val="FFB850"/>
                </a:solidFill>
                <a:latin typeface="微软雅黑" panose="020B0503020204020204" pitchFamily="34" charset="-122"/>
                <a:ea typeface="微软雅黑" panose="020B0503020204020204" pitchFamily="34" charset="-122"/>
              </a:rPr>
              <a:t>学籍</a:t>
            </a:r>
            <a:endParaRPr lang="zh-CN" altLang="en-US" sz="2000">
              <a:solidFill>
                <a:srgbClr val="FFB850"/>
              </a:solidFill>
              <a:latin typeface="微软雅黑" panose="020B0503020204020204" pitchFamily="34" charset="-122"/>
              <a:ea typeface="微软雅黑" panose="020B0503020204020204" pitchFamily="34" charset="-122"/>
            </a:endParaRPr>
          </a:p>
        </p:txBody>
      </p:sp>
      <p:sp>
        <p:nvSpPr>
          <p:cNvPr id="87" name="文本框 163"/>
          <p:cNvSpPr txBox="1">
            <a:spLocks noChangeArrowheads="1"/>
          </p:cNvSpPr>
          <p:nvPr/>
        </p:nvSpPr>
        <p:spPr bwMode="auto">
          <a:xfrm>
            <a:off x="8943975" y="3489325"/>
            <a:ext cx="18716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000">
                <a:solidFill>
                  <a:srgbClr val="00AF92"/>
                </a:solidFill>
                <a:latin typeface="微软雅黑" panose="020B0503020204020204" pitchFamily="34" charset="-122"/>
                <a:ea typeface="微软雅黑" panose="020B0503020204020204" pitchFamily="34" charset="-122"/>
              </a:rPr>
              <a:t>户籍</a:t>
            </a:r>
            <a:endParaRPr lang="zh-CN" altLang="en-US" sz="2000">
              <a:solidFill>
                <a:srgbClr val="00AF92"/>
              </a:solidFill>
              <a:latin typeface="微软雅黑" panose="020B0503020204020204" pitchFamily="34" charset="-122"/>
              <a:ea typeface="微软雅黑" panose="020B0503020204020204" pitchFamily="34" charset="-122"/>
            </a:endParaRPr>
          </a:p>
        </p:txBody>
      </p:sp>
      <p:sp>
        <p:nvSpPr>
          <p:cNvPr id="88" name="文本框 166"/>
          <p:cNvSpPr txBox="1">
            <a:spLocks noChangeArrowheads="1"/>
          </p:cNvSpPr>
          <p:nvPr/>
        </p:nvSpPr>
        <p:spPr bwMode="auto">
          <a:xfrm>
            <a:off x="7915275" y="5127625"/>
            <a:ext cx="18716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000">
                <a:solidFill>
                  <a:srgbClr val="7030A0"/>
                </a:solidFill>
                <a:latin typeface="微软雅黑" panose="020B0503020204020204" pitchFamily="34" charset="-122"/>
                <a:ea typeface="微软雅黑" panose="020B0503020204020204" pitchFamily="34" charset="-122"/>
              </a:rPr>
              <a:t>其他</a:t>
            </a:r>
            <a:endParaRPr lang="zh-CN" altLang="en-US" sz="2000">
              <a:solidFill>
                <a:srgbClr val="7030A0"/>
              </a:solidFill>
              <a:latin typeface="微软雅黑" panose="020B0503020204020204" pitchFamily="34" charset="-122"/>
              <a:ea typeface="微软雅黑" panose="020B0503020204020204" pitchFamily="34" charset="-122"/>
            </a:endParaRPr>
          </a:p>
        </p:txBody>
      </p:sp>
      <p:sp>
        <p:nvSpPr>
          <p:cNvPr id="89" name="文本框 168"/>
          <p:cNvSpPr txBox="1">
            <a:spLocks noChangeArrowheads="1"/>
          </p:cNvSpPr>
          <p:nvPr/>
        </p:nvSpPr>
        <p:spPr bwMode="auto">
          <a:xfrm>
            <a:off x="2139181" y="2819400"/>
            <a:ext cx="18716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000" dirty="0">
                <a:solidFill>
                  <a:srgbClr val="F6615B"/>
                </a:solidFill>
                <a:latin typeface="微软雅黑" panose="020B0503020204020204" pitchFamily="34" charset="-122"/>
                <a:ea typeface="微软雅黑" panose="020B0503020204020204" pitchFamily="34" charset="-122"/>
              </a:rPr>
              <a:t>国籍</a:t>
            </a:r>
            <a:endParaRPr lang="zh-CN" altLang="en-US" sz="2000" dirty="0">
              <a:solidFill>
                <a:srgbClr val="F6615B"/>
              </a:solidFill>
              <a:latin typeface="微软雅黑" panose="020B0503020204020204" pitchFamily="34" charset="-122"/>
              <a:ea typeface="微软雅黑" panose="020B0503020204020204" pitchFamily="34" charset="-122"/>
            </a:endParaRPr>
          </a:p>
        </p:txBody>
      </p:sp>
      <p:sp>
        <p:nvSpPr>
          <p:cNvPr id="90" name="文本框 170"/>
          <p:cNvSpPr txBox="1">
            <a:spLocks noChangeArrowheads="1"/>
          </p:cNvSpPr>
          <p:nvPr/>
        </p:nvSpPr>
        <p:spPr bwMode="auto">
          <a:xfrm>
            <a:off x="2278782" y="4521200"/>
            <a:ext cx="1870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000" dirty="0">
                <a:solidFill>
                  <a:srgbClr val="01ACBE"/>
                </a:solidFill>
                <a:latin typeface="微软雅黑" panose="020B0503020204020204" pitchFamily="34" charset="-122"/>
                <a:ea typeface="微软雅黑" panose="020B0503020204020204" pitchFamily="34" charset="-122"/>
              </a:rPr>
              <a:t>家庭情况</a:t>
            </a:r>
            <a:endParaRPr lang="zh-CN" altLang="en-US" sz="2000" dirty="0">
              <a:solidFill>
                <a:srgbClr val="01ACBE"/>
              </a:solidFill>
              <a:latin typeface="微软雅黑" panose="020B0503020204020204" pitchFamily="34" charset="-122"/>
              <a:ea typeface="微软雅黑" panose="020B0503020204020204" pitchFamily="34" charset="-122"/>
            </a:endParaRPr>
          </a:p>
        </p:txBody>
      </p:sp>
      <p:sp>
        <p:nvSpPr>
          <p:cNvPr id="91" name="文本框 113"/>
          <p:cNvSpPr txBox="1">
            <a:spLocks noChangeArrowheads="1"/>
          </p:cNvSpPr>
          <p:nvPr/>
        </p:nvSpPr>
        <p:spPr bwMode="auto">
          <a:xfrm>
            <a:off x="1370347" y="3154560"/>
            <a:ext cx="1537668" cy="78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50000"/>
              </a:lnSpc>
            </a:pPr>
            <a:r>
              <a:rPr lang="zh-CN" altLang="en-US" sz="1600" dirty="0">
                <a:solidFill>
                  <a:schemeClr val="bg1"/>
                </a:solidFill>
                <a:latin typeface="微软雅黑" panose="020B0503020204020204" pitchFamily="34" charset="-122"/>
                <a:ea typeface="微软雅黑" panose="020B0503020204020204" pitchFamily="34" charset="-122"/>
              </a:rPr>
              <a:t>具有中华人民共和国国籍</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92" name="文本框 113"/>
          <p:cNvSpPr txBox="1">
            <a:spLocks noChangeArrowheads="1"/>
          </p:cNvSpPr>
          <p:nvPr/>
        </p:nvSpPr>
        <p:spPr bwMode="auto">
          <a:xfrm>
            <a:off x="1090613" y="4881562"/>
            <a:ext cx="25527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50000"/>
              </a:lnSpc>
            </a:pPr>
            <a:r>
              <a:rPr lang="zh-CN" altLang="en-US" sz="1600" dirty="0">
                <a:solidFill>
                  <a:schemeClr val="bg1"/>
                </a:solidFill>
                <a:latin typeface="微软雅黑" panose="020B0503020204020204" pitchFamily="34" charset="-122"/>
                <a:ea typeface="微软雅黑" panose="020B0503020204020204" pitchFamily="34" charset="-122"/>
              </a:rPr>
              <a:t>经有权部门认定，家庭经济困难，家庭收入不足以支付学生在校期间完成学业所需的基本费用</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93" name="文本框 113"/>
          <p:cNvSpPr txBox="1">
            <a:spLocks noChangeArrowheads="1"/>
          </p:cNvSpPr>
          <p:nvPr/>
        </p:nvSpPr>
        <p:spPr bwMode="auto">
          <a:xfrm>
            <a:off x="8977313" y="3841750"/>
            <a:ext cx="30321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50000"/>
              </a:lnSpc>
            </a:pPr>
            <a:r>
              <a:rPr lang="zh-CN" altLang="en-US" sz="1600">
                <a:solidFill>
                  <a:schemeClr val="bg1"/>
                </a:solidFill>
                <a:latin typeface="微软雅黑" panose="020B0503020204020204" pitchFamily="34" charset="-122"/>
                <a:ea typeface="微软雅黑" panose="020B0503020204020204" pitchFamily="34" charset="-122"/>
              </a:rPr>
              <a:t>学生本人入学前户籍、其共同借款人户籍均在本县（市、区）</a:t>
            </a:r>
            <a:endParaRPr lang="zh-CN" altLang="en-US" sz="1600">
              <a:solidFill>
                <a:schemeClr val="bg1"/>
              </a:solidFill>
              <a:latin typeface="微软雅黑" panose="020B0503020204020204" pitchFamily="34" charset="-122"/>
              <a:ea typeface="微软雅黑" panose="020B0503020204020204" pitchFamily="34" charset="-122"/>
            </a:endParaRPr>
          </a:p>
        </p:txBody>
      </p:sp>
      <p:sp>
        <p:nvSpPr>
          <p:cNvPr id="94" name="文本框 113"/>
          <p:cNvSpPr txBox="1">
            <a:spLocks noChangeArrowheads="1"/>
          </p:cNvSpPr>
          <p:nvPr/>
        </p:nvSpPr>
        <p:spPr bwMode="auto">
          <a:xfrm>
            <a:off x="7935119" y="5519598"/>
            <a:ext cx="30114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50000"/>
              </a:lnSpc>
            </a:pPr>
            <a:r>
              <a:rPr lang="zh-CN" altLang="en-US" sz="1600" dirty="0">
                <a:solidFill>
                  <a:schemeClr val="bg1"/>
                </a:solidFill>
                <a:latin typeface="微软雅黑" panose="020B0503020204020204" pitchFamily="34" charset="-122"/>
                <a:ea typeface="微软雅黑" panose="020B0503020204020204" pitchFamily="34" charset="-122"/>
              </a:rPr>
              <a:t>诚实守信，遵纪守法</a:t>
            </a:r>
            <a:endParaRPr lang="en-US" altLang="zh-CN" sz="1600" dirty="0">
              <a:solidFill>
                <a:schemeClr val="bg1"/>
              </a:solidFill>
              <a:latin typeface="微软雅黑" panose="020B0503020204020204" pitchFamily="34" charset="-122"/>
              <a:ea typeface="微软雅黑" panose="020B0503020204020204" pitchFamily="34" charset="-122"/>
            </a:endParaRPr>
          </a:p>
          <a:p>
            <a:pPr algn="just">
              <a:lnSpc>
                <a:spcPct val="150000"/>
              </a:lnSpc>
            </a:pPr>
            <a:r>
              <a:rPr lang="zh-CN" altLang="en-US" sz="1600" dirty="0">
                <a:solidFill>
                  <a:schemeClr val="bg1"/>
                </a:solidFill>
                <a:latin typeface="微软雅黑" panose="020B0503020204020204" pitchFamily="34" charset="-122"/>
                <a:ea typeface="微软雅黑" panose="020B0503020204020204" pitchFamily="34" charset="-122"/>
              </a:rPr>
              <a:t>当年没有获得其他助学贷款</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95" name="文本框 113"/>
          <p:cNvSpPr txBox="1">
            <a:spLocks noChangeArrowheads="1"/>
          </p:cNvSpPr>
          <p:nvPr/>
        </p:nvSpPr>
        <p:spPr bwMode="auto">
          <a:xfrm>
            <a:off x="6973888" y="1250950"/>
            <a:ext cx="503555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50000"/>
              </a:lnSpc>
            </a:pPr>
            <a:r>
              <a:rPr lang="zh-CN" altLang="en-US" sz="1600" dirty="0">
                <a:solidFill>
                  <a:schemeClr val="bg1"/>
                </a:solidFill>
                <a:latin typeface="微软雅黑" panose="020B0503020204020204" pitchFamily="34" charset="-122"/>
                <a:ea typeface="微软雅黑" panose="020B0503020204020204" pitchFamily="34" charset="-122"/>
              </a:rPr>
              <a:t>被根据国家有关规定批准设立的全日制本科高校、高等职业学校和高等专科学校正式录取，取得真实有效的录取通知书的全日制新生或高校在读的本专科生、研究生和第二学士学生。</a:t>
            </a:r>
            <a:endParaRPr lang="zh-CN" altLang="en-US" sz="1600" dirty="0">
              <a:solidFill>
                <a:schemeClr val="bg1"/>
              </a:solidFill>
              <a:latin typeface="微软雅黑" panose="020B0503020204020204" pitchFamily="34" charset="-122"/>
              <a:ea typeface="微软雅黑" panose="020B0503020204020204" pitchFamily="34" charset="-122"/>
            </a:endParaRPr>
          </a:p>
        </p:txBody>
      </p:sp>
      <p:pic>
        <p:nvPicPr>
          <p:cNvPr id="65" name="Picture 13" descr="C:\Users\shan\Desktop\94c2d1e8d0312ed38223d75d8f226503.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20654" y="4828381"/>
            <a:ext cx="893123" cy="838199"/>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4" descr="C:\Users\shan\Desktop\a95d9c4046066c10584027f01a6e871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0603" y="3585431"/>
            <a:ext cx="874550" cy="76273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shan\Desktop\b09db44d13c2cd0f42e8b02e2827f55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1951" y="2105025"/>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shan\Desktop\31fb51fd3bef8698b371775628731ba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63429" y="3045321"/>
            <a:ext cx="765498" cy="7654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shan\Desktop\6e9982ae0c04bf4d380cbc7e78f0a58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73870" y="5160862"/>
            <a:ext cx="729157" cy="9725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wipe(right)">
                                      <p:cBhvr>
                                        <p:cTn id="7" dur="500"/>
                                        <p:tgtEl>
                                          <p:spTgt spid="89"/>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90"/>
                                        </p:tgtEl>
                                        <p:attrNameLst>
                                          <p:attrName>style.visibility</p:attrName>
                                        </p:attrNameLst>
                                      </p:cBhvr>
                                      <p:to>
                                        <p:strVal val="visible"/>
                                      </p:to>
                                    </p:set>
                                    <p:animEffect transition="in" filter="wipe(right)">
                                      <p:cBhvr>
                                        <p:cTn id="10" dur="500"/>
                                        <p:tgtEl>
                                          <p:spTgt spid="90"/>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wipe(right)">
                                      <p:cBhvr>
                                        <p:cTn id="13" dur="500"/>
                                        <p:tgtEl>
                                          <p:spTgt spid="91"/>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92"/>
                                        </p:tgtEl>
                                        <p:attrNameLst>
                                          <p:attrName>style.visibility</p:attrName>
                                        </p:attrNameLst>
                                      </p:cBhvr>
                                      <p:to>
                                        <p:strVal val="visible"/>
                                      </p:to>
                                    </p:set>
                                    <p:animEffect transition="in" filter="wipe(right)">
                                      <p:cBhvr>
                                        <p:cTn id="16" dur="500"/>
                                        <p:tgtEl>
                                          <p:spTgt spid="92"/>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86"/>
                                        </p:tgtEl>
                                        <p:attrNameLst>
                                          <p:attrName>style.visibility</p:attrName>
                                        </p:attrNameLst>
                                      </p:cBhvr>
                                      <p:to>
                                        <p:strVal val="visible"/>
                                      </p:to>
                                    </p:set>
                                    <p:animEffect transition="in" filter="wipe(left)">
                                      <p:cBhvr>
                                        <p:cTn id="19" dur="500"/>
                                        <p:tgtEl>
                                          <p:spTgt spid="8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wipe(left)">
                                      <p:cBhvr>
                                        <p:cTn id="22" dur="500"/>
                                        <p:tgtEl>
                                          <p:spTgt spid="95"/>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87"/>
                                        </p:tgtEl>
                                        <p:attrNameLst>
                                          <p:attrName>style.visibility</p:attrName>
                                        </p:attrNameLst>
                                      </p:cBhvr>
                                      <p:to>
                                        <p:strVal val="visible"/>
                                      </p:to>
                                    </p:set>
                                    <p:animEffect transition="in" filter="wipe(left)">
                                      <p:cBhvr>
                                        <p:cTn id="25" dur="500"/>
                                        <p:tgtEl>
                                          <p:spTgt spid="87"/>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93"/>
                                        </p:tgtEl>
                                        <p:attrNameLst>
                                          <p:attrName>style.visibility</p:attrName>
                                        </p:attrNameLst>
                                      </p:cBhvr>
                                      <p:to>
                                        <p:strVal val="visible"/>
                                      </p:to>
                                    </p:set>
                                    <p:animEffect transition="in" filter="wipe(left)">
                                      <p:cBhvr>
                                        <p:cTn id="28" dur="500"/>
                                        <p:tgtEl>
                                          <p:spTgt spid="9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88"/>
                                        </p:tgtEl>
                                        <p:attrNameLst>
                                          <p:attrName>style.visibility</p:attrName>
                                        </p:attrNameLst>
                                      </p:cBhvr>
                                      <p:to>
                                        <p:strVal val="visible"/>
                                      </p:to>
                                    </p:set>
                                    <p:animEffect transition="in" filter="wipe(left)">
                                      <p:cBhvr>
                                        <p:cTn id="31" dur="500"/>
                                        <p:tgtEl>
                                          <p:spTgt spid="88"/>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94"/>
                                        </p:tgtEl>
                                        <p:attrNameLst>
                                          <p:attrName>style.visibility</p:attrName>
                                        </p:attrNameLst>
                                      </p:cBhvr>
                                      <p:to>
                                        <p:strVal val="visible"/>
                                      </p:to>
                                    </p:set>
                                    <p:animEffect transition="in" filter="wipe(left)">
                                      <p:cBhvr>
                                        <p:cTn id="34"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7" grpId="0"/>
      <p:bldP spid="88" grpId="0"/>
      <p:bldP spid="89" grpId="0"/>
      <p:bldP spid="90" grpId="0"/>
      <p:bldP spid="91" grpId="0"/>
      <p:bldP spid="92" grpId="0"/>
      <p:bldP spid="93" grpId="0"/>
      <p:bldP spid="94" grpId="0"/>
      <p:bldP spid="9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3"/>
          <p:cNvSpPr txBox="1">
            <a:spLocks noChangeArrowheads="1"/>
          </p:cNvSpPr>
          <p:nvPr/>
        </p:nvSpPr>
        <p:spPr bwMode="auto">
          <a:xfrm>
            <a:off x="633077" y="314286"/>
            <a:ext cx="113387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800" b="1" dirty="0" smtClean="0">
                <a:solidFill>
                  <a:schemeClr val="bg1"/>
                </a:solidFill>
                <a:latin typeface="微软雅黑" panose="020B0503020204020204" pitchFamily="34" charset="-122"/>
                <a:ea typeface="微软雅黑" panose="020B0503020204020204" pitchFamily="34" charset="-122"/>
                <a:cs typeface="时尚中黑简体"/>
              </a:rPr>
              <a:t>3</a:t>
            </a:r>
            <a:r>
              <a:rPr lang="en-US" altLang="zh-CN" sz="2800" b="1" dirty="0">
                <a:solidFill>
                  <a:schemeClr val="bg1"/>
                </a:solidFill>
                <a:latin typeface="微软雅黑" panose="020B0503020204020204" pitchFamily="34" charset="-122"/>
                <a:ea typeface="微软雅黑" panose="020B0503020204020204" pitchFamily="34" charset="-122"/>
                <a:cs typeface="时尚中黑简体"/>
              </a:rPr>
              <a:t>.</a:t>
            </a:r>
            <a:r>
              <a:rPr lang="zh-CN" altLang="en-US" sz="2800" b="1" dirty="0" smtClean="0">
                <a:solidFill>
                  <a:schemeClr val="bg1"/>
                </a:solidFill>
                <a:latin typeface="微软雅黑" panose="020B0503020204020204" pitchFamily="34" charset="-122"/>
                <a:ea typeface="微软雅黑" panose="020B0503020204020204" pitchFamily="34" charset="-122"/>
                <a:cs typeface="时尚中黑简体"/>
              </a:rPr>
              <a:t>忘记</a:t>
            </a:r>
            <a:r>
              <a:rPr lang="zh-CN" altLang="en-US" sz="2800" b="1" dirty="0">
                <a:solidFill>
                  <a:schemeClr val="bg1"/>
                </a:solidFill>
                <a:latin typeface="微软雅黑" panose="020B0503020204020204" pitchFamily="34" charset="-122"/>
                <a:ea typeface="微软雅黑" panose="020B0503020204020204" pitchFamily="34" charset="-122"/>
                <a:cs typeface="时尚中黑简体"/>
              </a:rPr>
              <a:t>学生在线服务系统登录密码怎么办？</a:t>
            </a:r>
            <a:endParaRPr lang="zh-CN" altLang="en-US" sz="2800" b="1" dirty="0">
              <a:solidFill>
                <a:schemeClr val="bg1"/>
              </a:solidFill>
              <a:latin typeface="微软雅黑" panose="020B0503020204020204" pitchFamily="34" charset="-122"/>
              <a:ea typeface="微软雅黑" panose="020B0503020204020204" pitchFamily="34" charset="-122"/>
              <a:cs typeface="时尚中黑简体"/>
            </a:endParaRPr>
          </a:p>
        </p:txBody>
      </p:sp>
      <p:sp>
        <p:nvSpPr>
          <p:cNvPr id="21" name="矩形 24"/>
          <p:cNvSpPr>
            <a:spLocks noChangeArrowheads="1"/>
          </p:cNvSpPr>
          <p:nvPr/>
        </p:nvSpPr>
        <p:spPr bwMode="auto">
          <a:xfrm>
            <a:off x="749027" y="935484"/>
            <a:ext cx="11106819" cy="46038"/>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a:solidFill>
                <a:srgbClr val="FFFFFF"/>
              </a:solidFill>
              <a:latin typeface="Calibri" panose="020F0502020204030204" pitchFamily="34" charset="0"/>
              <a:ea typeface="幼圆" panose="02010509060101010101" pitchFamily="49" charset="-122"/>
              <a:sym typeface="Calibri" panose="020F0502020204030204" pitchFamily="34" charset="0"/>
            </a:endParaRPr>
          </a:p>
        </p:txBody>
      </p:sp>
      <p:grpSp>
        <p:nvGrpSpPr>
          <p:cNvPr id="6" name="组合 5"/>
          <p:cNvGrpSpPr/>
          <p:nvPr/>
        </p:nvGrpSpPr>
        <p:grpSpPr>
          <a:xfrm>
            <a:off x="8620457" y="1763165"/>
            <a:ext cx="3569955" cy="4173425"/>
            <a:chOff x="8675962" y="1796662"/>
            <a:chExt cx="2616200" cy="3635763"/>
          </a:xfrm>
        </p:grpSpPr>
        <p:sp>
          <p:nvSpPr>
            <p:cNvPr id="7" name="矩形 6"/>
            <p:cNvSpPr/>
            <p:nvPr/>
          </p:nvSpPr>
          <p:spPr>
            <a:xfrm flipH="1">
              <a:off x="10276470" y="1825515"/>
              <a:ext cx="161310" cy="3606910"/>
            </a:xfrm>
            <a:prstGeom prst="rect">
              <a:avLst/>
            </a:prstGeom>
            <a:gradFill>
              <a:gsLst>
                <a:gs pos="45000">
                  <a:schemeClr val="tx1">
                    <a:alpha val="10000"/>
                  </a:schemeClr>
                </a:gs>
                <a:gs pos="100000">
                  <a:schemeClr val="tx1">
                    <a:alpha val="34000"/>
                  </a:schemeClr>
                </a:gs>
                <a:gs pos="0">
                  <a:srgbClr val="E2E2E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Freeform 5"/>
            <p:cNvSpPr/>
            <p:nvPr/>
          </p:nvSpPr>
          <p:spPr bwMode="auto">
            <a:xfrm>
              <a:off x="8675962" y="1796662"/>
              <a:ext cx="2616200" cy="3567793"/>
            </a:xfrm>
            <a:custGeom>
              <a:avLst/>
              <a:gdLst>
                <a:gd name="T0" fmla="*/ 791 w 791"/>
                <a:gd name="T1" fmla="*/ 546 h 1092"/>
                <a:gd name="T2" fmla="*/ 512 w 791"/>
                <a:gd name="T3" fmla="*/ 186 h 1092"/>
                <a:gd name="T4" fmla="*/ 512 w 791"/>
                <a:gd name="T5" fmla="*/ 0 h 1092"/>
                <a:gd name="T6" fmla="*/ 0 w 791"/>
                <a:gd name="T7" fmla="*/ 0 h 1092"/>
                <a:gd name="T8" fmla="*/ 0 w 791"/>
                <a:gd name="T9" fmla="*/ 1092 h 1092"/>
                <a:gd name="T10" fmla="*/ 512 w 791"/>
                <a:gd name="T11" fmla="*/ 1092 h 1092"/>
                <a:gd name="T12" fmla="*/ 512 w 791"/>
                <a:gd name="T13" fmla="*/ 907 h 1092"/>
                <a:gd name="T14" fmla="*/ 791 w 791"/>
                <a:gd name="T15" fmla="*/ 546 h 10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1" h="1092">
                  <a:moveTo>
                    <a:pt x="791" y="546"/>
                  </a:moveTo>
                  <a:cubicBezTo>
                    <a:pt x="791" y="373"/>
                    <a:pt x="672" y="227"/>
                    <a:pt x="512" y="186"/>
                  </a:cubicBezTo>
                  <a:cubicBezTo>
                    <a:pt x="512" y="0"/>
                    <a:pt x="512" y="0"/>
                    <a:pt x="512" y="0"/>
                  </a:cubicBezTo>
                  <a:cubicBezTo>
                    <a:pt x="0" y="0"/>
                    <a:pt x="0" y="0"/>
                    <a:pt x="0" y="0"/>
                  </a:cubicBezTo>
                  <a:cubicBezTo>
                    <a:pt x="0" y="1092"/>
                    <a:pt x="0" y="1092"/>
                    <a:pt x="0" y="1092"/>
                  </a:cubicBezTo>
                  <a:cubicBezTo>
                    <a:pt x="512" y="1092"/>
                    <a:pt x="512" y="1092"/>
                    <a:pt x="512" y="1092"/>
                  </a:cubicBezTo>
                  <a:cubicBezTo>
                    <a:pt x="512" y="907"/>
                    <a:pt x="512" y="907"/>
                    <a:pt x="512" y="907"/>
                  </a:cubicBezTo>
                  <a:cubicBezTo>
                    <a:pt x="672" y="865"/>
                    <a:pt x="791" y="720"/>
                    <a:pt x="791" y="546"/>
                  </a:cubicBezTo>
                  <a:close/>
                </a:path>
              </a:pathLst>
            </a:custGeom>
            <a:gradFill>
              <a:gsLst>
                <a:gs pos="0">
                  <a:srgbClr val="663A77"/>
                </a:gs>
                <a:gs pos="100000">
                  <a:srgbClr val="A26CB8"/>
                </a:gs>
              </a:gsLst>
              <a:lin ang="2700000" scaled="1"/>
            </a:gradFill>
            <a:ln>
              <a:noFill/>
            </a:ln>
          </p:spPr>
          <p:txBody>
            <a:bodyPr vert="horz" wrap="square" lIns="91440" tIns="45720" rIns="91440" bIns="45720" numCol="1" anchor="t" anchorCtr="0" compatLnSpc="1"/>
            <a:lstStyle/>
            <a:p>
              <a:endParaRPr lang="zh-CN" altLang="en-US">
                <a:solidFill>
                  <a:prstClr val="black"/>
                </a:solidFill>
              </a:endParaRPr>
            </a:p>
          </p:txBody>
        </p:sp>
      </p:grpSp>
      <p:grpSp>
        <p:nvGrpSpPr>
          <p:cNvPr id="11" name="组合 10"/>
          <p:cNvGrpSpPr/>
          <p:nvPr/>
        </p:nvGrpSpPr>
        <p:grpSpPr>
          <a:xfrm>
            <a:off x="10166011" y="3501802"/>
            <a:ext cx="1041763" cy="864070"/>
            <a:chOff x="9936016" y="3193380"/>
            <a:chExt cx="1041627" cy="864270"/>
          </a:xfrm>
        </p:grpSpPr>
        <p:grpSp>
          <p:nvGrpSpPr>
            <p:cNvPr id="12" name="组合 11"/>
            <p:cNvGrpSpPr/>
            <p:nvPr/>
          </p:nvGrpSpPr>
          <p:grpSpPr>
            <a:xfrm>
              <a:off x="10024695" y="3193380"/>
              <a:ext cx="867068" cy="864270"/>
              <a:chOff x="6462235" y="1620217"/>
              <a:chExt cx="1872944" cy="1866900"/>
            </a:xfrm>
          </p:grpSpPr>
          <p:sp>
            <p:nvSpPr>
              <p:cNvPr id="14" name="任意多边形 13"/>
              <p:cNvSpPr/>
              <p:nvPr/>
            </p:nvSpPr>
            <p:spPr>
              <a:xfrm>
                <a:off x="6462235" y="1620217"/>
                <a:ext cx="1866900" cy="1866900"/>
              </a:xfrm>
              <a:custGeom>
                <a:avLst/>
                <a:gdLst>
                  <a:gd name="connsiteX0" fmla="*/ 933450 w 1866900"/>
                  <a:gd name="connsiteY0" fmla="*/ 160062 h 1866900"/>
                  <a:gd name="connsiteX1" fmla="*/ 160062 w 1866900"/>
                  <a:gd name="connsiteY1" fmla="*/ 933450 h 1866900"/>
                  <a:gd name="connsiteX2" fmla="*/ 933450 w 1866900"/>
                  <a:gd name="connsiteY2" fmla="*/ 1706838 h 1866900"/>
                  <a:gd name="connsiteX3" fmla="*/ 1706838 w 1866900"/>
                  <a:gd name="connsiteY3" fmla="*/ 933450 h 1866900"/>
                  <a:gd name="connsiteX4" fmla="*/ 933450 w 1866900"/>
                  <a:gd name="connsiteY4" fmla="*/ 160062 h 1866900"/>
                  <a:gd name="connsiteX5" fmla="*/ 933450 w 1866900"/>
                  <a:gd name="connsiteY5" fmla="*/ 0 h 1866900"/>
                  <a:gd name="connsiteX6" fmla="*/ 1866900 w 1866900"/>
                  <a:gd name="connsiteY6" fmla="*/ 933450 h 1866900"/>
                  <a:gd name="connsiteX7" fmla="*/ 933450 w 1866900"/>
                  <a:gd name="connsiteY7" fmla="*/ 1866900 h 1866900"/>
                  <a:gd name="connsiteX8" fmla="*/ 0 w 1866900"/>
                  <a:gd name="connsiteY8" fmla="*/ 933450 h 1866900"/>
                  <a:gd name="connsiteX9" fmla="*/ 933450 w 1866900"/>
                  <a:gd name="connsiteY9" fmla="*/ 0 h 186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6900" h="1866900">
                    <a:moveTo>
                      <a:pt x="933450" y="160062"/>
                    </a:moveTo>
                    <a:cubicBezTo>
                      <a:pt x="506320" y="160062"/>
                      <a:pt x="160062" y="506320"/>
                      <a:pt x="160062" y="933450"/>
                    </a:cubicBezTo>
                    <a:cubicBezTo>
                      <a:pt x="160062" y="1360580"/>
                      <a:pt x="506320" y="1706838"/>
                      <a:pt x="933450" y="1706838"/>
                    </a:cubicBezTo>
                    <a:cubicBezTo>
                      <a:pt x="1360580" y="1706838"/>
                      <a:pt x="1706838" y="1360580"/>
                      <a:pt x="1706838" y="933450"/>
                    </a:cubicBezTo>
                    <a:cubicBezTo>
                      <a:pt x="1706838" y="506320"/>
                      <a:pt x="1360580" y="160062"/>
                      <a:pt x="933450" y="160062"/>
                    </a:cubicBezTo>
                    <a:close/>
                    <a:moveTo>
                      <a:pt x="933450" y="0"/>
                    </a:moveTo>
                    <a:cubicBezTo>
                      <a:pt x="1448980" y="0"/>
                      <a:pt x="1866900" y="417920"/>
                      <a:pt x="1866900" y="933450"/>
                    </a:cubicBezTo>
                    <a:cubicBezTo>
                      <a:pt x="1866900" y="1448980"/>
                      <a:pt x="1448980" y="1866900"/>
                      <a:pt x="933450" y="1866900"/>
                    </a:cubicBezTo>
                    <a:cubicBezTo>
                      <a:pt x="417920" y="1866900"/>
                      <a:pt x="0" y="1448980"/>
                      <a:pt x="0" y="933450"/>
                    </a:cubicBezTo>
                    <a:cubicBezTo>
                      <a:pt x="0" y="417920"/>
                      <a:pt x="417920" y="0"/>
                      <a:pt x="933450" y="0"/>
                    </a:cubicBezTo>
                    <a:close/>
                  </a:path>
                </a:pathLst>
              </a:custGeom>
              <a:solidFill>
                <a:srgbClr val="F2F2F2"/>
              </a:solidFill>
              <a:ln w="22225">
                <a:noFill/>
              </a:ln>
              <a:effectLst>
                <a:outerShdw blurRad="63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15" name="椭圆 14"/>
              <p:cNvSpPr/>
              <p:nvPr/>
            </p:nvSpPr>
            <p:spPr>
              <a:xfrm>
                <a:off x="6468279" y="1620217"/>
                <a:ext cx="1866900" cy="1866900"/>
              </a:xfrm>
              <a:prstGeom prst="ellipse">
                <a:avLst/>
              </a:prstGeom>
              <a:noFill/>
              <a:ln w="19050">
                <a:gradFill flip="none" rotWithShape="1">
                  <a:gsLst>
                    <a:gs pos="0">
                      <a:schemeClr val="bg1"/>
                    </a:gs>
                    <a:gs pos="100000">
                      <a:schemeClr val="bg1">
                        <a:lumMod val="6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6" name="椭圆 15"/>
              <p:cNvSpPr/>
              <p:nvPr/>
            </p:nvSpPr>
            <p:spPr>
              <a:xfrm>
                <a:off x="6622297" y="1782251"/>
                <a:ext cx="1546776" cy="1546776"/>
              </a:xfrm>
              <a:prstGeom prst="ellipse">
                <a:avLst/>
              </a:prstGeom>
              <a:noFill/>
              <a:ln w="19050">
                <a:gradFill flip="none" rotWithShape="1">
                  <a:gsLst>
                    <a:gs pos="0">
                      <a:schemeClr val="bg1">
                        <a:lumMod val="65000"/>
                      </a:schemeClr>
                    </a:gs>
                    <a:gs pos="100000">
                      <a:schemeClr val="bg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3" name="文本框 87"/>
            <p:cNvSpPr txBox="1"/>
            <p:nvPr/>
          </p:nvSpPr>
          <p:spPr>
            <a:xfrm>
              <a:off x="9936016" y="3300033"/>
              <a:ext cx="1041627" cy="646331"/>
            </a:xfrm>
            <a:prstGeom prst="rect">
              <a:avLst/>
            </a:prstGeom>
            <a:noFill/>
          </p:spPr>
          <p:txBody>
            <a:bodyPr wrap="square" rtlCol="0">
              <a:spAutoFit/>
            </a:bodyPr>
            <a:lstStyle/>
            <a:p>
              <a:pPr algn="ctr"/>
              <a:r>
                <a:rPr lang="en-US" altLang="zh-CN" sz="3600" dirty="0">
                  <a:solidFill>
                    <a:prstClr val="white"/>
                  </a:solidFill>
                  <a:effectLst>
                    <a:outerShdw blurRad="50800" dist="38100" dir="2700000" algn="tl" rotWithShape="0">
                      <a:prstClr val="black">
                        <a:alpha val="40000"/>
                      </a:prstClr>
                    </a:outerShdw>
                  </a:effectLst>
                  <a:latin typeface="Impact" panose="020B0806030902050204" pitchFamily="34" charset="0"/>
                </a:rPr>
                <a:t>4</a:t>
              </a:r>
              <a:endParaRPr lang="zh-CN" altLang="en-US" sz="3600" dirty="0">
                <a:solidFill>
                  <a:prstClr val="white"/>
                </a:solidFill>
                <a:effectLst>
                  <a:outerShdw blurRad="50800" dist="38100" dir="2700000" algn="tl" rotWithShape="0">
                    <a:prstClr val="black">
                      <a:alpha val="40000"/>
                    </a:prstClr>
                  </a:outerShdw>
                </a:effectLst>
                <a:latin typeface="Impact" panose="020B0806030902050204" pitchFamily="34" charset="0"/>
              </a:endParaRPr>
            </a:p>
          </p:txBody>
        </p:sp>
      </p:grpSp>
      <p:sp>
        <p:nvSpPr>
          <p:cNvPr id="17" name="文本框 89"/>
          <p:cNvSpPr txBox="1"/>
          <p:nvPr/>
        </p:nvSpPr>
        <p:spPr>
          <a:xfrm>
            <a:off x="9212827" y="3717826"/>
            <a:ext cx="914827" cy="523099"/>
          </a:xfrm>
          <a:prstGeom prst="rect">
            <a:avLst/>
          </a:prstGeom>
          <a:noFill/>
        </p:spPr>
        <p:txBody>
          <a:bodyPr wrap="square" rtlCol="0">
            <a:spAutoFit/>
          </a:bodyPr>
          <a:lstStyle/>
          <a:p>
            <a:pPr algn="ctr"/>
            <a:r>
              <a:rPr lang="en-US" altLang="zh-CN" sz="2800" dirty="0">
                <a:solidFill>
                  <a:prstClr val="white"/>
                </a:solidFill>
                <a:latin typeface="Impact" panose="020B0806030902050204" pitchFamily="34" charset="0"/>
              </a:rPr>
              <a:t>STEP</a:t>
            </a:r>
            <a:endParaRPr lang="zh-CN" altLang="en-US" sz="2800" dirty="0">
              <a:solidFill>
                <a:prstClr val="white"/>
              </a:solidFill>
              <a:latin typeface="Impact" panose="020B0806030902050204" pitchFamily="34" charset="0"/>
            </a:endParaRPr>
          </a:p>
        </p:txBody>
      </p:sp>
      <p:grpSp>
        <p:nvGrpSpPr>
          <p:cNvPr id="18" name="组合 17"/>
          <p:cNvGrpSpPr/>
          <p:nvPr/>
        </p:nvGrpSpPr>
        <p:grpSpPr>
          <a:xfrm>
            <a:off x="5981120" y="896326"/>
            <a:ext cx="3081600" cy="5810400"/>
            <a:chOff x="6113905" y="969500"/>
            <a:chExt cx="2616200" cy="5312030"/>
          </a:xfrm>
        </p:grpSpPr>
        <p:sp>
          <p:nvSpPr>
            <p:cNvPr id="19" name="矩形 18"/>
            <p:cNvSpPr/>
            <p:nvPr/>
          </p:nvSpPr>
          <p:spPr>
            <a:xfrm flipH="1">
              <a:off x="7800776" y="1825515"/>
              <a:ext cx="161310" cy="3606910"/>
            </a:xfrm>
            <a:prstGeom prst="rect">
              <a:avLst/>
            </a:prstGeom>
            <a:gradFill>
              <a:gsLst>
                <a:gs pos="45000">
                  <a:schemeClr val="tx1">
                    <a:alpha val="10000"/>
                  </a:schemeClr>
                </a:gs>
                <a:gs pos="100000">
                  <a:schemeClr val="tx1">
                    <a:alpha val="34000"/>
                  </a:schemeClr>
                </a:gs>
                <a:gs pos="0">
                  <a:srgbClr val="E2E2E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2" name="组合 21"/>
            <p:cNvGrpSpPr/>
            <p:nvPr/>
          </p:nvGrpSpPr>
          <p:grpSpPr>
            <a:xfrm>
              <a:off x="6113905" y="969500"/>
              <a:ext cx="2616200" cy="5312030"/>
              <a:chOff x="6113905" y="969500"/>
              <a:chExt cx="2616200" cy="5312030"/>
            </a:xfrm>
          </p:grpSpPr>
          <p:sp>
            <p:nvSpPr>
              <p:cNvPr id="23" name="Freeform 5"/>
              <p:cNvSpPr/>
              <p:nvPr/>
            </p:nvSpPr>
            <p:spPr bwMode="auto">
              <a:xfrm>
                <a:off x="6113905" y="1761988"/>
                <a:ext cx="2616200" cy="3744133"/>
              </a:xfrm>
              <a:custGeom>
                <a:avLst/>
                <a:gdLst>
                  <a:gd name="T0" fmla="*/ 791 w 791"/>
                  <a:gd name="T1" fmla="*/ 546 h 1092"/>
                  <a:gd name="T2" fmla="*/ 512 w 791"/>
                  <a:gd name="T3" fmla="*/ 186 h 1092"/>
                  <a:gd name="T4" fmla="*/ 512 w 791"/>
                  <a:gd name="T5" fmla="*/ 0 h 1092"/>
                  <a:gd name="T6" fmla="*/ 0 w 791"/>
                  <a:gd name="T7" fmla="*/ 0 h 1092"/>
                  <a:gd name="T8" fmla="*/ 0 w 791"/>
                  <a:gd name="T9" fmla="*/ 1092 h 1092"/>
                  <a:gd name="T10" fmla="*/ 512 w 791"/>
                  <a:gd name="T11" fmla="*/ 1092 h 1092"/>
                  <a:gd name="T12" fmla="*/ 512 w 791"/>
                  <a:gd name="T13" fmla="*/ 907 h 1092"/>
                  <a:gd name="T14" fmla="*/ 791 w 791"/>
                  <a:gd name="T15" fmla="*/ 546 h 10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1" h="1092">
                    <a:moveTo>
                      <a:pt x="791" y="546"/>
                    </a:moveTo>
                    <a:cubicBezTo>
                      <a:pt x="791" y="373"/>
                      <a:pt x="672" y="227"/>
                      <a:pt x="512" y="186"/>
                    </a:cubicBezTo>
                    <a:cubicBezTo>
                      <a:pt x="512" y="0"/>
                      <a:pt x="512" y="0"/>
                      <a:pt x="512" y="0"/>
                    </a:cubicBezTo>
                    <a:cubicBezTo>
                      <a:pt x="0" y="0"/>
                      <a:pt x="0" y="0"/>
                      <a:pt x="0" y="0"/>
                    </a:cubicBezTo>
                    <a:cubicBezTo>
                      <a:pt x="0" y="1092"/>
                      <a:pt x="0" y="1092"/>
                      <a:pt x="0" y="1092"/>
                    </a:cubicBezTo>
                    <a:cubicBezTo>
                      <a:pt x="512" y="1092"/>
                      <a:pt x="512" y="1092"/>
                      <a:pt x="512" y="1092"/>
                    </a:cubicBezTo>
                    <a:cubicBezTo>
                      <a:pt x="512" y="907"/>
                      <a:pt x="512" y="907"/>
                      <a:pt x="512" y="907"/>
                    </a:cubicBezTo>
                    <a:cubicBezTo>
                      <a:pt x="672" y="865"/>
                      <a:pt x="791" y="720"/>
                      <a:pt x="791" y="546"/>
                    </a:cubicBezTo>
                    <a:close/>
                  </a:path>
                </a:pathLst>
              </a:custGeom>
              <a:gradFill>
                <a:gsLst>
                  <a:gs pos="0">
                    <a:srgbClr val="E87272"/>
                  </a:gs>
                  <a:gs pos="100000">
                    <a:srgbClr val="F2B0B0"/>
                  </a:gs>
                </a:gsLst>
                <a:lin ang="2700000" scaled="1"/>
              </a:gradFill>
              <a:ln>
                <a:noFill/>
              </a:ln>
            </p:spPr>
            <p:txBody>
              <a:bodyPr vert="horz" wrap="square" lIns="91440" tIns="45720" rIns="91440" bIns="45720" numCol="1" anchor="t" anchorCtr="0" compatLnSpc="1"/>
              <a:lstStyle/>
              <a:p>
                <a:endParaRPr lang="zh-CN" altLang="en-US">
                  <a:solidFill>
                    <a:prstClr val="black"/>
                  </a:solidFill>
                </a:endParaRPr>
              </a:p>
            </p:txBody>
          </p:sp>
          <p:pic>
            <p:nvPicPr>
              <p:cNvPr id="24" name="图片 23"/>
              <p:cNvPicPr>
                <a:picLocks noChangeAspect="1"/>
              </p:cNvPicPr>
              <p:nvPr/>
            </p:nvPicPr>
            <p:blipFill rotWithShape="1">
              <a:blip r:embed="rId1" cstate="print">
                <a:grayscl/>
                <a:extLst>
                  <a:ext uri="{BEBA8EAE-BF5A-486C-A8C5-ECC9F3942E4B}">
                    <a14:imgProps xmlns:a14="http://schemas.microsoft.com/office/drawing/2010/main">
                      <a14:imgLayer r:embed="rId2">
                        <a14:imgEffect>
                          <a14:colorTemperature colorTemp="2000"/>
                        </a14:imgEffect>
                        <a14:imgEffect>
                          <a14:saturation sat="66000"/>
                        </a14:imgEffect>
                      </a14:imgLayer>
                    </a14:imgProps>
                  </a:ext>
                </a:extLst>
              </a:blip>
              <a:srcRect b="72279"/>
              <a:stretch>
                <a:fillRect/>
              </a:stretch>
            </p:blipFill>
            <p:spPr>
              <a:xfrm rot="5400000">
                <a:off x="3601185" y="3482347"/>
                <a:ext cx="5312030" cy="286336"/>
              </a:xfrm>
              <a:prstGeom prst="rect">
                <a:avLst/>
              </a:prstGeom>
            </p:spPr>
          </p:pic>
        </p:grpSp>
      </p:grpSp>
      <p:grpSp>
        <p:nvGrpSpPr>
          <p:cNvPr id="25" name="组合 24"/>
          <p:cNvGrpSpPr/>
          <p:nvPr/>
        </p:nvGrpSpPr>
        <p:grpSpPr>
          <a:xfrm>
            <a:off x="7461294" y="3501828"/>
            <a:ext cx="1041763" cy="864070"/>
            <a:chOff x="7460322" y="3193380"/>
            <a:chExt cx="1041627" cy="864270"/>
          </a:xfrm>
        </p:grpSpPr>
        <p:grpSp>
          <p:nvGrpSpPr>
            <p:cNvPr id="26" name="组合 25"/>
            <p:cNvGrpSpPr/>
            <p:nvPr/>
          </p:nvGrpSpPr>
          <p:grpSpPr>
            <a:xfrm>
              <a:off x="7549001" y="3193380"/>
              <a:ext cx="867068" cy="864270"/>
              <a:chOff x="6462235" y="1620217"/>
              <a:chExt cx="1872944" cy="1866900"/>
            </a:xfrm>
          </p:grpSpPr>
          <p:sp>
            <p:nvSpPr>
              <p:cNvPr id="28" name="任意多边形 27"/>
              <p:cNvSpPr/>
              <p:nvPr/>
            </p:nvSpPr>
            <p:spPr>
              <a:xfrm>
                <a:off x="6462235" y="1620217"/>
                <a:ext cx="1866900" cy="1866900"/>
              </a:xfrm>
              <a:custGeom>
                <a:avLst/>
                <a:gdLst>
                  <a:gd name="connsiteX0" fmla="*/ 933450 w 1866900"/>
                  <a:gd name="connsiteY0" fmla="*/ 160062 h 1866900"/>
                  <a:gd name="connsiteX1" fmla="*/ 160062 w 1866900"/>
                  <a:gd name="connsiteY1" fmla="*/ 933450 h 1866900"/>
                  <a:gd name="connsiteX2" fmla="*/ 933450 w 1866900"/>
                  <a:gd name="connsiteY2" fmla="*/ 1706838 h 1866900"/>
                  <a:gd name="connsiteX3" fmla="*/ 1706838 w 1866900"/>
                  <a:gd name="connsiteY3" fmla="*/ 933450 h 1866900"/>
                  <a:gd name="connsiteX4" fmla="*/ 933450 w 1866900"/>
                  <a:gd name="connsiteY4" fmla="*/ 160062 h 1866900"/>
                  <a:gd name="connsiteX5" fmla="*/ 933450 w 1866900"/>
                  <a:gd name="connsiteY5" fmla="*/ 0 h 1866900"/>
                  <a:gd name="connsiteX6" fmla="*/ 1866900 w 1866900"/>
                  <a:gd name="connsiteY6" fmla="*/ 933450 h 1866900"/>
                  <a:gd name="connsiteX7" fmla="*/ 933450 w 1866900"/>
                  <a:gd name="connsiteY7" fmla="*/ 1866900 h 1866900"/>
                  <a:gd name="connsiteX8" fmla="*/ 0 w 1866900"/>
                  <a:gd name="connsiteY8" fmla="*/ 933450 h 1866900"/>
                  <a:gd name="connsiteX9" fmla="*/ 933450 w 1866900"/>
                  <a:gd name="connsiteY9" fmla="*/ 0 h 186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6900" h="1866900">
                    <a:moveTo>
                      <a:pt x="933450" y="160062"/>
                    </a:moveTo>
                    <a:cubicBezTo>
                      <a:pt x="506320" y="160062"/>
                      <a:pt x="160062" y="506320"/>
                      <a:pt x="160062" y="933450"/>
                    </a:cubicBezTo>
                    <a:cubicBezTo>
                      <a:pt x="160062" y="1360580"/>
                      <a:pt x="506320" y="1706838"/>
                      <a:pt x="933450" y="1706838"/>
                    </a:cubicBezTo>
                    <a:cubicBezTo>
                      <a:pt x="1360580" y="1706838"/>
                      <a:pt x="1706838" y="1360580"/>
                      <a:pt x="1706838" y="933450"/>
                    </a:cubicBezTo>
                    <a:cubicBezTo>
                      <a:pt x="1706838" y="506320"/>
                      <a:pt x="1360580" y="160062"/>
                      <a:pt x="933450" y="160062"/>
                    </a:cubicBezTo>
                    <a:close/>
                    <a:moveTo>
                      <a:pt x="933450" y="0"/>
                    </a:moveTo>
                    <a:cubicBezTo>
                      <a:pt x="1448980" y="0"/>
                      <a:pt x="1866900" y="417920"/>
                      <a:pt x="1866900" y="933450"/>
                    </a:cubicBezTo>
                    <a:cubicBezTo>
                      <a:pt x="1866900" y="1448980"/>
                      <a:pt x="1448980" y="1866900"/>
                      <a:pt x="933450" y="1866900"/>
                    </a:cubicBezTo>
                    <a:cubicBezTo>
                      <a:pt x="417920" y="1866900"/>
                      <a:pt x="0" y="1448980"/>
                      <a:pt x="0" y="933450"/>
                    </a:cubicBezTo>
                    <a:cubicBezTo>
                      <a:pt x="0" y="417920"/>
                      <a:pt x="417920" y="0"/>
                      <a:pt x="933450" y="0"/>
                    </a:cubicBezTo>
                    <a:close/>
                  </a:path>
                </a:pathLst>
              </a:custGeom>
              <a:solidFill>
                <a:srgbClr val="F2F2F2"/>
              </a:solidFill>
              <a:ln w="22225">
                <a:noFill/>
              </a:ln>
              <a:effectLst>
                <a:outerShdw blurRad="63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29" name="椭圆 28"/>
              <p:cNvSpPr/>
              <p:nvPr/>
            </p:nvSpPr>
            <p:spPr>
              <a:xfrm>
                <a:off x="6468279" y="1620217"/>
                <a:ext cx="1866900" cy="1866900"/>
              </a:xfrm>
              <a:prstGeom prst="ellipse">
                <a:avLst/>
              </a:prstGeom>
              <a:noFill/>
              <a:ln w="19050">
                <a:gradFill flip="none" rotWithShape="1">
                  <a:gsLst>
                    <a:gs pos="0">
                      <a:schemeClr val="bg1"/>
                    </a:gs>
                    <a:gs pos="100000">
                      <a:schemeClr val="bg1">
                        <a:lumMod val="6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0" name="椭圆 29"/>
              <p:cNvSpPr/>
              <p:nvPr/>
            </p:nvSpPr>
            <p:spPr>
              <a:xfrm>
                <a:off x="6622297" y="1782251"/>
                <a:ext cx="1546776" cy="1546776"/>
              </a:xfrm>
              <a:prstGeom prst="ellipse">
                <a:avLst/>
              </a:prstGeom>
              <a:noFill/>
              <a:ln w="19050">
                <a:gradFill flip="none" rotWithShape="1">
                  <a:gsLst>
                    <a:gs pos="0">
                      <a:schemeClr val="bg1">
                        <a:lumMod val="65000"/>
                      </a:schemeClr>
                    </a:gs>
                    <a:gs pos="100000">
                      <a:schemeClr val="bg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7" name="文本框 71"/>
            <p:cNvSpPr txBox="1"/>
            <p:nvPr/>
          </p:nvSpPr>
          <p:spPr>
            <a:xfrm>
              <a:off x="7460322" y="3300033"/>
              <a:ext cx="1041627" cy="646331"/>
            </a:xfrm>
            <a:prstGeom prst="rect">
              <a:avLst/>
            </a:prstGeom>
            <a:noFill/>
          </p:spPr>
          <p:txBody>
            <a:bodyPr wrap="square" rtlCol="0">
              <a:spAutoFit/>
            </a:bodyPr>
            <a:lstStyle/>
            <a:p>
              <a:pPr algn="ctr"/>
              <a:r>
                <a:rPr lang="en-US" altLang="zh-CN" sz="3600" dirty="0">
                  <a:solidFill>
                    <a:prstClr val="white"/>
                  </a:solidFill>
                  <a:effectLst>
                    <a:outerShdw blurRad="50800" dist="38100" dir="2700000" algn="tl" rotWithShape="0">
                      <a:prstClr val="black">
                        <a:alpha val="40000"/>
                      </a:prstClr>
                    </a:outerShdw>
                  </a:effectLst>
                  <a:latin typeface="Impact" panose="020B0806030902050204" pitchFamily="34" charset="0"/>
                </a:rPr>
                <a:t>3</a:t>
              </a:r>
              <a:endParaRPr lang="zh-CN" altLang="en-US" sz="3600" dirty="0">
                <a:solidFill>
                  <a:prstClr val="white"/>
                </a:solidFill>
                <a:effectLst>
                  <a:outerShdw blurRad="50800" dist="38100" dir="2700000" algn="tl" rotWithShape="0">
                    <a:prstClr val="black">
                      <a:alpha val="40000"/>
                    </a:prstClr>
                  </a:outerShdw>
                </a:effectLst>
                <a:latin typeface="Impact" panose="020B0806030902050204" pitchFamily="34" charset="0"/>
              </a:endParaRPr>
            </a:p>
          </p:txBody>
        </p:sp>
      </p:grpSp>
      <p:sp>
        <p:nvSpPr>
          <p:cNvPr id="31" name="文本框 73"/>
          <p:cNvSpPr txBox="1"/>
          <p:nvPr/>
        </p:nvSpPr>
        <p:spPr>
          <a:xfrm>
            <a:off x="6515388" y="3737400"/>
            <a:ext cx="914827" cy="523099"/>
          </a:xfrm>
          <a:prstGeom prst="rect">
            <a:avLst/>
          </a:prstGeom>
          <a:noFill/>
        </p:spPr>
        <p:txBody>
          <a:bodyPr wrap="square" rtlCol="0">
            <a:spAutoFit/>
          </a:bodyPr>
          <a:lstStyle/>
          <a:p>
            <a:pPr algn="ctr"/>
            <a:r>
              <a:rPr lang="en-US" altLang="zh-CN" sz="2800" dirty="0">
                <a:solidFill>
                  <a:prstClr val="white"/>
                </a:solidFill>
                <a:latin typeface="Impact" panose="020B0806030902050204" pitchFamily="34" charset="0"/>
              </a:rPr>
              <a:t>STEP</a:t>
            </a:r>
            <a:endParaRPr lang="zh-CN" altLang="en-US" sz="2800" dirty="0">
              <a:solidFill>
                <a:prstClr val="white"/>
              </a:solidFill>
              <a:latin typeface="Impact" panose="020B0806030902050204" pitchFamily="34" charset="0"/>
            </a:endParaRPr>
          </a:p>
        </p:txBody>
      </p:sp>
      <p:grpSp>
        <p:nvGrpSpPr>
          <p:cNvPr id="32" name="组合 31"/>
          <p:cNvGrpSpPr/>
          <p:nvPr/>
        </p:nvGrpSpPr>
        <p:grpSpPr>
          <a:xfrm>
            <a:off x="3302543" y="837506"/>
            <a:ext cx="3080695" cy="5810889"/>
            <a:chOff x="3630295" y="969500"/>
            <a:chExt cx="2616200" cy="5312030"/>
          </a:xfrm>
        </p:grpSpPr>
        <p:sp>
          <p:nvSpPr>
            <p:cNvPr id="33" name="矩形 32"/>
            <p:cNvSpPr/>
            <p:nvPr/>
          </p:nvSpPr>
          <p:spPr>
            <a:xfrm flipH="1">
              <a:off x="5317166" y="1825515"/>
              <a:ext cx="161310" cy="3606910"/>
            </a:xfrm>
            <a:prstGeom prst="rect">
              <a:avLst/>
            </a:prstGeom>
            <a:gradFill>
              <a:gsLst>
                <a:gs pos="45000">
                  <a:schemeClr val="tx1">
                    <a:alpha val="10000"/>
                  </a:schemeClr>
                </a:gs>
                <a:gs pos="100000">
                  <a:schemeClr val="tx1">
                    <a:alpha val="34000"/>
                  </a:schemeClr>
                </a:gs>
                <a:gs pos="0">
                  <a:srgbClr val="E2E2E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34" name="组合 33"/>
            <p:cNvGrpSpPr/>
            <p:nvPr/>
          </p:nvGrpSpPr>
          <p:grpSpPr>
            <a:xfrm>
              <a:off x="3630295" y="969500"/>
              <a:ext cx="2616200" cy="5312030"/>
              <a:chOff x="3630295" y="969500"/>
              <a:chExt cx="2616200" cy="5312030"/>
            </a:xfrm>
          </p:grpSpPr>
          <p:sp>
            <p:nvSpPr>
              <p:cNvPr id="35" name="Freeform 5"/>
              <p:cNvSpPr/>
              <p:nvPr/>
            </p:nvSpPr>
            <p:spPr bwMode="auto">
              <a:xfrm>
                <a:off x="3630295" y="1825625"/>
                <a:ext cx="2616200" cy="3733884"/>
              </a:xfrm>
              <a:custGeom>
                <a:avLst/>
                <a:gdLst>
                  <a:gd name="T0" fmla="*/ 791 w 791"/>
                  <a:gd name="T1" fmla="*/ 546 h 1092"/>
                  <a:gd name="T2" fmla="*/ 512 w 791"/>
                  <a:gd name="T3" fmla="*/ 186 h 1092"/>
                  <a:gd name="T4" fmla="*/ 512 w 791"/>
                  <a:gd name="T5" fmla="*/ 0 h 1092"/>
                  <a:gd name="T6" fmla="*/ 0 w 791"/>
                  <a:gd name="T7" fmla="*/ 0 h 1092"/>
                  <a:gd name="T8" fmla="*/ 0 w 791"/>
                  <a:gd name="T9" fmla="*/ 1092 h 1092"/>
                  <a:gd name="T10" fmla="*/ 512 w 791"/>
                  <a:gd name="T11" fmla="*/ 1092 h 1092"/>
                  <a:gd name="T12" fmla="*/ 512 w 791"/>
                  <a:gd name="T13" fmla="*/ 907 h 1092"/>
                  <a:gd name="T14" fmla="*/ 791 w 791"/>
                  <a:gd name="T15" fmla="*/ 546 h 10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1" h="1092">
                    <a:moveTo>
                      <a:pt x="791" y="546"/>
                    </a:moveTo>
                    <a:cubicBezTo>
                      <a:pt x="791" y="373"/>
                      <a:pt x="672" y="227"/>
                      <a:pt x="512" y="186"/>
                    </a:cubicBezTo>
                    <a:cubicBezTo>
                      <a:pt x="512" y="0"/>
                      <a:pt x="512" y="0"/>
                      <a:pt x="512" y="0"/>
                    </a:cubicBezTo>
                    <a:cubicBezTo>
                      <a:pt x="0" y="0"/>
                      <a:pt x="0" y="0"/>
                      <a:pt x="0" y="0"/>
                    </a:cubicBezTo>
                    <a:cubicBezTo>
                      <a:pt x="0" y="1092"/>
                      <a:pt x="0" y="1092"/>
                      <a:pt x="0" y="1092"/>
                    </a:cubicBezTo>
                    <a:cubicBezTo>
                      <a:pt x="512" y="1092"/>
                      <a:pt x="512" y="1092"/>
                      <a:pt x="512" y="1092"/>
                    </a:cubicBezTo>
                    <a:cubicBezTo>
                      <a:pt x="512" y="907"/>
                      <a:pt x="512" y="907"/>
                      <a:pt x="512" y="907"/>
                    </a:cubicBezTo>
                    <a:cubicBezTo>
                      <a:pt x="672" y="865"/>
                      <a:pt x="791" y="720"/>
                      <a:pt x="791" y="546"/>
                    </a:cubicBezTo>
                    <a:close/>
                  </a:path>
                </a:pathLst>
              </a:custGeom>
              <a:gradFill>
                <a:gsLst>
                  <a:gs pos="0">
                    <a:srgbClr val="EB9624"/>
                  </a:gs>
                  <a:gs pos="100000">
                    <a:srgbClr val="FFD08B"/>
                  </a:gs>
                </a:gsLst>
                <a:lin ang="2700000" scaled="1"/>
              </a:gradFill>
              <a:ln>
                <a:noFill/>
              </a:ln>
            </p:spPr>
            <p:txBody>
              <a:bodyPr vert="horz" wrap="square" lIns="91440" tIns="45720" rIns="91440" bIns="45720" numCol="1" anchor="t" anchorCtr="0" compatLnSpc="1"/>
              <a:lstStyle/>
              <a:p>
                <a:endParaRPr lang="zh-CN" altLang="en-US">
                  <a:solidFill>
                    <a:prstClr val="black"/>
                  </a:solidFill>
                </a:endParaRPr>
              </a:p>
            </p:txBody>
          </p:sp>
          <p:pic>
            <p:nvPicPr>
              <p:cNvPr id="36" name="图片 35"/>
              <p:cNvPicPr>
                <a:picLocks noChangeAspect="1"/>
              </p:cNvPicPr>
              <p:nvPr/>
            </p:nvPicPr>
            <p:blipFill rotWithShape="1">
              <a:blip r:embed="rId1" cstate="print">
                <a:grayscl/>
                <a:extLst>
                  <a:ext uri="{BEBA8EAE-BF5A-486C-A8C5-ECC9F3942E4B}">
                    <a14:imgProps xmlns:a14="http://schemas.microsoft.com/office/drawing/2010/main">
                      <a14:imgLayer r:embed="rId2">
                        <a14:imgEffect>
                          <a14:colorTemperature colorTemp="2000"/>
                        </a14:imgEffect>
                        <a14:imgEffect>
                          <a14:saturation sat="66000"/>
                        </a14:imgEffect>
                      </a14:imgLayer>
                    </a14:imgProps>
                  </a:ext>
                </a:extLst>
              </a:blip>
              <a:srcRect b="72279"/>
              <a:stretch>
                <a:fillRect/>
              </a:stretch>
            </p:blipFill>
            <p:spPr>
              <a:xfrm rot="5400000">
                <a:off x="1117575" y="3482347"/>
                <a:ext cx="5312030" cy="286336"/>
              </a:xfrm>
              <a:prstGeom prst="rect">
                <a:avLst/>
              </a:prstGeom>
            </p:spPr>
          </p:pic>
        </p:grpSp>
      </p:grpSp>
      <p:grpSp>
        <p:nvGrpSpPr>
          <p:cNvPr id="37" name="组合 36"/>
          <p:cNvGrpSpPr/>
          <p:nvPr/>
        </p:nvGrpSpPr>
        <p:grpSpPr>
          <a:xfrm>
            <a:off x="4732164" y="3429794"/>
            <a:ext cx="1041763" cy="864070"/>
            <a:chOff x="4976712" y="3193380"/>
            <a:chExt cx="1041627" cy="864270"/>
          </a:xfrm>
        </p:grpSpPr>
        <p:grpSp>
          <p:nvGrpSpPr>
            <p:cNvPr id="38" name="组合 37"/>
            <p:cNvGrpSpPr/>
            <p:nvPr/>
          </p:nvGrpSpPr>
          <p:grpSpPr>
            <a:xfrm>
              <a:off x="5065391" y="3193380"/>
              <a:ext cx="867068" cy="864270"/>
              <a:chOff x="6462235" y="1620217"/>
              <a:chExt cx="1872944" cy="1866900"/>
            </a:xfrm>
          </p:grpSpPr>
          <p:sp>
            <p:nvSpPr>
              <p:cNvPr id="40" name="任意多边形 39"/>
              <p:cNvSpPr/>
              <p:nvPr/>
            </p:nvSpPr>
            <p:spPr>
              <a:xfrm>
                <a:off x="6462235" y="1620217"/>
                <a:ext cx="1866900" cy="1866900"/>
              </a:xfrm>
              <a:custGeom>
                <a:avLst/>
                <a:gdLst>
                  <a:gd name="connsiteX0" fmla="*/ 933450 w 1866900"/>
                  <a:gd name="connsiteY0" fmla="*/ 160062 h 1866900"/>
                  <a:gd name="connsiteX1" fmla="*/ 160062 w 1866900"/>
                  <a:gd name="connsiteY1" fmla="*/ 933450 h 1866900"/>
                  <a:gd name="connsiteX2" fmla="*/ 933450 w 1866900"/>
                  <a:gd name="connsiteY2" fmla="*/ 1706838 h 1866900"/>
                  <a:gd name="connsiteX3" fmla="*/ 1706838 w 1866900"/>
                  <a:gd name="connsiteY3" fmla="*/ 933450 h 1866900"/>
                  <a:gd name="connsiteX4" fmla="*/ 933450 w 1866900"/>
                  <a:gd name="connsiteY4" fmla="*/ 160062 h 1866900"/>
                  <a:gd name="connsiteX5" fmla="*/ 933450 w 1866900"/>
                  <a:gd name="connsiteY5" fmla="*/ 0 h 1866900"/>
                  <a:gd name="connsiteX6" fmla="*/ 1866900 w 1866900"/>
                  <a:gd name="connsiteY6" fmla="*/ 933450 h 1866900"/>
                  <a:gd name="connsiteX7" fmla="*/ 933450 w 1866900"/>
                  <a:gd name="connsiteY7" fmla="*/ 1866900 h 1866900"/>
                  <a:gd name="connsiteX8" fmla="*/ 0 w 1866900"/>
                  <a:gd name="connsiteY8" fmla="*/ 933450 h 1866900"/>
                  <a:gd name="connsiteX9" fmla="*/ 933450 w 1866900"/>
                  <a:gd name="connsiteY9" fmla="*/ 0 h 186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6900" h="1866900">
                    <a:moveTo>
                      <a:pt x="933450" y="160062"/>
                    </a:moveTo>
                    <a:cubicBezTo>
                      <a:pt x="506320" y="160062"/>
                      <a:pt x="160062" y="506320"/>
                      <a:pt x="160062" y="933450"/>
                    </a:cubicBezTo>
                    <a:cubicBezTo>
                      <a:pt x="160062" y="1360580"/>
                      <a:pt x="506320" y="1706838"/>
                      <a:pt x="933450" y="1706838"/>
                    </a:cubicBezTo>
                    <a:cubicBezTo>
                      <a:pt x="1360580" y="1706838"/>
                      <a:pt x="1706838" y="1360580"/>
                      <a:pt x="1706838" y="933450"/>
                    </a:cubicBezTo>
                    <a:cubicBezTo>
                      <a:pt x="1706838" y="506320"/>
                      <a:pt x="1360580" y="160062"/>
                      <a:pt x="933450" y="160062"/>
                    </a:cubicBezTo>
                    <a:close/>
                    <a:moveTo>
                      <a:pt x="933450" y="0"/>
                    </a:moveTo>
                    <a:cubicBezTo>
                      <a:pt x="1448980" y="0"/>
                      <a:pt x="1866900" y="417920"/>
                      <a:pt x="1866900" y="933450"/>
                    </a:cubicBezTo>
                    <a:cubicBezTo>
                      <a:pt x="1866900" y="1448980"/>
                      <a:pt x="1448980" y="1866900"/>
                      <a:pt x="933450" y="1866900"/>
                    </a:cubicBezTo>
                    <a:cubicBezTo>
                      <a:pt x="417920" y="1866900"/>
                      <a:pt x="0" y="1448980"/>
                      <a:pt x="0" y="933450"/>
                    </a:cubicBezTo>
                    <a:cubicBezTo>
                      <a:pt x="0" y="417920"/>
                      <a:pt x="417920" y="0"/>
                      <a:pt x="933450" y="0"/>
                    </a:cubicBezTo>
                    <a:close/>
                  </a:path>
                </a:pathLst>
              </a:custGeom>
              <a:solidFill>
                <a:srgbClr val="F2F2F2"/>
              </a:solidFill>
              <a:ln w="22225">
                <a:noFill/>
              </a:ln>
              <a:effectLst>
                <a:outerShdw blurRad="63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41" name="椭圆 40"/>
              <p:cNvSpPr/>
              <p:nvPr/>
            </p:nvSpPr>
            <p:spPr>
              <a:xfrm>
                <a:off x="6468279" y="1620217"/>
                <a:ext cx="1866900" cy="1866900"/>
              </a:xfrm>
              <a:prstGeom prst="ellipse">
                <a:avLst/>
              </a:prstGeom>
              <a:noFill/>
              <a:ln w="19050">
                <a:gradFill flip="none" rotWithShape="1">
                  <a:gsLst>
                    <a:gs pos="0">
                      <a:schemeClr val="bg1"/>
                    </a:gs>
                    <a:gs pos="100000">
                      <a:schemeClr val="bg1">
                        <a:lumMod val="6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2" name="椭圆 41"/>
              <p:cNvSpPr/>
              <p:nvPr/>
            </p:nvSpPr>
            <p:spPr>
              <a:xfrm>
                <a:off x="6622297" y="1782251"/>
                <a:ext cx="1546776" cy="1546776"/>
              </a:xfrm>
              <a:prstGeom prst="ellipse">
                <a:avLst/>
              </a:prstGeom>
              <a:noFill/>
              <a:ln w="19050">
                <a:gradFill flip="none" rotWithShape="1">
                  <a:gsLst>
                    <a:gs pos="0">
                      <a:schemeClr val="bg1">
                        <a:lumMod val="65000"/>
                      </a:schemeClr>
                    </a:gs>
                    <a:gs pos="100000">
                      <a:schemeClr val="bg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9" name="文本框 55"/>
            <p:cNvSpPr txBox="1"/>
            <p:nvPr/>
          </p:nvSpPr>
          <p:spPr>
            <a:xfrm>
              <a:off x="4976712" y="3300033"/>
              <a:ext cx="1041627" cy="646331"/>
            </a:xfrm>
            <a:prstGeom prst="rect">
              <a:avLst/>
            </a:prstGeom>
            <a:noFill/>
          </p:spPr>
          <p:txBody>
            <a:bodyPr wrap="square" rtlCol="0">
              <a:spAutoFit/>
            </a:bodyPr>
            <a:lstStyle/>
            <a:p>
              <a:pPr algn="ctr"/>
              <a:r>
                <a:rPr lang="en-US" altLang="zh-CN" sz="3600" dirty="0">
                  <a:solidFill>
                    <a:prstClr val="white"/>
                  </a:solidFill>
                  <a:effectLst>
                    <a:outerShdw blurRad="50800" dist="38100" dir="2700000" algn="tl" rotWithShape="0">
                      <a:prstClr val="black">
                        <a:alpha val="40000"/>
                      </a:prstClr>
                    </a:outerShdw>
                  </a:effectLst>
                  <a:latin typeface="Impact" panose="020B0806030902050204" pitchFamily="34" charset="0"/>
                </a:rPr>
                <a:t>2</a:t>
              </a:r>
              <a:endParaRPr lang="zh-CN" altLang="en-US" sz="3600" dirty="0">
                <a:solidFill>
                  <a:prstClr val="white"/>
                </a:solidFill>
                <a:effectLst>
                  <a:outerShdw blurRad="50800" dist="38100" dir="2700000" algn="tl" rotWithShape="0">
                    <a:prstClr val="black">
                      <a:alpha val="40000"/>
                    </a:prstClr>
                  </a:outerShdw>
                </a:effectLst>
                <a:latin typeface="Impact" panose="020B0806030902050204" pitchFamily="34" charset="0"/>
              </a:endParaRPr>
            </a:p>
          </p:txBody>
        </p:sp>
      </p:grpSp>
      <p:sp>
        <p:nvSpPr>
          <p:cNvPr id="43" name="文本框 57"/>
          <p:cNvSpPr txBox="1"/>
          <p:nvPr/>
        </p:nvSpPr>
        <p:spPr>
          <a:xfrm>
            <a:off x="3884235" y="3645818"/>
            <a:ext cx="914827" cy="523099"/>
          </a:xfrm>
          <a:prstGeom prst="rect">
            <a:avLst/>
          </a:prstGeom>
          <a:noFill/>
        </p:spPr>
        <p:txBody>
          <a:bodyPr wrap="square" rtlCol="0">
            <a:spAutoFit/>
          </a:bodyPr>
          <a:lstStyle/>
          <a:p>
            <a:pPr algn="ctr"/>
            <a:r>
              <a:rPr lang="en-US" altLang="zh-CN" sz="2800" dirty="0">
                <a:solidFill>
                  <a:prstClr val="white"/>
                </a:solidFill>
                <a:latin typeface="Impact" panose="020B0806030902050204" pitchFamily="34" charset="0"/>
              </a:rPr>
              <a:t>STEP</a:t>
            </a:r>
            <a:endParaRPr lang="zh-CN" altLang="en-US" sz="2800" dirty="0">
              <a:solidFill>
                <a:prstClr val="white"/>
              </a:solidFill>
              <a:latin typeface="Impact" panose="020B0806030902050204" pitchFamily="34" charset="0"/>
            </a:endParaRPr>
          </a:p>
        </p:txBody>
      </p:sp>
      <p:sp>
        <p:nvSpPr>
          <p:cNvPr id="47" name="Freeform 5"/>
          <p:cNvSpPr/>
          <p:nvPr/>
        </p:nvSpPr>
        <p:spPr bwMode="auto">
          <a:xfrm>
            <a:off x="433242" y="1763164"/>
            <a:ext cx="3360493" cy="4097958"/>
          </a:xfrm>
          <a:custGeom>
            <a:avLst/>
            <a:gdLst>
              <a:gd name="T0" fmla="*/ 791 w 791"/>
              <a:gd name="T1" fmla="*/ 546 h 1092"/>
              <a:gd name="T2" fmla="*/ 512 w 791"/>
              <a:gd name="T3" fmla="*/ 186 h 1092"/>
              <a:gd name="T4" fmla="*/ 512 w 791"/>
              <a:gd name="T5" fmla="*/ 0 h 1092"/>
              <a:gd name="T6" fmla="*/ 0 w 791"/>
              <a:gd name="T7" fmla="*/ 0 h 1092"/>
              <a:gd name="T8" fmla="*/ 0 w 791"/>
              <a:gd name="T9" fmla="*/ 1092 h 1092"/>
              <a:gd name="T10" fmla="*/ 512 w 791"/>
              <a:gd name="T11" fmla="*/ 1092 h 1092"/>
              <a:gd name="T12" fmla="*/ 512 w 791"/>
              <a:gd name="T13" fmla="*/ 907 h 1092"/>
              <a:gd name="T14" fmla="*/ 791 w 791"/>
              <a:gd name="T15" fmla="*/ 546 h 10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1" h="1092">
                <a:moveTo>
                  <a:pt x="791" y="546"/>
                </a:moveTo>
                <a:cubicBezTo>
                  <a:pt x="791" y="373"/>
                  <a:pt x="672" y="227"/>
                  <a:pt x="512" y="186"/>
                </a:cubicBezTo>
                <a:cubicBezTo>
                  <a:pt x="512" y="0"/>
                  <a:pt x="512" y="0"/>
                  <a:pt x="512" y="0"/>
                </a:cubicBezTo>
                <a:cubicBezTo>
                  <a:pt x="0" y="0"/>
                  <a:pt x="0" y="0"/>
                  <a:pt x="0" y="0"/>
                </a:cubicBezTo>
                <a:cubicBezTo>
                  <a:pt x="0" y="1092"/>
                  <a:pt x="0" y="1092"/>
                  <a:pt x="0" y="1092"/>
                </a:cubicBezTo>
                <a:cubicBezTo>
                  <a:pt x="512" y="1092"/>
                  <a:pt x="512" y="1092"/>
                  <a:pt x="512" y="1092"/>
                </a:cubicBezTo>
                <a:cubicBezTo>
                  <a:pt x="512" y="907"/>
                  <a:pt x="512" y="907"/>
                  <a:pt x="512" y="907"/>
                </a:cubicBezTo>
                <a:cubicBezTo>
                  <a:pt x="672" y="865"/>
                  <a:pt x="791" y="720"/>
                  <a:pt x="791" y="546"/>
                </a:cubicBezTo>
                <a:close/>
              </a:path>
            </a:pathLst>
          </a:custGeom>
          <a:gradFill>
            <a:gsLst>
              <a:gs pos="0">
                <a:srgbClr val="019EAF"/>
              </a:gs>
              <a:gs pos="100000">
                <a:srgbClr val="01CCE1"/>
              </a:gs>
            </a:gsLst>
            <a:lin ang="2700000" scaled="1"/>
          </a:gradFill>
          <a:ln>
            <a:noFill/>
          </a:ln>
        </p:spPr>
        <p:txBody>
          <a:bodyPr vert="horz" wrap="square" lIns="91440" tIns="45720" rIns="91440" bIns="45720" numCol="1" anchor="t" anchorCtr="0" compatLnSpc="1"/>
          <a:lstStyle/>
          <a:p>
            <a:endParaRPr lang="zh-CN" altLang="en-US">
              <a:solidFill>
                <a:prstClr val="black"/>
              </a:solidFill>
            </a:endParaRPr>
          </a:p>
        </p:txBody>
      </p:sp>
      <p:grpSp>
        <p:nvGrpSpPr>
          <p:cNvPr id="49" name="组合 48"/>
          <p:cNvGrpSpPr/>
          <p:nvPr/>
        </p:nvGrpSpPr>
        <p:grpSpPr>
          <a:xfrm>
            <a:off x="2164572" y="3380108"/>
            <a:ext cx="1041763" cy="864070"/>
            <a:chOff x="2568792" y="3193380"/>
            <a:chExt cx="1041627" cy="864270"/>
          </a:xfrm>
        </p:grpSpPr>
        <p:grpSp>
          <p:nvGrpSpPr>
            <p:cNvPr id="50" name="组合 49"/>
            <p:cNvGrpSpPr/>
            <p:nvPr/>
          </p:nvGrpSpPr>
          <p:grpSpPr>
            <a:xfrm>
              <a:off x="2657471" y="3193380"/>
              <a:ext cx="867068" cy="864270"/>
              <a:chOff x="6462235" y="1620217"/>
              <a:chExt cx="1872944" cy="1866900"/>
            </a:xfrm>
          </p:grpSpPr>
          <p:sp>
            <p:nvSpPr>
              <p:cNvPr id="52" name="任意多边形 51"/>
              <p:cNvSpPr/>
              <p:nvPr/>
            </p:nvSpPr>
            <p:spPr>
              <a:xfrm>
                <a:off x="6462235" y="1620217"/>
                <a:ext cx="1866900" cy="1866900"/>
              </a:xfrm>
              <a:custGeom>
                <a:avLst/>
                <a:gdLst>
                  <a:gd name="connsiteX0" fmla="*/ 933450 w 1866900"/>
                  <a:gd name="connsiteY0" fmla="*/ 160062 h 1866900"/>
                  <a:gd name="connsiteX1" fmla="*/ 160062 w 1866900"/>
                  <a:gd name="connsiteY1" fmla="*/ 933450 h 1866900"/>
                  <a:gd name="connsiteX2" fmla="*/ 933450 w 1866900"/>
                  <a:gd name="connsiteY2" fmla="*/ 1706838 h 1866900"/>
                  <a:gd name="connsiteX3" fmla="*/ 1706838 w 1866900"/>
                  <a:gd name="connsiteY3" fmla="*/ 933450 h 1866900"/>
                  <a:gd name="connsiteX4" fmla="*/ 933450 w 1866900"/>
                  <a:gd name="connsiteY4" fmla="*/ 160062 h 1866900"/>
                  <a:gd name="connsiteX5" fmla="*/ 933450 w 1866900"/>
                  <a:gd name="connsiteY5" fmla="*/ 0 h 1866900"/>
                  <a:gd name="connsiteX6" fmla="*/ 1866900 w 1866900"/>
                  <a:gd name="connsiteY6" fmla="*/ 933450 h 1866900"/>
                  <a:gd name="connsiteX7" fmla="*/ 933450 w 1866900"/>
                  <a:gd name="connsiteY7" fmla="*/ 1866900 h 1866900"/>
                  <a:gd name="connsiteX8" fmla="*/ 0 w 1866900"/>
                  <a:gd name="connsiteY8" fmla="*/ 933450 h 1866900"/>
                  <a:gd name="connsiteX9" fmla="*/ 933450 w 1866900"/>
                  <a:gd name="connsiteY9" fmla="*/ 0 h 186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6900" h="1866900">
                    <a:moveTo>
                      <a:pt x="933450" y="160062"/>
                    </a:moveTo>
                    <a:cubicBezTo>
                      <a:pt x="506320" y="160062"/>
                      <a:pt x="160062" y="506320"/>
                      <a:pt x="160062" y="933450"/>
                    </a:cubicBezTo>
                    <a:cubicBezTo>
                      <a:pt x="160062" y="1360580"/>
                      <a:pt x="506320" y="1706838"/>
                      <a:pt x="933450" y="1706838"/>
                    </a:cubicBezTo>
                    <a:cubicBezTo>
                      <a:pt x="1360580" y="1706838"/>
                      <a:pt x="1706838" y="1360580"/>
                      <a:pt x="1706838" y="933450"/>
                    </a:cubicBezTo>
                    <a:cubicBezTo>
                      <a:pt x="1706838" y="506320"/>
                      <a:pt x="1360580" y="160062"/>
                      <a:pt x="933450" y="160062"/>
                    </a:cubicBezTo>
                    <a:close/>
                    <a:moveTo>
                      <a:pt x="933450" y="0"/>
                    </a:moveTo>
                    <a:cubicBezTo>
                      <a:pt x="1448980" y="0"/>
                      <a:pt x="1866900" y="417920"/>
                      <a:pt x="1866900" y="933450"/>
                    </a:cubicBezTo>
                    <a:cubicBezTo>
                      <a:pt x="1866900" y="1448980"/>
                      <a:pt x="1448980" y="1866900"/>
                      <a:pt x="933450" y="1866900"/>
                    </a:cubicBezTo>
                    <a:cubicBezTo>
                      <a:pt x="417920" y="1866900"/>
                      <a:pt x="0" y="1448980"/>
                      <a:pt x="0" y="933450"/>
                    </a:cubicBezTo>
                    <a:cubicBezTo>
                      <a:pt x="0" y="417920"/>
                      <a:pt x="417920" y="0"/>
                      <a:pt x="933450" y="0"/>
                    </a:cubicBezTo>
                    <a:close/>
                  </a:path>
                </a:pathLst>
              </a:custGeom>
              <a:solidFill>
                <a:srgbClr val="F2F2F2"/>
              </a:solidFill>
              <a:ln w="22225">
                <a:noFill/>
              </a:ln>
              <a:effectLst>
                <a:outerShdw blurRad="63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53" name="椭圆 52"/>
              <p:cNvSpPr/>
              <p:nvPr/>
            </p:nvSpPr>
            <p:spPr>
              <a:xfrm>
                <a:off x="6468279" y="1620217"/>
                <a:ext cx="1866900" cy="1866900"/>
              </a:xfrm>
              <a:prstGeom prst="ellipse">
                <a:avLst/>
              </a:prstGeom>
              <a:noFill/>
              <a:ln w="19050">
                <a:gradFill flip="none" rotWithShape="1">
                  <a:gsLst>
                    <a:gs pos="0">
                      <a:schemeClr val="bg1"/>
                    </a:gs>
                    <a:gs pos="100000">
                      <a:schemeClr val="bg1">
                        <a:lumMod val="6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54" name="椭圆 53"/>
              <p:cNvSpPr/>
              <p:nvPr/>
            </p:nvSpPr>
            <p:spPr>
              <a:xfrm>
                <a:off x="6622297" y="1782251"/>
                <a:ext cx="1546776" cy="1546776"/>
              </a:xfrm>
              <a:prstGeom prst="ellipse">
                <a:avLst/>
              </a:prstGeom>
              <a:noFill/>
              <a:ln w="19050">
                <a:gradFill flip="none" rotWithShape="1">
                  <a:gsLst>
                    <a:gs pos="0">
                      <a:schemeClr val="bg1">
                        <a:lumMod val="65000"/>
                      </a:schemeClr>
                    </a:gs>
                    <a:gs pos="100000">
                      <a:schemeClr val="bg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51" name="文本框 33"/>
            <p:cNvSpPr txBox="1"/>
            <p:nvPr/>
          </p:nvSpPr>
          <p:spPr>
            <a:xfrm>
              <a:off x="2568792" y="3300033"/>
              <a:ext cx="1041627" cy="646331"/>
            </a:xfrm>
            <a:prstGeom prst="rect">
              <a:avLst/>
            </a:prstGeom>
            <a:noFill/>
          </p:spPr>
          <p:txBody>
            <a:bodyPr wrap="square" rtlCol="0">
              <a:spAutoFit/>
            </a:bodyPr>
            <a:lstStyle/>
            <a:p>
              <a:pPr algn="ctr"/>
              <a:r>
                <a:rPr lang="en-US" altLang="zh-CN" sz="3600" dirty="0">
                  <a:solidFill>
                    <a:prstClr val="white"/>
                  </a:solidFill>
                  <a:effectLst>
                    <a:outerShdw blurRad="50800" dist="38100" dir="2700000" algn="tl" rotWithShape="0">
                      <a:prstClr val="black">
                        <a:alpha val="40000"/>
                      </a:prstClr>
                    </a:outerShdw>
                  </a:effectLst>
                  <a:latin typeface="Impact" panose="020B0806030902050204" pitchFamily="34" charset="0"/>
                </a:rPr>
                <a:t>1</a:t>
              </a:r>
              <a:endParaRPr lang="zh-CN" altLang="en-US" sz="3600" dirty="0">
                <a:solidFill>
                  <a:prstClr val="white"/>
                </a:solidFill>
                <a:effectLst>
                  <a:outerShdw blurRad="50800" dist="38100" dir="2700000" algn="tl" rotWithShape="0">
                    <a:prstClr val="black">
                      <a:alpha val="40000"/>
                    </a:prstClr>
                  </a:outerShdw>
                </a:effectLst>
                <a:latin typeface="Impact" panose="020B0806030902050204" pitchFamily="34" charset="0"/>
              </a:endParaRPr>
            </a:p>
          </p:txBody>
        </p:sp>
      </p:grpSp>
      <p:grpSp>
        <p:nvGrpSpPr>
          <p:cNvPr id="55" name="Group 8"/>
          <p:cNvGrpSpPr>
            <a:grpSpLocks noChangeAspect="1"/>
          </p:cNvGrpSpPr>
          <p:nvPr/>
        </p:nvGrpSpPr>
        <p:grpSpPr bwMode="auto">
          <a:xfrm>
            <a:off x="1305796" y="4524776"/>
            <a:ext cx="709581" cy="777226"/>
            <a:chOff x="3437" y="2282"/>
            <a:chExt cx="679" cy="744"/>
          </a:xfrm>
          <a:solidFill>
            <a:schemeClr val="bg1"/>
          </a:solidFill>
        </p:grpSpPr>
        <p:sp>
          <p:nvSpPr>
            <p:cNvPr id="56" name="Freeform 9"/>
            <p:cNvSpPr/>
            <p:nvPr/>
          </p:nvSpPr>
          <p:spPr bwMode="auto">
            <a:xfrm>
              <a:off x="3595" y="2282"/>
              <a:ext cx="364" cy="379"/>
            </a:xfrm>
            <a:custGeom>
              <a:avLst/>
              <a:gdLst>
                <a:gd name="T0" fmla="*/ 50 w 152"/>
                <a:gd name="T1" fmla="*/ 147 h 159"/>
                <a:gd name="T2" fmla="*/ 39 w 152"/>
                <a:gd name="T3" fmla="*/ 147 h 159"/>
                <a:gd name="T4" fmla="*/ 76 w 152"/>
                <a:gd name="T5" fmla="*/ 159 h 159"/>
                <a:gd name="T6" fmla="*/ 114 w 152"/>
                <a:gd name="T7" fmla="*/ 147 h 159"/>
                <a:gd name="T8" fmla="*/ 103 w 152"/>
                <a:gd name="T9" fmla="*/ 147 h 159"/>
                <a:gd name="T10" fmla="*/ 152 w 152"/>
                <a:gd name="T11" fmla="*/ 76 h 159"/>
                <a:gd name="T12" fmla="*/ 76 w 152"/>
                <a:gd name="T13" fmla="*/ 0 h 159"/>
                <a:gd name="T14" fmla="*/ 0 w 152"/>
                <a:gd name="T15" fmla="*/ 76 h 159"/>
                <a:gd name="T16" fmla="*/ 50 w 152"/>
                <a:gd name="T17" fmla="*/ 14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59">
                  <a:moveTo>
                    <a:pt x="50" y="147"/>
                  </a:moveTo>
                  <a:cubicBezTo>
                    <a:pt x="39" y="147"/>
                    <a:pt x="39" y="147"/>
                    <a:pt x="39" y="147"/>
                  </a:cubicBezTo>
                  <a:cubicBezTo>
                    <a:pt x="39" y="152"/>
                    <a:pt x="53" y="159"/>
                    <a:pt x="76" y="159"/>
                  </a:cubicBezTo>
                  <a:cubicBezTo>
                    <a:pt x="99" y="159"/>
                    <a:pt x="113" y="152"/>
                    <a:pt x="114" y="147"/>
                  </a:cubicBezTo>
                  <a:cubicBezTo>
                    <a:pt x="103" y="147"/>
                    <a:pt x="103" y="147"/>
                    <a:pt x="103" y="147"/>
                  </a:cubicBezTo>
                  <a:cubicBezTo>
                    <a:pt x="131" y="136"/>
                    <a:pt x="152" y="108"/>
                    <a:pt x="152" y="76"/>
                  </a:cubicBezTo>
                  <a:cubicBezTo>
                    <a:pt x="152" y="34"/>
                    <a:pt x="118" y="0"/>
                    <a:pt x="76" y="0"/>
                  </a:cubicBezTo>
                  <a:cubicBezTo>
                    <a:pt x="34" y="0"/>
                    <a:pt x="0" y="34"/>
                    <a:pt x="0" y="76"/>
                  </a:cubicBezTo>
                  <a:cubicBezTo>
                    <a:pt x="0" y="108"/>
                    <a:pt x="21" y="136"/>
                    <a:pt x="50" y="1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7" name="Freeform 10"/>
            <p:cNvSpPr/>
            <p:nvPr/>
          </p:nvSpPr>
          <p:spPr bwMode="auto">
            <a:xfrm>
              <a:off x="3437" y="2633"/>
              <a:ext cx="679" cy="393"/>
            </a:xfrm>
            <a:custGeom>
              <a:avLst/>
              <a:gdLst>
                <a:gd name="T0" fmla="*/ 222 w 284"/>
                <a:gd name="T1" fmla="*/ 0 h 165"/>
                <a:gd name="T2" fmla="*/ 188 w 284"/>
                <a:gd name="T3" fmla="*/ 0 h 165"/>
                <a:gd name="T4" fmla="*/ 154 w 284"/>
                <a:gd name="T5" fmla="*/ 19 h 165"/>
                <a:gd name="T6" fmla="*/ 154 w 284"/>
                <a:gd name="T7" fmla="*/ 134 h 165"/>
                <a:gd name="T8" fmla="*/ 143 w 284"/>
                <a:gd name="T9" fmla="*/ 146 h 165"/>
                <a:gd name="T10" fmla="*/ 131 w 284"/>
                <a:gd name="T11" fmla="*/ 134 h 165"/>
                <a:gd name="T12" fmla="*/ 131 w 284"/>
                <a:gd name="T13" fmla="*/ 19 h 165"/>
                <a:gd name="T14" fmla="*/ 97 w 284"/>
                <a:gd name="T15" fmla="*/ 0 h 165"/>
                <a:gd name="T16" fmla="*/ 63 w 284"/>
                <a:gd name="T17" fmla="*/ 0 h 165"/>
                <a:gd name="T18" fmla="*/ 0 w 284"/>
                <a:gd name="T19" fmla="*/ 86 h 165"/>
                <a:gd name="T20" fmla="*/ 0 w 284"/>
                <a:gd name="T21" fmla="*/ 165 h 165"/>
                <a:gd name="T22" fmla="*/ 284 w 284"/>
                <a:gd name="T23" fmla="*/ 165 h 165"/>
                <a:gd name="T24" fmla="*/ 284 w 284"/>
                <a:gd name="T25" fmla="*/ 86 h 165"/>
                <a:gd name="T26" fmla="*/ 222 w 284"/>
                <a:gd name="T27"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4" h="165">
                  <a:moveTo>
                    <a:pt x="222" y="0"/>
                  </a:moveTo>
                  <a:cubicBezTo>
                    <a:pt x="188" y="0"/>
                    <a:pt x="188" y="0"/>
                    <a:pt x="188" y="0"/>
                  </a:cubicBezTo>
                  <a:cubicBezTo>
                    <a:pt x="188" y="10"/>
                    <a:pt x="172" y="17"/>
                    <a:pt x="154" y="19"/>
                  </a:cubicBezTo>
                  <a:cubicBezTo>
                    <a:pt x="154" y="134"/>
                    <a:pt x="154" y="134"/>
                    <a:pt x="154" y="134"/>
                  </a:cubicBezTo>
                  <a:cubicBezTo>
                    <a:pt x="154" y="140"/>
                    <a:pt x="149" y="146"/>
                    <a:pt x="143" y="146"/>
                  </a:cubicBezTo>
                  <a:cubicBezTo>
                    <a:pt x="136" y="146"/>
                    <a:pt x="131" y="140"/>
                    <a:pt x="131" y="134"/>
                  </a:cubicBezTo>
                  <a:cubicBezTo>
                    <a:pt x="131" y="19"/>
                    <a:pt x="131" y="19"/>
                    <a:pt x="131" y="19"/>
                  </a:cubicBezTo>
                  <a:cubicBezTo>
                    <a:pt x="113" y="17"/>
                    <a:pt x="97" y="11"/>
                    <a:pt x="97" y="0"/>
                  </a:cubicBezTo>
                  <a:cubicBezTo>
                    <a:pt x="63" y="0"/>
                    <a:pt x="63" y="0"/>
                    <a:pt x="63" y="0"/>
                  </a:cubicBezTo>
                  <a:cubicBezTo>
                    <a:pt x="28" y="0"/>
                    <a:pt x="0" y="39"/>
                    <a:pt x="0" y="86"/>
                  </a:cubicBezTo>
                  <a:cubicBezTo>
                    <a:pt x="0" y="165"/>
                    <a:pt x="0" y="165"/>
                    <a:pt x="0" y="165"/>
                  </a:cubicBezTo>
                  <a:cubicBezTo>
                    <a:pt x="284" y="165"/>
                    <a:pt x="284" y="165"/>
                    <a:pt x="284" y="165"/>
                  </a:cubicBezTo>
                  <a:cubicBezTo>
                    <a:pt x="284" y="86"/>
                    <a:pt x="284" y="86"/>
                    <a:pt x="284" y="86"/>
                  </a:cubicBezTo>
                  <a:cubicBezTo>
                    <a:pt x="284" y="39"/>
                    <a:pt x="256" y="0"/>
                    <a:pt x="22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58" name="文本框 44"/>
          <p:cNvSpPr txBox="1"/>
          <p:nvPr/>
        </p:nvSpPr>
        <p:spPr>
          <a:xfrm>
            <a:off x="1198662" y="3622541"/>
            <a:ext cx="914827" cy="523099"/>
          </a:xfrm>
          <a:prstGeom prst="rect">
            <a:avLst/>
          </a:prstGeom>
          <a:noFill/>
        </p:spPr>
        <p:txBody>
          <a:bodyPr wrap="square" rtlCol="0">
            <a:spAutoFit/>
          </a:bodyPr>
          <a:lstStyle/>
          <a:p>
            <a:pPr algn="ctr"/>
            <a:r>
              <a:rPr lang="en-US" altLang="zh-CN" sz="2800" dirty="0">
                <a:solidFill>
                  <a:prstClr val="white"/>
                </a:solidFill>
                <a:latin typeface="Impact" panose="020B0806030902050204" pitchFamily="34" charset="0"/>
              </a:rPr>
              <a:t>STEP</a:t>
            </a:r>
            <a:endParaRPr lang="zh-CN" altLang="en-US" sz="2800" dirty="0">
              <a:solidFill>
                <a:prstClr val="white"/>
              </a:solidFill>
              <a:latin typeface="Impact" panose="020B0806030902050204" pitchFamily="34" charset="0"/>
            </a:endParaRPr>
          </a:p>
        </p:txBody>
      </p:sp>
      <p:grpSp>
        <p:nvGrpSpPr>
          <p:cNvPr id="59" name="Group 13"/>
          <p:cNvGrpSpPr>
            <a:grpSpLocks noChangeAspect="1"/>
          </p:cNvGrpSpPr>
          <p:nvPr/>
        </p:nvGrpSpPr>
        <p:grpSpPr bwMode="auto">
          <a:xfrm>
            <a:off x="3893090" y="4555444"/>
            <a:ext cx="778107" cy="787008"/>
            <a:chOff x="2426" y="2781"/>
            <a:chExt cx="593" cy="600"/>
          </a:xfrm>
          <a:solidFill>
            <a:schemeClr val="bg1"/>
          </a:solidFill>
        </p:grpSpPr>
        <p:sp>
          <p:nvSpPr>
            <p:cNvPr id="60" name="Freeform 14"/>
            <p:cNvSpPr/>
            <p:nvPr/>
          </p:nvSpPr>
          <p:spPr bwMode="auto">
            <a:xfrm>
              <a:off x="2442" y="2805"/>
              <a:ext cx="577" cy="576"/>
            </a:xfrm>
            <a:custGeom>
              <a:avLst/>
              <a:gdLst>
                <a:gd name="T0" fmla="*/ 0 w 241"/>
                <a:gd name="T1" fmla="*/ 115 h 241"/>
                <a:gd name="T2" fmla="*/ 0 w 241"/>
                <a:gd name="T3" fmla="*/ 121 h 241"/>
                <a:gd name="T4" fmla="*/ 121 w 241"/>
                <a:gd name="T5" fmla="*/ 241 h 241"/>
                <a:gd name="T6" fmla="*/ 241 w 241"/>
                <a:gd name="T7" fmla="*/ 121 h 241"/>
                <a:gd name="T8" fmla="*/ 121 w 241"/>
                <a:gd name="T9" fmla="*/ 0 h 241"/>
                <a:gd name="T10" fmla="*/ 121 w 241"/>
                <a:gd name="T11" fmla="*/ 115 h 241"/>
                <a:gd name="T12" fmla="*/ 0 w 241"/>
                <a:gd name="T13" fmla="*/ 115 h 241"/>
              </a:gdLst>
              <a:ahLst/>
              <a:cxnLst>
                <a:cxn ang="0">
                  <a:pos x="T0" y="T1"/>
                </a:cxn>
                <a:cxn ang="0">
                  <a:pos x="T2" y="T3"/>
                </a:cxn>
                <a:cxn ang="0">
                  <a:pos x="T4" y="T5"/>
                </a:cxn>
                <a:cxn ang="0">
                  <a:pos x="T6" y="T7"/>
                </a:cxn>
                <a:cxn ang="0">
                  <a:pos x="T8" y="T9"/>
                </a:cxn>
                <a:cxn ang="0">
                  <a:pos x="T10" y="T11"/>
                </a:cxn>
                <a:cxn ang="0">
                  <a:pos x="T12" y="T13"/>
                </a:cxn>
              </a:cxnLst>
              <a:rect l="0" t="0" r="r" b="b"/>
              <a:pathLst>
                <a:path w="241" h="241">
                  <a:moveTo>
                    <a:pt x="0" y="115"/>
                  </a:moveTo>
                  <a:cubicBezTo>
                    <a:pt x="0" y="117"/>
                    <a:pt x="0" y="119"/>
                    <a:pt x="0" y="121"/>
                  </a:cubicBezTo>
                  <a:cubicBezTo>
                    <a:pt x="0" y="187"/>
                    <a:pt x="54" y="241"/>
                    <a:pt x="121" y="241"/>
                  </a:cubicBezTo>
                  <a:cubicBezTo>
                    <a:pt x="187" y="241"/>
                    <a:pt x="241" y="187"/>
                    <a:pt x="241" y="121"/>
                  </a:cubicBezTo>
                  <a:cubicBezTo>
                    <a:pt x="241" y="54"/>
                    <a:pt x="187" y="0"/>
                    <a:pt x="121" y="0"/>
                  </a:cubicBezTo>
                  <a:cubicBezTo>
                    <a:pt x="121" y="115"/>
                    <a:pt x="121" y="115"/>
                    <a:pt x="121" y="115"/>
                  </a:cubicBezTo>
                  <a:lnTo>
                    <a:pt x="0" y="1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1" name="Freeform 15"/>
            <p:cNvSpPr>
              <a:spLocks noEditPoints="1"/>
            </p:cNvSpPr>
            <p:nvPr/>
          </p:nvSpPr>
          <p:spPr bwMode="auto">
            <a:xfrm>
              <a:off x="2426" y="2781"/>
              <a:ext cx="275" cy="273"/>
            </a:xfrm>
            <a:custGeom>
              <a:avLst/>
              <a:gdLst>
                <a:gd name="T0" fmla="*/ 0 w 115"/>
                <a:gd name="T1" fmla="*/ 114 h 114"/>
                <a:gd name="T2" fmla="*/ 115 w 115"/>
                <a:gd name="T3" fmla="*/ 114 h 114"/>
                <a:gd name="T4" fmla="*/ 115 w 115"/>
                <a:gd name="T5" fmla="*/ 0 h 114"/>
                <a:gd name="T6" fmla="*/ 0 w 115"/>
                <a:gd name="T7" fmla="*/ 114 h 114"/>
                <a:gd name="T8" fmla="*/ 15 w 115"/>
                <a:gd name="T9" fmla="*/ 104 h 114"/>
                <a:gd name="T10" fmla="*/ 104 w 115"/>
                <a:gd name="T11" fmla="*/ 14 h 114"/>
                <a:gd name="T12" fmla="*/ 104 w 115"/>
                <a:gd name="T13" fmla="*/ 104 h 114"/>
                <a:gd name="T14" fmla="*/ 15 w 115"/>
                <a:gd name="T15" fmla="*/ 10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14">
                  <a:moveTo>
                    <a:pt x="0" y="114"/>
                  </a:moveTo>
                  <a:cubicBezTo>
                    <a:pt x="115" y="114"/>
                    <a:pt x="115" y="114"/>
                    <a:pt x="115" y="114"/>
                  </a:cubicBezTo>
                  <a:cubicBezTo>
                    <a:pt x="115" y="0"/>
                    <a:pt x="115" y="0"/>
                    <a:pt x="115" y="0"/>
                  </a:cubicBezTo>
                  <a:cubicBezTo>
                    <a:pt x="51" y="0"/>
                    <a:pt x="0" y="51"/>
                    <a:pt x="0" y="114"/>
                  </a:cubicBezTo>
                  <a:close/>
                  <a:moveTo>
                    <a:pt x="15" y="104"/>
                  </a:moveTo>
                  <a:cubicBezTo>
                    <a:pt x="15" y="54"/>
                    <a:pt x="55" y="14"/>
                    <a:pt x="104" y="14"/>
                  </a:cubicBezTo>
                  <a:cubicBezTo>
                    <a:pt x="104" y="104"/>
                    <a:pt x="104" y="104"/>
                    <a:pt x="104" y="104"/>
                  </a:cubicBezTo>
                  <a:lnTo>
                    <a:pt x="15" y="1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62" name="Group 18"/>
          <p:cNvGrpSpPr>
            <a:grpSpLocks noChangeAspect="1"/>
          </p:cNvGrpSpPr>
          <p:nvPr/>
        </p:nvGrpSpPr>
        <p:grpSpPr bwMode="auto">
          <a:xfrm>
            <a:off x="6663342" y="4578468"/>
            <a:ext cx="808287" cy="752904"/>
            <a:chOff x="3802" y="2858"/>
            <a:chExt cx="616" cy="574"/>
          </a:xfrm>
          <a:solidFill>
            <a:schemeClr val="bg1"/>
          </a:solidFill>
        </p:grpSpPr>
        <p:sp>
          <p:nvSpPr>
            <p:cNvPr id="63" name="Rectangle 19"/>
            <p:cNvSpPr>
              <a:spLocks noChangeArrowheads="1"/>
            </p:cNvSpPr>
            <p:nvPr/>
          </p:nvSpPr>
          <p:spPr bwMode="auto">
            <a:xfrm>
              <a:off x="3802" y="3205"/>
              <a:ext cx="129" cy="2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4" name="Rectangle 20"/>
            <p:cNvSpPr>
              <a:spLocks noChangeArrowheads="1"/>
            </p:cNvSpPr>
            <p:nvPr/>
          </p:nvSpPr>
          <p:spPr bwMode="auto">
            <a:xfrm>
              <a:off x="3964" y="3174"/>
              <a:ext cx="129" cy="25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5" name="Rectangle 21"/>
            <p:cNvSpPr>
              <a:spLocks noChangeArrowheads="1"/>
            </p:cNvSpPr>
            <p:nvPr/>
          </p:nvSpPr>
          <p:spPr bwMode="auto">
            <a:xfrm>
              <a:off x="4129" y="3131"/>
              <a:ext cx="129" cy="3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6" name="Rectangle 22"/>
            <p:cNvSpPr>
              <a:spLocks noChangeArrowheads="1"/>
            </p:cNvSpPr>
            <p:nvPr/>
          </p:nvSpPr>
          <p:spPr bwMode="auto">
            <a:xfrm>
              <a:off x="4289" y="3078"/>
              <a:ext cx="129" cy="3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7" name="Freeform 23"/>
            <p:cNvSpPr/>
            <p:nvPr/>
          </p:nvSpPr>
          <p:spPr bwMode="auto">
            <a:xfrm>
              <a:off x="3888" y="2858"/>
              <a:ext cx="370" cy="270"/>
            </a:xfrm>
            <a:custGeom>
              <a:avLst/>
              <a:gdLst>
                <a:gd name="T0" fmla="*/ 94 w 155"/>
                <a:gd name="T1" fmla="*/ 21 h 113"/>
                <a:gd name="T2" fmla="*/ 0 w 155"/>
                <a:gd name="T3" fmla="*/ 72 h 113"/>
                <a:gd name="T4" fmla="*/ 114 w 155"/>
                <a:gd name="T5" fmla="*/ 63 h 113"/>
                <a:gd name="T6" fmla="*/ 122 w 155"/>
                <a:gd name="T7" fmla="*/ 82 h 113"/>
                <a:gd name="T8" fmla="*/ 155 w 155"/>
                <a:gd name="T9" fmla="*/ 0 h 113"/>
                <a:gd name="T10" fmla="*/ 85 w 155"/>
                <a:gd name="T11" fmla="*/ 2 h 113"/>
                <a:gd name="T12" fmla="*/ 94 w 155"/>
                <a:gd name="T13" fmla="*/ 21 h 113"/>
              </a:gdLst>
              <a:ahLst/>
              <a:cxnLst>
                <a:cxn ang="0">
                  <a:pos x="T0" y="T1"/>
                </a:cxn>
                <a:cxn ang="0">
                  <a:pos x="T2" y="T3"/>
                </a:cxn>
                <a:cxn ang="0">
                  <a:pos x="T4" y="T5"/>
                </a:cxn>
                <a:cxn ang="0">
                  <a:pos x="T6" y="T7"/>
                </a:cxn>
                <a:cxn ang="0">
                  <a:pos x="T8" y="T9"/>
                </a:cxn>
                <a:cxn ang="0">
                  <a:pos x="T10" y="T11"/>
                </a:cxn>
                <a:cxn ang="0">
                  <a:pos x="T12" y="T13"/>
                </a:cxn>
              </a:cxnLst>
              <a:rect l="0" t="0" r="r" b="b"/>
              <a:pathLst>
                <a:path w="155" h="113">
                  <a:moveTo>
                    <a:pt x="94" y="21"/>
                  </a:moveTo>
                  <a:cubicBezTo>
                    <a:pt x="85" y="33"/>
                    <a:pt x="53" y="68"/>
                    <a:pt x="0" y="72"/>
                  </a:cubicBezTo>
                  <a:cubicBezTo>
                    <a:pt x="0" y="72"/>
                    <a:pt x="31" y="113"/>
                    <a:pt x="114" y="63"/>
                  </a:cubicBezTo>
                  <a:cubicBezTo>
                    <a:pt x="122" y="82"/>
                    <a:pt x="122" y="82"/>
                    <a:pt x="122" y="82"/>
                  </a:cubicBezTo>
                  <a:cubicBezTo>
                    <a:pt x="155" y="0"/>
                    <a:pt x="155" y="0"/>
                    <a:pt x="155" y="0"/>
                  </a:cubicBezTo>
                  <a:cubicBezTo>
                    <a:pt x="85" y="2"/>
                    <a:pt x="85" y="2"/>
                    <a:pt x="85" y="2"/>
                  </a:cubicBezTo>
                  <a:lnTo>
                    <a:pt x="94"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68" name="Group 26"/>
          <p:cNvGrpSpPr>
            <a:grpSpLocks noChangeAspect="1"/>
          </p:cNvGrpSpPr>
          <p:nvPr/>
        </p:nvGrpSpPr>
        <p:grpSpPr bwMode="auto">
          <a:xfrm>
            <a:off x="9297701" y="4855645"/>
            <a:ext cx="1045977" cy="518365"/>
            <a:chOff x="5676" y="2597"/>
            <a:chExt cx="1061" cy="526"/>
          </a:xfrm>
          <a:solidFill>
            <a:schemeClr val="bg1"/>
          </a:solidFill>
        </p:grpSpPr>
        <p:sp>
          <p:nvSpPr>
            <p:cNvPr id="69" name="Freeform 27"/>
            <p:cNvSpPr/>
            <p:nvPr/>
          </p:nvSpPr>
          <p:spPr bwMode="auto">
            <a:xfrm>
              <a:off x="5747" y="2597"/>
              <a:ext cx="181" cy="115"/>
            </a:xfrm>
            <a:custGeom>
              <a:avLst/>
              <a:gdLst>
                <a:gd name="T0" fmla="*/ 25 w 76"/>
                <a:gd name="T1" fmla="*/ 48 h 48"/>
                <a:gd name="T2" fmla="*/ 64 w 76"/>
                <a:gd name="T3" fmla="*/ 44 h 48"/>
                <a:gd name="T4" fmla="*/ 76 w 76"/>
                <a:gd name="T5" fmla="*/ 13 h 48"/>
                <a:gd name="T6" fmla="*/ 39 w 76"/>
                <a:gd name="T7" fmla="*/ 15 h 48"/>
                <a:gd name="T8" fmla="*/ 23 w 76"/>
                <a:gd name="T9" fmla="*/ 10 h 48"/>
                <a:gd name="T10" fmla="*/ 7 w 76"/>
                <a:gd name="T11" fmla="*/ 20 h 48"/>
                <a:gd name="T12" fmla="*/ 25 w 76"/>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76" h="48">
                  <a:moveTo>
                    <a:pt x="25" y="48"/>
                  </a:moveTo>
                  <a:cubicBezTo>
                    <a:pt x="64" y="44"/>
                    <a:pt x="64" y="44"/>
                    <a:pt x="64" y="44"/>
                  </a:cubicBezTo>
                  <a:cubicBezTo>
                    <a:pt x="66" y="36"/>
                    <a:pt x="69" y="26"/>
                    <a:pt x="76" y="13"/>
                  </a:cubicBezTo>
                  <a:cubicBezTo>
                    <a:pt x="76" y="13"/>
                    <a:pt x="70" y="0"/>
                    <a:pt x="39" y="15"/>
                  </a:cubicBezTo>
                  <a:cubicBezTo>
                    <a:pt x="39" y="15"/>
                    <a:pt x="32" y="14"/>
                    <a:pt x="23" y="10"/>
                  </a:cubicBezTo>
                  <a:cubicBezTo>
                    <a:pt x="23" y="10"/>
                    <a:pt x="0" y="4"/>
                    <a:pt x="7" y="20"/>
                  </a:cubicBezTo>
                  <a:lnTo>
                    <a:pt x="25" y="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0" name="Freeform 28"/>
            <p:cNvSpPr>
              <a:spLocks noEditPoints="1"/>
            </p:cNvSpPr>
            <p:nvPr/>
          </p:nvSpPr>
          <p:spPr bwMode="auto">
            <a:xfrm>
              <a:off x="5759" y="2613"/>
              <a:ext cx="169" cy="101"/>
            </a:xfrm>
            <a:custGeom>
              <a:avLst/>
              <a:gdLst>
                <a:gd name="T0" fmla="*/ 20 w 71"/>
                <a:gd name="T1" fmla="*/ 42 h 42"/>
                <a:gd name="T2" fmla="*/ 2 w 71"/>
                <a:gd name="T3" fmla="*/ 13 h 42"/>
                <a:gd name="T4" fmla="*/ 1 w 71"/>
                <a:gd name="T5" fmla="*/ 4 h 42"/>
                <a:gd name="T6" fmla="*/ 10 w 71"/>
                <a:gd name="T7" fmla="*/ 1 h 42"/>
                <a:gd name="T8" fmla="*/ 18 w 71"/>
                <a:gd name="T9" fmla="*/ 2 h 42"/>
                <a:gd name="T10" fmla="*/ 18 w 71"/>
                <a:gd name="T11" fmla="*/ 2 h 42"/>
                <a:gd name="T12" fmla="*/ 34 w 71"/>
                <a:gd name="T13" fmla="*/ 8 h 42"/>
                <a:gd name="T14" fmla="*/ 59 w 71"/>
                <a:gd name="T15" fmla="*/ 0 h 42"/>
                <a:gd name="T16" fmla="*/ 71 w 71"/>
                <a:gd name="T17" fmla="*/ 6 h 42"/>
                <a:gd name="T18" fmla="*/ 71 w 71"/>
                <a:gd name="T19" fmla="*/ 6 h 42"/>
                <a:gd name="T20" fmla="*/ 71 w 71"/>
                <a:gd name="T21" fmla="*/ 6 h 42"/>
                <a:gd name="T22" fmla="*/ 60 w 71"/>
                <a:gd name="T23" fmla="*/ 37 h 42"/>
                <a:gd name="T24" fmla="*/ 60 w 71"/>
                <a:gd name="T25" fmla="*/ 37 h 42"/>
                <a:gd name="T26" fmla="*/ 20 w 71"/>
                <a:gd name="T27" fmla="*/ 42 h 42"/>
                <a:gd name="T28" fmla="*/ 10 w 71"/>
                <a:gd name="T29" fmla="*/ 2 h 42"/>
                <a:gd name="T30" fmla="*/ 2 w 71"/>
                <a:gd name="T31" fmla="*/ 5 h 42"/>
                <a:gd name="T32" fmla="*/ 3 w 71"/>
                <a:gd name="T33" fmla="*/ 13 h 42"/>
                <a:gd name="T34" fmla="*/ 20 w 71"/>
                <a:gd name="T35" fmla="*/ 40 h 42"/>
                <a:gd name="T36" fmla="*/ 59 w 71"/>
                <a:gd name="T37" fmla="*/ 36 h 42"/>
                <a:gd name="T38" fmla="*/ 70 w 71"/>
                <a:gd name="T39" fmla="*/ 6 h 42"/>
                <a:gd name="T40" fmla="*/ 59 w 71"/>
                <a:gd name="T41" fmla="*/ 1 h 42"/>
                <a:gd name="T42" fmla="*/ 34 w 71"/>
                <a:gd name="T43" fmla="*/ 9 h 42"/>
                <a:gd name="T44" fmla="*/ 34 w 71"/>
                <a:gd name="T45" fmla="*/ 9 h 42"/>
                <a:gd name="T46" fmla="*/ 34 w 71"/>
                <a:gd name="T47" fmla="*/ 9 h 42"/>
                <a:gd name="T48" fmla="*/ 18 w 71"/>
                <a:gd name="T49" fmla="*/ 3 h 42"/>
                <a:gd name="T50" fmla="*/ 10 w 71"/>
                <a:gd name="T51" fmla="*/ 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42">
                  <a:moveTo>
                    <a:pt x="20" y="42"/>
                  </a:moveTo>
                  <a:cubicBezTo>
                    <a:pt x="2" y="13"/>
                    <a:pt x="2" y="13"/>
                    <a:pt x="2" y="13"/>
                  </a:cubicBezTo>
                  <a:cubicBezTo>
                    <a:pt x="0" y="9"/>
                    <a:pt x="0" y="6"/>
                    <a:pt x="1" y="4"/>
                  </a:cubicBezTo>
                  <a:cubicBezTo>
                    <a:pt x="3" y="2"/>
                    <a:pt x="6" y="1"/>
                    <a:pt x="10" y="1"/>
                  </a:cubicBezTo>
                  <a:cubicBezTo>
                    <a:pt x="14" y="1"/>
                    <a:pt x="18" y="2"/>
                    <a:pt x="18" y="2"/>
                  </a:cubicBezTo>
                  <a:cubicBezTo>
                    <a:pt x="18" y="2"/>
                    <a:pt x="18" y="2"/>
                    <a:pt x="18" y="2"/>
                  </a:cubicBezTo>
                  <a:cubicBezTo>
                    <a:pt x="26" y="6"/>
                    <a:pt x="33" y="7"/>
                    <a:pt x="34" y="8"/>
                  </a:cubicBezTo>
                  <a:cubicBezTo>
                    <a:pt x="44" y="3"/>
                    <a:pt x="52" y="0"/>
                    <a:pt x="59" y="0"/>
                  </a:cubicBezTo>
                  <a:cubicBezTo>
                    <a:pt x="69" y="0"/>
                    <a:pt x="71" y="6"/>
                    <a:pt x="71" y="6"/>
                  </a:cubicBezTo>
                  <a:cubicBezTo>
                    <a:pt x="71" y="6"/>
                    <a:pt x="71" y="6"/>
                    <a:pt x="71" y="6"/>
                  </a:cubicBezTo>
                  <a:cubicBezTo>
                    <a:pt x="71" y="6"/>
                    <a:pt x="71" y="6"/>
                    <a:pt x="71" y="6"/>
                  </a:cubicBezTo>
                  <a:cubicBezTo>
                    <a:pt x="66" y="17"/>
                    <a:pt x="62" y="28"/>
                    <a:pt x="60" y="37"/>
                  </a:cubicBezTo>
                  <a:cubicBezTo>
                    <a:pt x="60" y="37"/>
                    <a:pt x="60" y="37"/>
                    <a:pt x="60" y="37"/>
                  </a:cubicBezTo>
                  <a:lnTo>
                    <a:pt x="20" y="42"/>
                  </a:lnTo>
                  <a:close/>
                  <a:moveTo>
                    <a:pt x="10" y="2"/>
                  </a:moveTo>
                  <a:cubicBezTo>
                    <a:pt x="7" y="2"/>
                    <a:pt x="4" y="3"/>
                    <a:pt x="2" y="5"/>
                  </a:cubicBezTo>
                  <a:cubicBezTo>
                    <a:pt x="1" y="7"/>
                    <a:pt x="1" y="9"/>
                    <a:pt x="3" y="13"/>
                  </a:cubicBezTo>
                  <a:cubicBezTo>
                    <a:pt x="20" y="40"/>
                    <a:pt x="20" y="40"/>
                    <a:pt x="20" y="40"/>
                  </a:cubicBezTo>
                  <a:cubicBezTo>
                    <a:pt x="59" y="36"/>
                    <a:pt x="59" y="36"/>
                    <a:pt x="59" y="36"/>
                  </a:cubicBezTo>
                  <a:cubicBezTo>
                    <a:pt x="61" y="27"/>
                    <a:pt x="64" y="17"/>
                    <a:pt x="70" y="6"/>
                  </a:cubicBezTo>
                  <a:cubicBezTo>
                    <a:pt x="70" y="5"/>
                    <a:pt x="67" y="1"/>
                    <a:pt x="59" y="1"/>
                  </a:cubicBezTo>
                  <a:cubicBezTo>
                    <a:pt x="52" y="1"/>
                    <a:pt x="44" y="4"/>
                    <a:pt x="34" y="9"/>
                  </a:cubicBezTo>
                  <a:cubicBezTo>
                    <a:pt x="34" y="9"/>
                    <a:pt x="34" y="9"/>
                    <a:pt x="34" y="9"/>
                  </a:cubicBezTo>
                  <a:cubicBezTo>
                    <a:pt x="34" y="9"/>
                    <a:pt x="34" y="9"/>
                    <a:pt x="34" y="9"/>
                  </a:cubicBezTo>
                  <a:cubicBezTo>
                    <a:pt x="34" y="9"/>
                    <a:pt x="27" y="8"/>
                    <a:pt x="18" y="3"/>
                  </a:cubicBezTo>
                  <a:cubicBezTo>
                    <a:pt x="17" y="3"/>
                    <a:pt x="14" y="2"/>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1" name="Freeform 29"/>
            <p:cNvSpPr/>
            <p:nvPr/>
          </p:nvSpPr>
          <p:spPr bwMode="auto">
            <a:xfrm>
              <a:off x="5795" y="2709"/>
              <a:ext cx="119" cy="43"/>
            </a:xfrm>
            <a:custGeom>
              <a:avLst/>
              <a:gdLst>
                <a:gd name="T0" fmla="*/ 41 w 50"/>
                <a:gd name="T1" fmla="*/ 0 h 18"/>
                <a:gd name="T2" fmla="*/ 7 w 50"/>
                <a:gd name="T3" fmla="*/ 4 h 18"/>
                <a:gd name="T4" fmla="*/ 1 w 50"/>
                <a:gd name="T5" fmla="*/ 12 h 18"/>
                <a:gd name="T6" fmla="*/ 8 w 50"/>
                <a:gd name="T7" fmla="*/ 17 h 18"/>
                <a:gd name="T8" fmla="*/ 43 w 50"/>
                <a:gd name="T9" fmla="*/ 14 h 18"/>
                <a:gd name="T10" fmla="*/ 49 w 50"/>
                <a:gd name="T11" fmla="*/ 6 h 18"/>
                <a:gd name="T12" fmla="*/ 41 w 50"/>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50" h="18">
                  <a:moveTo>
                    <a:pt x="41" y="0"/>
                  </a:moveTo>
                  <a:cubicBezTo>
                    <a:pt x="7" y="4"/>
                    <a:pt x="7" y="4"/>
                    <a:pt x="7" y="4"/>
                  </a:cubicBezTo>
                  <a:cubicBezTo>
                    <a:pt x="3" y="5"/>
                    <a:pt x="0" y="8"/>
                    <a:pt x="1" y="12"/>
                  </a:cubicBezTo>
                  <a:cubicBezTo>
                    <a:pt x="1" y="15"/>
                    <a:pt x="5" y="18"/>
                    <a:pt x="8" y="17"/>
                  </a:cubicBezTo>
                  <a:cubicBezTo>
                    <a:pt x="43" y="14"/>
                    <a:pt x="43" y="14"/>
                    <a:pt x="43" y="14"/>
                  </a:cubicBezTo>
                  <a:cubicBezTo>
                    <a:pt x="47" y="13"/>
                    <a:pt x="50" y="10"/>
                    <a:pt x="49" y="6"/>
                  </a:cubicBezTo>
                  <a:cubicBezTo>
                    <a:pt x="49" y="3"/>
                    <a:pt x="45" y="0"/>
                    <a:pt x="4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2" name="Freeform 30"/>
            <p:cNvSpPr>
              <a:spLocks noEditPoints="1"/>
            </p:cNvSpPr>
            <p:nvPr/>
          </p:nvSpPr>
          <p:spPr bwMode="auto">
            <a:xfrm>
              <a:off x="5795" y="2707"/>
              <a:ext cx="119" cy="45"/>
            </a:xfrm>
            <a:custGeom>
              <a:avLst/>
              <a:gdLst>
                <a:gd name="T0" fmla="*/ 8 w 50"/>
                <a:gd name="T1" fmla="*/ 19 h 19"/>
                <a:gd name="T2" fmla="*/ 0 w 50"/>
                <a:gd name="T3" fmla="*/ 13 h 19"/>
                <a:gd name="T4" fmla="*/ 2 w 50"/>
                <a:gd name="T5" fmla="*/ 7 h 19"/>
                <a:gd name="T6" fmla="*/ 7 w 50"/>
                <a:gd name="T7" fmla="*/ 5 h 19"/>
                <a:gd name="T8" fmla="*/ 41 w 50"/>
                <a:gd name="T9" fmla="*/ 1 h 19"/>
                <a:gd name="T10" fmla="*/ 50 w 50"/>
                <a:gd name="T11" fmla="*/ 7 h 19"/>
                <a:gd name="T12" fmla="*/ 48 w 50"/>
                <a:gd name="T13" fmla="*/ 12 h 19"/>
                <a:gd name="T14" fmla="*/ 43 w 50"/>
                <a:gd name="T15" fmla="*/ 15 h 19"/>
                <a:gd name="T16" fmla="*/ 9 w 50"/>
                <a:gd name="T17" fmla="*/ 19 h 19"/>
                <a:gd name="T18" fmla="*/ 8 w 50"/>
                <a:gd name="T19" fmla="*/ 19 h 19"/>
                <a:gd name="T20" fmla="*/ 42 w 50"/>
                <a:gd name="T21" fmla="*/ 2 h 19"/>
                <a:gd name="T22" fmla="*/ 41 w 50"/>
                <a:gd name="T23" fmla="*/ 2 h 19"/>
                <a:gd name="T24" fmla="*/ 7 w 50"/>
                <a:gd name="T25" fmla="*/ 6 h 19"/>
                <a:gd name="T26" fmla="*/ 3 w 50"/>
                <a:gd name="T27" fmla="*/ 8 h 19"/>
                <a:gd name="T28" fmla="*/ 1 w 50"/>
                <a:gd name="T29" fmla="*/ 12 h 19"/>
                <a:gd name="T30" fmla="*/ 8 w 50"/>
                <a:gd name="T31" fmla="*/ 18 h 19"/>
                <a:gd name="T32" fmla="*/ 43 w 50"/>
                <a:gd name="T33" fmla="*/ 14 h 19"/>
                <a:gd name="T34" fmla="*/ 47 w 50"/>
                <a:gd name="T35" fmla="*/ 12 h 19"/>
                <a:gd name="T36" fmla="*/ 49 w 50"/>
                <a:gd name="T37" fmla="*/ 7 h 19"/>
                <a:gd name="T38" fmla="*/ 42 w 50"/>
                <a:gd name="T39"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19">
                  <a:moveTo>
                    <a:pt x="8" y="19"/>
                  </a:moveTo>
                  <a:cubicBezTo>
                    <a:pt x="4" y="19"/>
                    <a:pt x="0" y="16"/>
                    <a:pt x="0" y="13"/>
                  </a:cubicBezTo>
                  <a:cubicBezTo>
                    <a:pt x="0" y="11"/>
                    <a:pt x="0" y="9"/>
                    <a:pt x="2" y="7"/>
                  </a:cubicBezTo>
                  <a:cubicBezTo>
                    <a:pt x="3" y="6"/>
                    <a:pt x="5" y="5"/>
                    <a:pt x="7" y="5"/>
                  </a:cubicBezTo>
                  <a:cubicBezTo>
                    <a:pt x="41" y="1"/>
                    <a:pt x="41" y="1"/>
                    <a:pt x="41" y="1"/>
                  </a:cubicBezTo>
                  <a:cubicBezTo>
                    <a:pt x="45" y="0"/>
                    <a:pt x="49" y="3"/>
                    <a:pt x="50" y="7"/>
                  </a:cubicBezTo>
                  <a:cubicBezTo>
                    <a:pt x="50" y="9"/>
                    <a:pt x="49" y="11"/>
                    <a:pt x="48" y="12"/>
                  </a:cubicBezTo>
                  <a:cubicBezTo>
                    <a:pt x="47" y="14"/>
                    <a:pt x="45" y="15"/>
                    <a:pt x="43" y="15"/>
                  </a:cubicBezTo>
                  <a:cubicBezTo>
                    <a:pt x="9" y="19"/>
                    <a:pt x="9" y="19"/>
                    <a:pt x="9" y="19"/>
                  </a:cubicBezTo>
                  <a:cubicBezTo>
                    <a:pt x="8" y="19"/>
                    <a:pt x="8" y="19"/>
                    <a:pt x="8" y="19"/>
                  </a:cubicBezTo>
                  <a:close/>
                  <a:moveTo>
                    <a:pt x="42" y="2"/>
                  </a:moveTo>
                  <a:cubicBezTo>
                    <a:pt x="42" y="2"/>
                    <a:pt x="42" y="2"/>
                    <a:pt x="41" y="2"/>
                  </a:cubicBezTo>
                  <a:cubicBezTo>
                    <a:pt x="7" y="6"/>
                    <a:pt x="7" y="6"/>
                    <a:pt x="7" y="6"/>
                  </a:cubicBezTo>
                  <a:cubicBezTo>
                    <a:pt x="5" y="6"/>
                    <a:pt x="4" y="7"/>
                    <a:pt x="3" y="8"/>
                  </a:cubicBezTo>
                  <a:cubicBezTo>
                    <a:pt x="1" y="9"/>
                    <a:pt x="1" y="11"/>
                    <a:pt x="1" y="12"/>
                  </a:cubicBezTo>
                  <a:cubicBezTo>
                    <a:pt x="2" y="16"/>
                    <a:pt x="5" y="18"/>
                    <a:pt x="8" y="18"/>
                  </a:cubicBezTo>
                  <a:cubicBezTo>
                    <a:pt x="43" y="14"/>
                    <a:pt x="43" y="14"/>
                    <a:pt x="43" y="14"/>
                  </a:cubicBezTo>
                  <a:cubicBezTo>
                    <a:pt x="45" y="14"/>
                    <a:pt x="46" y="13"/>
                    <a:pt x="47" y="12"/>
                  </a:cubicBezTo>
                  <a:cubicBezTo>
                    <a:pt x="48" y="10"/>
                    <a:pt x="49" y="9"/>
                    <a:pt x="49" y="7"/>
                  </a:cubicBezTo>
                  <a:cubicBezTo>
                    <a:pt x="48" y="4"/>
                    <a:pt x="45" y="2"/>
                    <a:pt x="4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3" name="Freeform 31"/>
            <p:cNvSpPr>
              <a:spLocks noEditPoints="1"/>
            </p:cNvSpPr>
            <p:nvPr/>
          </p:nvSpPr>
          <p:spPr bwMode="auto">
            <a:xfrm>
              <a:off x="5676" y="2752"/>
              <a:ext cx="424" cy="371"/>
            </a:xfrm>
            <a:custGeom>
              <a:avLst/>
              <a:gdLst>
                <a:gd name="T0" fmla="*/ 153 w 178"/>
                <a:gd name="T1" fmla="*/ 137 h 155"/>
                <a:gd name="T2" fmla="*/ 157 w 178"/>
                <a:gd name="T3" fmla="*/ 137 h 155"/>
                <a:gd name="T4" fmla="*/ 165 w 178"/>
                <a:gd name="T5" fmla="*/ 138 h 155"/>
                <a:gd name="T6" fmla="*/ 168 w 178"/>
                <a:gd name="T7" fmla="*/ 139 h 155"/>
                <a:gd name="T8" fmla="*/ 176 w 178"/>
                <a:gd name="T9" fmla="*/ 135 h 155"/>
                <a:gd name="T10" fmla="*/ 172 w 178"/>
                <a:gd name="T11" fmla="*/ 128 h 155"/>
                <a:gd name="T12" fmla="*/ 166 w 178"/>
                <a:gd name="T13" fmla="*/ 105 h 155"/>
                <a:gd name="T14" fmla="*/ 134 w 178"/>
                <a:gd name="T15" fmla="*/ 34 h 155"/>
                <a:gd name="T16" fmla="*/ 95 w 178"/>
                <a:gd name="T17" fmla="*/ 2 h 155"/>
                <a:gd name="T18" fmla="*/ 94 w 178"/>
                <a:gd name="T19" fmla="*/ 0 h 155"/>
                <a:gd name="T20" fmla="*/ 58 w 178"/>
                <a:gd name="T21" fmla="*/ 4 h 155"/>
                <a:gd name="T22" fmla="*/ 35 w 178"/>
                <a:gd name="T23" fmla="*/ 37 h 155"/>
                <a:gd name="T24" fmla="*/ 21 w 178"/>
                <a:gd name="T25" fmla="*/ 133 h 155"/>
                <a:gd name="T26" fmla="*/ 15 w 178"/>
                <a:gd name="T27" fmla="*/ 148 h 155"/>
                <a:gd name="T28" fmla="*/ 15 w 178"/>
                <a:gd name="T29" fmla="*/ 153 h 155"/>
                <a:gd name="T30" fmla="*/ 24 w 178"/>
                <a:gd name="T31" fmla="*/ 153 h 155"/>
                <a:gd name="T32" fmla="*/ 36 w 178"/>
                <a:gd name="T33" fmla="*/ 150 h 155"/>
                <a:gd name="T34" fmla="*/ 36 w 178"/>
                <a:gd name="T35" fmla="*/ 150 h 155"/>
                <a:gd name="T36" fmla="*/ 36 w 178"/>
                <a:gd name="T37" fmla="*/ 150 h 155"/>
                <a:gd name="T38" fmla="*/ 68 w 178"/>
                <a:gd name="T39" fmla="*/ 153 h 155"/>
                <a:gd name="T40" fmla="*/ 153 w 178"/>
                <a:gd name="T41" fmla="*/ 137 h 155"/>
                <a:gd name="T42" fmla="*/ 67 w 178"/>
                <a:gd name="T43" fmla="*/ 57 h 155"/>
                <a:gd name="T44" fmla="*/ 81 w 178"/>
                <a:gd name="T45" fmla="*/ 50 h 155"/>
                <a:gd name="T46" fmla="*/ 80 w 178"/>
                <a:gd name="T47" fmla="*/ 42 h 155"/>
                <a:gd name="T48" fmla="*/ 86 w 178"/>
                <a:gd name="T49" fmla="*/ 41 h 155"/>
                <a:gd name="T50" fmla="*/ 88 w 178"/>
                <a:gd name="T51" fmla="*/ 49 h 155"/>
                <a:gd name="T52" fmla="*/ 102 w 178"/>
                <a:gd name="T53" fmla="*/ 50 h 155"/>
                <a:gd name="T54" fmla="*/ 100 w 178"/>
                <a:gd name="T55" fmla="*/ 55 h 155"/>
                <a:gd name="T56" fmla="*/ 75 w 178"/>
                <a:gd name="T57" fmla="*/ 62 h 155"/>
                <a:gd name="T58" fmla="*/ 92 w 178"/>
                <a:gd name="T59" fmla="*/ 70 h 155"/>
                <a:gd name="T60" fmla="*/ 106 w 178"/>
                <a:gd name="T61" fmla="*/ 92 h 155"/>
                <a:gd name="T62" fmla="*/ 93 w 178"/>
                <a:gd name="T63" fmla="*/ 98 h 155"/>
                <a:gd name="T64" fmla="*/ 94 w 178"/>
                <a:gd name="T65" fmla="*/ 106 h 155"/>
                <a:gd name="T66" fmla="*/ 87 w 178"/>
                <a:gd name="T67" fmla="*/ 107 h 155"/>
                <a:gd name="T68" fmla="*/ 86 w 178"/>
                <a:gd name="T69" fmla="*/ 99 h 155"/>
                <a:gd name="T70" fmla="*/ 69 w 178"/>
                <a:gd name="T71" fmla="*/ 97 h 155"/>
                <a:gd name="T72" fmla="*/ 70 w 178"/>
                <a:gd name="T73" fmla="*/ 92 h 155"/>
                <a:gd name="T74" fmla="*/ 97 w 178"/>
                <a:gd name="T75" fmla="*/ 90 h 155"/>
                <a:gd name="T76" fmla="*/ 93 w 178"/>
                <a:gd name="T77" fmla="*/ 78 h 155"/>
                <a:gd name="T78" fmla="*/ 78 w 178"/>
                <a:gd name="T79" fmla="*/ 74 h 155"/>
                <a:gd name="T80" fmla="*/ 67 w 178"/>
                <a:gd name="T81" fmla="*/ 57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55">
                  <a:moveTo>
                    <a:pt x="153" y="137"/>
                  </a:moveTo>
                  <a:cubicBezTo>
                    <a:pt x="153" y="137"/>
                    <a:pt x="154" y="137"/>
                    <a:pt x="157" y="137"/>
                  </a:cubicBezTo>
                  <a:cubicBezTo>
                    <a:pt x="160" y="137"/>
                    <a:pt x="162" y="137"/>
                    <a:pt x="165" y="138"/>
                  </a:cubicBezTo>
                  <a:cubicBezTo>
                    <a:pt x="165" y="138"/>
                    <a:pt x="166" y="139"/>
                    <a:pt x="168" y="139"/>
                  </a:cubicBezTo>
                  <a:cubicBezTo>
                    <a:pt x="172" y="139"/>
                    <a:pt x="174" y="137"/>
                    <a:pt x="176" y="135"/>
                  </a:cubicBezTo>
                  <a:cubicBezTo>
                    <a:pt x="176" y="135"/>
                    <a:pt x="178" y="132"/>
                    <a:pt x="172" y="128"/>
                  </a:cubicBezTo>
                  <a:cubicBezTo>
                    <a:pt x="172" y="128"/>
                    <a:pt x="162" y="123"/>
                    <a:pt x="166" y="105"/>
                  </a:cubicBezTo>
                  <a:cubicBezTo>
                    <a:pt x="166" y="105"/>
                    <a:pt x="171" y="57"/>
                    <a:pt x="134" y="34"/>
                  </a:cubicBezTo>
                  <a:cubicBezTo>
                    <a:pt x="133" y="33"/>
                    <a:pt x="96" y="10"/>
                    <a:pt x="95" y="2"/>
                  </a:cubicBezTo>
                  <a:cubicBezTo>
                    <a:pt x="95" y="2"/>
                    <a:pt x="95" y="1"/>
                    <a:pt x="94" y="0"/>
                  </a:cubicBezTo>
                  <a:cubicBezTo>
                    <a:pt x="58" y="4"/>
                    <a:pt x="58" y="4"/>
                    <a:pt x="58" y="4"/>
                  </a:cubicBezTo>
                  <a:cubicBezTo>
                    <a:pt x="54" y="12"/>
                    <a:pt x="46" y="24"/>
                    <a:pt x="35" y="37"/>
                  </a:cubicBezTo>
                  <a:cubicBezTo>
                    <a:pt x="35" y="37"/>
                    <a:pt x="0" y="78"/>
                    <a:pt x="21" y="133"/>
                  </a:cubicBezTo>
                  <a:cubicBezTo>
                    <a:pt x="21" y="134"/>
                    <a:pt x="22" y="137"/>
                    <a:pt x="15" y="148"/>
                  </a:cubicBezTo>
                  <a:cubicBezTo>
                    <a:pt x="15" y="148"/>
                    <a:pt x="14" y="151"/>
                    <a:pt x="15" y="153"/>
                  </a:cubicBezTo>
                  <a:cubicBezTo>
                    <a:pt x="16" y="155"/>
                    <a:pt x="19" y="155"/>
                    <a:pt x="24" y="153"/>
                  </a:cubicBezTo>
                  <a:cubicBezTo>
                    <a:pt x="24" y="153"/>
                    <a:pt x="28" y="151"/>
                    <a:pt x="36" y="150"/>
                  </a:cubicBezTo>
                  <a:cubicBezTo>
                    <a:pt x="36" y="150"/>
                    <a:pt x="36" y="150"/>
                    <a:pt x="36" y="150"/>
                  </a:cubicBezTo>
                  <a:cubicBezTo>
                    <a:pt x="36" y="150"/>
                    <a:pt x="36" y="150"/>
                    <a:pt x="36" y="150"/>
                  </a:cubicBezTo>
                  <a:cubicBezTo>
                    <a:pt x="36" y="150"/>
                    <a:pt x="49" y="153"/>
                    <a:pt x="68" y="153"/>
                  </a:cubicBezTo>
                  <a:cubicBezTo>
                    <a:pt x="88" y="153"/>
                    <a:pt x="119" y="150"/>
                    <a:pt x="153" y="137"/>
                  </a:cubicBezTo>
                  <a:close/>
                  <a:moveTo>
                    <a:pt x="67" y="57"/>
                  </a:moveTo>
                  <a:cubicBezTo>
                    <a:pt x="67" y="57"/>
                    <a:pt x="69" y="52"/>
                    <a:pt x="81" y="50"/>
                  </a:cubicBezTo>
                  <a:cubicBezTo>
                    <a:pt x="80" y="42"/>
                    <a:pt x="80" y="42"/>
                    <a:pt x="80" y="42"/>
                  </a:cubicBezTo>
                  <a:cubicBezTo>
                    <a:pt x="86" y="41"/>
                    <a:pt x="86" y="41"/>
                    <a:pt x="86" y="41"/>
                  </a:cubicBezTo>
                  <a:cubicBezTo>
                    <a:pt x="88" y="49"/>
                    <a:pt x="88" y="49"/>
                    <a:pt x="88" y="49"/>
                  </a:cubicBezTo>
                  <a:cubicBezTo>
                    <a:pt x="88" y="49"/>
                    <a:pt x="96" y="48"/>
                    <a:pt x="102" y="50"/>
                  </a:cubicBezTo>
                  <a:cubicBezTo>
                    <a:pt x="100" y="55"/>
                    <a:pt x="100" y="55"/>
                    <a:pt x="100" y="55"/>
                  </a:cubicBezTo>
                  <a:cubicBezTo>
                    <a:pt x="100" y="55"/>
                    <a:pt x="78" y="52"/>
                    <a:pt x="75" y="62"/>
                  </a:cubicBezTo>
                  <a:cubicBezTo>
                    <a:pt x="75" y="62"/>
                    <a:pt x="73" y="69"/>
                    <a:pt x="92" y="70"/>
                  </a:cubicBezTo>
                  <a:cubicBezTo>
                    <a:pt x="92" y="70"/>
                    <a:pt x="119" y="73"/>
                    <a:pt x="106" y="92"/>
                  </a:cubicBezTo>
                  <a:cubicBezTo>
                    <a:pt x="106" y="92"/>
                    <a:pt x="102" y="97"/>
                    <a:pt x="93" y="98"/>
                  </a:cubicBezTo>
                  <a:cubicBezTo>
                    <a:pt x="94" y="106"/>
                    <a:pt x="94" y="106"/>
                    <a:pt x="94" y="106"/>
                  </a:cubicBezTo>
                  <a:cubicBezTo>
                    <a:pt x="87" y="107"/>
                    <a:pt x="87" y="107"/>
                    <a:pt x="87" y="107"/>
                  </a:cubicBezTo>
                  <a:cubicBezTo>
                    <a:pt x="86" y="99"/>
                    <a:pt x="86" y="99"/>
                    <a:pt x="86" y="99"/>
                  </a:cubicBezTo>
                  <a:cubicBezTo>
                    <a:pt x="86" y="99"/>
                    <a:pt x="75" y="100"/>
                    <a:pt x="69" y="97"/>
                  </a:cubicBezTo>
                  <a:cubicBezTo>
                    <a:pt x="70" y="92"/>
                    <a:pt x="70" y="92"/>
                    <a:pt x="70" y="92"/>
                  </a:cubicBezTo>
                  <a:cubicBezTo>
                    <a:pt x="70" y="92"/>
                    <a:pt x="84" y="98"/>
                    <a:pt x="97" y="90"/>
                  </a:cubicBezTo>
                  <a:cubicBezTo>
                    <a:pt x="97" y="90"/>
                    <a:pt x="108" y="82"/>
                    <a:pt x="93" y="78"/>
                  </a:cubicBezTo>
                  <a:cubicBezTo>
                    <a:pt x="93" y="78"/>
                    <a:pt x="85" y="76"/>
                    <a:pt x="78" y="74"/>
                  </a:cubicBezTo>
                  <a:cubicBezTo>
                    <a:pt x="78" y="74"/>
                    <a:pt x="60" y="70"/>
                    <a:pt x="67"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4" name="Freeform 32"/>
            <p:cNvSpPr/>
            <p:nvPr/>
          </p:nvSpPr>
          <p:spPr bwMode="auto">
            <a:xfrm>
              <a:off x="6433" y="2606"/>
              <a:ext cx="176" cy="108"/>
            </a:xfrm>
            <a:custGeom>
              <a:avLst/>
              <a:gdLst>
                <a:gd name="T0" fmla="*/ 21 w 74"/>
                <a:gd name="T1" fmla="*/ 45 h 45"/>
                <a:gd name="T2" fmla="*/ 60 w 74"/>
                <a:gd name="T3" fmla="*/ 44 h 45"/>
                <a:gd name="T4" fmla="*/ 74 w 74"/>
                <a:gd name="T5" fmla="*/ 15 h 45"/>
                <a:gd name="T6" fmla="*/ 38 w 74"/>
                <a:gd name="T7" fmla="*/ 14 h 45"/>
                <a:gd name="T8" fmla="*/ 23 w 74"/>
                <a:gd name="T9" fmla="*/ 8 h 45"/>
                <a:gd name="T10" fmla="*/ 6 w 74"/>
                <a:gd name="T11" fmla="*/ 17 h 45"/>
                <a:gd name="T12" fmla="*/ 21 w 74"/>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74" h="45">
                  <a:moveTo>
                    <a:pt x="21" y="45"/>
                  </a:moveTo>
                  <a:cubicBezTo>
                    <a:pt x="60" y="44"/>
                    <a:pt x="60" y="44"/>
                    <a:pt x="60" y="44"/>
                  </a:cubicBezTo>
                  <a:cubicBezTo>
                    <a:pt x="62" y="37"/>
                    <a:pt x="66" y="27"/>
                    <a:pt x="74" y="15"/>
                  </a:cubicBezTo>
                  <a:cubicBezTo>
                    <a:pt x="74" y="15"/>
                    <a:pt x="69" y="2"/>
                    <a:pt x="38" y="14"/>
                  </a:cubicBezTo>
                  <a:cubicBezTo>
                    <a:pt x="38" y="14"/>
                    <a:pt x="31" y="13"/>
                    <a:pt x="23" y="8"/>
                  </a:cubicBezTo>
                  <a:cubicBezTo>
                    <a:pt x="23" y="8"/>
                    <a:pt x="0" y="0"/>
                    <a:pt x="6" y="17"/>
                  </a:cubicBezTo>
                  <a:lnTo>
                    <a:pt x="21" y="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5" name="Freeform 33"/>
            <p:cNvSpPr>
              <a:spLocks noEditPoints="1"/>
            </p:cNvSpPr>
            <p:nvPr/>
          </p:nvSpPr>
          <p:spPr bwMode="auto">
            <a:xfrm>
              <a:off x="6442" y="2621"/>
              <a:ext cx="167" cy="95"/>
            </a:xfrm>
            <a:custGeom>
              <a:avLst/>
              <a:gdLst>
                <a:gd name="T0" fmla="*/ 17 w 70"/>
                <a:gd name="T1" fmla="*/ 40 h 40"/>
                <a:gd name="T2" fmla="*/ 2 w 70"/>
                <a:gd name="T3" fmla="*/ 11 h 40"/>
                <a:gd name="T4" fmla="*/ 2 w 70"/>
                <a:gd name="T5" fmla="*/ 2 h 40"/>
                <a:gd name="T6" fmla="*/ 9 w 70"/>
                <a:gd name="T7" fmla="*/ 0 h 40"/>
                <a:gd name="T8" fmla="*/ 19 w 70"/>
                <a:gd name="T9" fmla="*/ 1 h 40"/>
                <a:gd name="T10" fmla="*/ 19 w 70"/>
                <a:gd name="T11" fmla="*/ 1 h 40"/>
                <a:gd name="T12" fmla="*/ 34 w 70"/>
                <a:gd name="T13" fmla="*/ 8 h 40"/>
                <a:gd name="T14" fmla="*/ 56 w 70"/>
                <a:gd name="T15" fmla="*/ 2 h 40"/>
                <a:gd name="T16" fmla="*/ 70 w 70"/>
                <a:gd name="T17" fmla="*/ 9 h 40"/>
                <a:gd name="T18" fmla="*/ 70 w 70"/>
                <a:gd name="T19" fmla="*/ 9 h 40"/>
                <a:gd name="T20" fmla="*/ 70 w 70"/>
                <a:gd name="T21" fmla="*/ 10 h 40"/>
                <a:gd name="T22" fmla="*/ 56 w 70"/>
                <a:gd name="T23" fmla="*/ 39 h 40"/>
                <a:gd name="T24" fmla="*/ 56 w 70"/>
                <a:gd name="T25" fmla="*/ 39 h 40"/>
                <a:gd name="T26" fmla="*/ 17 w 70"/>
                <a:gd name="T27" fmla="*/ 40 h 40"/>
                <a:gd name="T28" fmla="*/ 9 w 70"/>
                <a:gd name="T29" fmla="*/ 1 h 40"/>
                <a:gd name="T30" fmla="*/ 3 w 70"/>
                <a:gd name="T31" fmla="*/ 3 h 40"/>
                <a:gd name="T32" fmla="*/ 3 w 70"/>
                <a:gd name="T33" fmla="*/ 11 h 40"/>
                <a:gd name="T34" fmla="*/ 17 w 70"/>
                <a:gd name="T35" fmla="*/ 39 h 40"/>
                <a:gd name="T36" fmla="*/ 55 w 70"/>
                <a:gd name="T37" fmla="*/ 38 h 40"/>
                <a:gd name="T38" fmla="*/ 69 w 70"/>
                <a:gd name="T39" fmla="*/ 9 h 40"/>
                <a:gd name="T40" fmla="*/ 56 w 70"/>
                <a:gd name="T41" fmla="*/ 4 h 40"/>
                <a:gd name="T42" fmla="*/ 34 w 70"/>
                <a:gd name="T43" fmla="*/ 9 h 40"/>
                <a:gd name="T44" fmla="*/ 34 w 70"/>
                <a:gd name="T45" fmla="*/ 9 h 40"/>
                <a:gd name="T46" fmla="*/ 34 w 70"/>
                <a:gd name="T47" fmla="*/ 9 h 40"/>
                <a:gd name="T48" fmla="*/ 18 w 70"/>
                <a:gd name="T49" fmla="*/ 2 h 40"/>
                <a:gd name="T50" fmla="*/ 9 w 70"/>
                <a:gd name="T51" fmla="*/ 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0" h="40">
                  <a:moveTo>
                    <a:pt x="17" y="40"/>
                  </a:moveTo>
                  <a:cubicBezTo>
                    <a:pt x="2" y="11"/>
                    <a:pt x="2" y="11"/>
                    <a:pt x="2" y="11"/>
                  </a:cubicBezTo>
                  <a:cubicBezTo>
                    <a:pt x="0" y="7"/>
                    <a:pt x="0" y="4"/>
                    <a:pt x="2" y="2"/>
                  </a:cubicBezTo>
                  <a:cubicBezTo>
                    <a:pt x="3" y="0"/>
                    <a:pt x="5" y="0"/>
                    <a:pt x="9" y="0"/>
                  </a:cubicBezTo>
                  <a:cubicBezTo>
                    <a:pt x="14" y="0"/>
                    <a:pt x="19" y="1"/>
                    <a:pt x="19" y="1"/>
                  </a:cubicBezTo>
                  <a:cubicBezTo>
                    <a:pt x="19" y="1"/>
                    <a:pt x="19" y="1"/>
                    <a:pt x="19" y="1"/>
                  </a:cubicBezTo>
                  <a:cubicBezTo>
                    <a:pt x="26" y="6"/>
                    <a:pt x="33" y="8"/>
                    <a:pt x="34" y="8"/>
                  </a:cubicBezTo>
                  <a:cubicBezTo>
                    <a:pt x="43" y="4"/>
                    <a:pt x="50" y="2"/>
                    <a:pt x="56" y="2"/>
                  </a:cubicBezTo>
                  <a:cubicBezTo>
                    <a:pt x="68" y="2"/>
                    <a:pt x="70" y="9"/>
                    <a:pt x="70" y="9"/>
                  </a:cubicBezTo>
                  <a:cubicBezTo>
                    <a:pt x="70" y="9"/>
                    <a:pt x="70" y="9"/>
                    <a:pt x="70" y="9"/>
                  </a:cubicBezTo>
                  <a:cubicBezTo>
                    <a:pt x="70" y="10"/>
                    <a:pt x="70" y="10"/>
                    <a:pt x="70" y="10"/>
                  </a:cubicBezTo>
                  <a:cubicBezTo>
                    <a:pt x="64" y="20"/>
                    <a:pt x="59" y="30"/>
                    <a:pt x="56" y="39"/>
                  </a:cubicBezTo>
                  <a:cubicBezTo>
                    <a:pt x="56" y="39"/>
                    <a:pt x="56" y="39"/>
                    <a:pt x="56" y="39"/>
                  </a:cubicBezTo>
                  <a:lnTo>
                    <a:pt x="17" y="40"/>
                  </a:lnTo>
                  <a:close/>
                  <a:moveTo>
                    <a:pt x="9" y="1"/>
                  </a:moveTo>
                  <a:cubicBezTo>
                    <a:pt x="6" y="1"/>
                    <a:pt x="4" y="1"/>
                    <a:pt x="3" y="3"/>
                  </a:cubicBezTo>
                  <a:cubicBezTo>
                    <a:pt x="1" y="4"/>
                    <a:pt x="1" y="7"/>
                    <a:pt x="3" y="11"/>
                  </a:cubicBezTo>
                  <a:cubicBezTo>
                    <a:pt x="17" y="39"/>
                    <a:pt x="17" y="39"/>
                    <a:pt x="17" y="39"/>
                  </a:cubicBezTo>
                  <a:cubicBezTo>
                    <a:pt x="55" y="38"/>
                    <a:pt x="55" y="38"/>
                    <a:pt x="55" y="38"/>
                  </a:cubicBezTo>
                  <a:cubicBezTo>
                    <a:pt x="58" y="29"/>
                    <a:pt x="63" y="19"/>
                    <a:pt x="69" y="9"/>
                  </a:cubicBezTo>
                  <a:cubicBezTo>
                    <a:pt x="69" y="8"/>
                    <a:pt x="66" y="4"/>
                    <a:pt x="56" y="4"/>
                  </a:cubicBezTo>
                  <a:cubicBezTo>
                    <a:pt x="50" y="4"/>
                    <a:pt x="43" y="5"/>
                    <a:pt x="34" y="9"/>
                  </a:cubicBezTo>
                  <a:cubicBezTo>
                    <a:pt x="34" y="9"/>
                    <a:pt x="34" y="9"/>
                    <a:pt x="34" y="9"/>
                  </a:cubicBezTo>
                  <a:cubicBezTo>
                    <a:pt x="34" y="9"/>
                    <a:pt x="34" y="9"/>
                    <a:pt x="34" y="9"/>
                  </a:cubicBezTo>
                  <a:cubicBezTo>
                    <a:pt x="33" y="9"/>
                    <a:pt x="27" y="8"/>
                    <a:pt x="18" y="2"/>
                  </a:cubicBezTo>
                  <a:cubicBezTo>
                    <a:pt x="18" y="2"/>
                    <a:pt x="13" y="1"/>
                    <a:pt x="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6" name="Freeform 34"/>
            <p:cNvSpPr/>
            <p:nvPr/>
          </p:nvSpPr>
          <p:spPr bwMode="auto">
            <a:xfrm>
              <a:off x="6471" y="2721"/>
              <a:ext cx="114" cy="34"/>
            </a:xfrm>
            <a:custGeom>
              <a:avLst/>
              <a:gdLst>
                <a:gd name="T0" fmla="*/ 40 w 48"/>
                <a:gd name="T1" fmla="*/ 0 h 14"/>
                <a:gd name="T2" fmla="*/ 6 w 48"/>
                <a:gd name="T3" fmla="*/ 1 h 14"/>
                <a:gd name="T4" fmla="*/ 0 w 48"/>
                <a:gd name="T5" fmla="*/ 7 h 14"/>
                <a:gd name="T6" fmla="*/ 7 w 48"/>
                <a:gd name="T7" fmla="*/ 14 h 14"/>
                <a:gd name="T8" fmla="*/ 41 w 48"/>
                <a:gd name="T9" fmla="*/ 13 h 14"/>
                <a:gd name="T10" fmla="*/ 48 w 48"/>
                <a:gd name="T11" fmla="*/ 6 h 14"/>
                <a:gd name="T12" fmla="*/ 40 w 48"/>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0" y="0"/>
                  </a:moveTo>
                  <a:cubicBezTo>
                    <a:pt x="6" y="1"/>
                    <a:pt x="6" y="1"/>
                    <a:pt x="6" y="1"/>
                  </a:cubicBezTo>
                  <a:cubicBezTo>
                    <a:pt x="3" y="1"/>
                    <a:pt x="0" y="4"/>
                    <a:pt x="0" y="7"/>
                  </a:cubicBezTo>
                  <a:cubicBezTo>
                    <a:pt x="0" y="11"/>
                    <a:pt x="3" y="14"/>
                    <a:pt x="7" y="14"/>
                  </a:cubicBezTo>
                  <a:cubicBezTo>
                    <a:pt x="41" y="13"/>
                    <a:pt x="41" y="13"/>
                    <a:pt x="41" y="13"/>
                  </a:cubicBezTo>
                  <a:cubicBezTo>
                    <a:pt x="45" y="12"/>
                    <a:pt x="48" y="10"/>
                    <a:pt x="48" y="6"/>
                  </a:cubicBezTo>
                  <a:cubicBezTo>
                    <a:pt x="47" y="2"/>
                    <a:pt x="44" y="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7" name="Freeform 35"/>
            <p:cNvSpPr>
              <a:spLocks noEditPoints="1"/>
            </p:cNvSpPr>
            <p:nvPr/>
          </p:nvSpPr>
          <p:spPr bwMode="auto">
            <a:xfrm>
              <a:off x="6468" y="2719"/>
              <a:ext cx="117" cy="36"/>
            </a:xfrm>
            <a:custGeom>
              <a:avLst/>
              <a:gdLst>
                <a:gd name="T0" fmla="*/ 8 w 49"/>
                <a:gd name="T1" fmla="*/ 15 h 15"/>
                <a:gd name="T2" fmla="*/ 0 w 49"/>
                <a:gd name="T3" fmla="*/ 8 h 15"/>
                <a:gd name="T4" fmla="*/ 2 w 49"/>
                <a:gd name="T5" fmla="*/ 3 h 15"/>
                <a:gd name="T6" fmla="*/ 7 w 49"/>
                <a:gd name="T7" fmla="*/ 1 h 15"/>
                <a:gd name="T8" fmla="*/ 42 w 49"/>
                <a:gd name="T9" fmla="*/ 0 h 15"/>
                <a:gd name="T10" fmla="*/ 49 w 49"/>
                <a:gd name="T11" fmla="*/ 7 h 15"/>
                <a:gd name="T12" fmla="*/ 42 w 49"/>
                <a:gd name="T13" fmla="*/ 14 h 15"/>
                <a:gd name="T14" fmla="*/ 8 w 49"/>
                <a:gd name="T15" fmla="*/ 15 h 15"/>
                <a:gd name="T16" fmla="*/ 42 w 49"/>
                <a:gd name="T17" fmla="*/ 1 h 15"/>
                <a:gd name="T18" fmla="*/ 41 w 49"/>
                <a:gd name="T19" fmla="*/ 1 h 15"/>
                <a:gd name="T20" fmla="*/ 7 w 49"/>
                <a:gd name="T21" fmla="*/ 2 h 15"/>
                <a:gd name="T22" fmla="*/ 3 w 49"/>
                <a:gd name="T23" fmla="*/ 4 h 15"/>
                <a:gd name="T24" fmla="*/ 1 w 49"/>
                <a:gd name="T25" fmla="*/ 8 h 15"/>
                <a:gd name="T26" fmla="*/ 8 w 49"/>
                <a:gd name="T27" fmla="*/ 14 h 15"/>
                <a:gd name="T28" fmla="*/ 8 w 49"/>
                <a:gd name="T29" fmla="*/ 14 h 15"/>
                <a:gd name="T30" fmla="*/ 42 w 49"/>
                <a:gd name="T31" fmla="*/ 13 h 15"/>
                <a:gd name="T32" fmla="*/ 48 w 49"/>
                <a:gd name="T33" fmla="*/ 7 h 15"/>
                <a:gd name="T34" fmla="*/ 42 w 49"/>
                <a:gd name="T3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15">
                  <a:moveTo>
                    <a:pt x="8" y="15"/>
                  </a:moveTo>
                  <a:cubicBezTo>
                    <a:pt x="4" y="15"/>
                    <a:pt x="0" y="12"/>
                    <a:pt x="0" y="8"/>
                  </a:cubicBezTo>
                  <a:cubicBezTo>
                    <a:pt x="0" y="6"/>
                    <a:pt x="1" y="5"/>
                    <a:pt x="2" y="3"/>
                  </a:cubicBezTo>
                  <a:cubicBezTo>
                    <a:pt x="4" y="2"/>
                    <a:pt x="5" y="1"/>
                    <a:pt x="7" y="1"/>
                  </a:cubicBezTo>
                  <a:cubicBezTo>
                    <a:pt x="42" y="0"/>
                    <a:pt x="42" y="0"/>
                    <a:pt x="42" y="0"/>
                  </a:cubicBezTo>
                  <a:cubicBezTo>
                    <a:pt x="46" y="0"/>
                    <a:pt x="49" y="3"/>
                    <a:pt x="49" y="7"/>
                  </a:cubicBezTo>
                  <a:cubicBezTo>
                    <a:pt x="49" y="11"/>
                    <a:pt x="46" y="14"/>
                    <a:pt x="42" y="14"/>
                  </a:cubicBezTo>
                  <a:lnTo>
                    <a:pt x="8" y="15"/>
                  </a:lnTo>
                  <a:close/>
                  <a:moveTo>
                    <a:pt x="42" y="1"/>
                  </a:moveTo>
                  <a:cubicBezTo>
                    <a:pt x="41" y="1"/>
                    <a:pt x="41" y="1"/>
                    <a:pt x="41" y="1"/>
                  </a:cubicBezTo>
                  <a:cubicBezTo>
                    <a:pt x="7" y="2"/>
                    <a:pt x="7" y="2"/>
                    <a:pt x="7" y="2"/>
                  </a:cubicBezTo>
                  <a:cubicBezTo>
                    <a:pt x="6" y="2"/>
                    <a:pt x="4" y="3"/>
                    <a:pt x="3" y="4"/>
                  </a:cubicBezTo>
                  <a:cubicBezTo>
                    <a:pt x="2" y="5"/>
                    <a:pt x="1" y="7"/>
                    <a:pt x="1" y="8"/>
                  </a:cubicBezTo>
                  <a:cubicBezTo>
                    <a:pt x="1" y="12"/>
                    <a:pt x="4" y="14"/>
                    <a:pt x="8" y="14"/>
                  </a:cubicBezTo>
                  <a:cubicBezTo>
                    <a:pt x="8" y="14"/>
                    <a:pt x="8" y="14"/>
                    <a:pt x="8" y="14"/>
                  </a:cubicBezTo>
                  <a:cubicBezTo>
                    <a:pt x="42" y="13"/>
                    <a:pt x="42" y="13"/>
                    <a:pt x="42" y="13"/>
                  </a:cubicBezTo>
                  <a:cubicBezTo>
                    <a:pt x="45" y="13"/>
                    <a:pt x="48" y="10"/>
                    <a:pt x="48" y="7"/>
                  </a:cubicBezTo>
                  <a:cubicBezTo>
                    <a:pt x="48" y="4"/>
                    <a:pt x="45" y="1"/>
                    <a:pt x="4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8" name="Freeform 36"/>
            <p:cNvSpPr>
              <a:spLocks noEditPoints="1"/>
            </p:cNvSpPr>
            <p:nvPr/>
          </p:nvSpPr>
          <p:spPr bwMode="auto">
            <a:xfrm>
              <a:off x="6335" y="2762"/>
              <a:ext cx="402" cy="354"/>
            </a:xfrm>
            <a:custGeom>
              <a:avLst/>
              <a:gdLst>
                <a:gd name="T0" fmla="*/ 163 w 169"/>
                <a:gd name="T1" fmla="*/ 131 h 148"/>
                <a:gd name="T2" fmla="*/ 159 w 169"/>
                <a:gd name="T3" fmla="*/ 108 h 148"/>
                <a:gd name="T4" fmla="*/ 135 w 169"/>
                <a:gd name="T5" fmla="*/ 36 h 148"/>
                <a:gd name="T6" fmla="*/ 99 w 169"/>
                <a:gd name="T7" fmla="*/ 2 h 148"/>
                <a:gd name="T8" fmla="*/ 99 w 169"/>
                <a:gd name="T9" fmla="*/ 0 h 148"/>
                <a:gd name="T10" fmla="*/ 63 w 169"/>
                <a:gd name="T11" fmla="*/ 1 h 148"/>
                <a:gd name="T12" fmla="*/ 38 w 169"/>
                <a:gd name="T13" fmla="*/ 31 h 148"/>
                <a:gd name="T14" fmla="*/ 15 w 169"/>
                <a:gd name="T15" fmla="*/ 124 h 148"/>
                <a:gd name="T16" fmla="*/ 8 w 169"/>
                <a:gd name="T17" fmla="*/ 139 h 148"/>
                <a:gd name="T18" fmla="*/ 8 w 169"/>
                <a:gd name="T19" fmla="*/ 139 h 148"/>
                <a:gd name="T20" fmla="*/ 7 w 169"/>
                <a:gd name="T21" fmla="*/ 143 h 148"/>
                <a:gd name="T22" fmla="*/ 16 w 169"/>
                <a:gd name="T23" fmla="*/ 144 h 148"/>
                <a:gd name="T24" fmla="*/ 28 w 169"/>
                <a:gd name="T25" fmla="*/ 142 h 148"/>
                <a:gd name="T26" fmla="*/ 28 w 169"/>
                <a:gd name="T27" fmla="*/ 142 h 148"/>
                <a:gd name="T28" fmla="*/ 29 w 169"/>
                <a:gd name="T29" fmla="*/ 142 h 148"/>
                <a:gd name="T30" fmla="*/ 78 w 169"/>
                <a:gd name="T31" fmla="*/ 148 h 148"/>
                <a:gd name="T32" fmla="*/ 143 w 169"/>
                <a:gd name="T33" fmla="*/ 139 h 148"/>
                <a:gd name="T34" fmla="*/ 155 w 169"/>
                <a:gd name="T35" fmla="*/ 141 h 148"/>
                <a:gd name="T36" fmla="*/ 159 w 169"/>
                <a:gd name="T37" fmla="*/ 142 h 148"/>
                <a:gd name="T38" fmla="*/ 167 w 169"/>
                <a:gd name="T39" fmla="*/ 138 h 148"/>
                <a:gd name="T40" fmla="*/ 163 w 169"/>
                <a:gd name="T41" fmla="*/ 131 h 148"/>
                <a:gd name="T42" fmla="*/ 107 w 169"/>
                <a:gd name="T43" fmla="*/ 101 h 148"/>
                <a:gd name="T44" fmla="*/ 56 w 169"/>
                <a:gd name="T45" fmla="*/ 100 h 148"/>
                <a:gd name="T46" fmla="*/ 56 w 169"/>
                <a:gd name="T47" fmla="*/ 96 h 148"/>
                <a:gd name="T48" fmla="*/ 70 w 169"/>
                <a:gd name="T49" fmla="*/ 79 h 148"/>
                <a:gd name="T50" fmla="*/ 70 w 169"/>
                <a:gd name="T51" fmla="*/ 73 h 148"/>
                <a:gd name="T52" fmla="*/ 57 w 169"/>
                <a:gd name="T53" fmla="*/ 73 h 148"/>
                <a:gd name="T54" fmla="*/ 57 w 169"/>
                <a:gd name="T55" fmla="*/ 67 h 148"/>
                <a:gd name="T56" fmla="*/ 68 w 169"/>
                <a:gd name="T57" fmla="*/ 67 h 148"/>
                <a:gd name="T58" fmla="*/ 67 w 169"/>
                <a:gd name="T59" fmla="*/ 57 h 148"/>
                <a:gd name="T60" fmla="*/ 91 w 169"/>
                <a:gd name="T61" fmla="*/ 39 h 148"/>
                <a:gd name="T62" fmla="*/ 104 w 169"/>
                <a:gd name="T63" fmla="*/ 41 h 148"/>
                <a:gd name="T64" fmla="*/ 102 w 169"/>
                <a:gd name="T65" fmla="*/ 47 h 148"/>
                <a:gd name="T66" fmla="*/ 91 w 169"/>
                <a:gd name="T67" fmla="*/ 45 h 148"/>
                <a:gd name="T68" fmla="*/ 77 w 169"/>
                <a:gd name="T69" fmla="*/ 57 h 148"/>
                <a:gd name="T70" fmla="*/ 79 w 169"/>
                <a:gd name="T71" fmla="*/ 67 h 148"/>
                <a:gd name="T72" fmla="*/ 97 w 169"/>
                <a:gd name="T73" fmla="*/ 67 h 148"/>
                <a:gd name="T74" fmla="*/ 96 w 169"/>
                <a:gd name="T75" fmla="*/ 73 h 148"/>
                <a:gd name="T76" fmla="*/ 80 w 169"/>
                <a:gd name="T77" fmla="*/ 73 h 148"/>
                <a:gd name="T78" fmla="*/ 79 w 169"/>
                <a:gd name="T79" fmla="*/ 83 h 148"/>
                <a:gd name="T80" fmla="*/ 71 w 169"/>
                <a:gd name="T81" fmla="*/ 93 h 148"/>
                <a:gd name="T82" fmla="*/ 71 w 169"/>
                <a:gd name="T83" fmla="*/ 94 h 148"/>
                <a:gd name="T84" fmla="*/ 107 w 169"/>
                <a:gd name="T85" fmla="*/ 94 h 148"/>
                <a:gd name="T86" fmla="*/ 107 w 169"/>
                <a:gd name="T87" fmla="*/ 10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9" h="148">
                  <a:moveTo>
                    <a:pt x="163" y="131"/>
                  </a:moveTo>
                  <a:cubicBezTo>
                    <a:pt x="163" y="131"/>
                    <a:pt x="154" y="125"/>
                    <a:pt x="159" y="108"/>
                  </a:cubicBezTo>
                  <a:cubicBezTo>
                    <a:pt x="159" y="108"/>
                    <a:pt x="168" y="62"/>
                    <a:pt x="135" y="36"/>
                  </a:cubicBezTo>
                  <a:cubicBezTo>
                    <a:pt x="133" y="35"/>
                    <a:pt x="100" y="10"/>
                    <a:pt x="99" y="2"/>
                  </a:cubicBezTo>
                  <a:cubicBezTo>
                    <a:pt x="99" y="2"/>
                    <a:pt x="99" y="1"/>
                    <a:pt x="99" y="0"/>
                  </a:cubicBezTo>
                  <a:cubicBezTo>
                    <a:pt x="63" y="1"/>
                    <a:pt x="63" y="1"/>
                    <a:pt x="63" y="1"/>
                  </a:cubicBezTo>
                  <a:cubicBezTo>
                    <a:pt x="58" y="9"/>
                    <a:pt x="50" y="19"/>
                    <a:pt x="38" y="31"/>
                  </a:cubicBezTo>
                  <a:cubicBezTo>
                    <a:pt x="37" y="32"/>
                    <a:pt x="0" y="69"/>
                    <a:pt x="15" y="124"/>
                  </a:cubicBezTo>
                  <a:cubicBezTo>
                    <a:pt x="15" y="125"/>
                    <a:pt x="16" y="128"/>
                    <a:pt x="8" y="139"/>
                  </a:cubicBezTo>
                  <a:cubicBezTo>
                    <a:pt x="8" y="139"/>
                    <a:pt x="8" y="139"/>
                    <a:pt x="8" y="139"/>
                  </a:cubicBezTo>
                  <a:cubicBezTo>
                    <a:pt x="8" y="139"/>
                    <a:pt x="6" y="142"/>
                    <a:pt x="7" y="143"/>
                  </a:cubicBezTo>
                  <a:cubicBezTo>
                    <a:pt x="9" y="145"/>
                    <a:pt x="12" y="145"/>
                    <a:pt x="16" y="144"/>
                  </a:cubicBezTo>
                  <a:cubicBezTo>
                    <a:pt x="16" y="144"/>
                    <a:pt x="21" y="143"/>
                    <a:pt x="28" y="142"/>
                  </a:cubicBezTo>
                  <a:cubicBezTo>
                    <a:pt x="28" y="142"/>
                    <a:pt x="28" y="142"/>
                    <a:pt x="28" y="142"/>
                  </a:cubicBezTo>
                  <a:cubicBezTo>
                    <a:pt x="29" y="142"/>
                    <a:pt x="29" y="142"/>
                    <a:pt x="29" y="142"/>
                  </a:cubicBezTo>
                  <a:cubicBezTo>
                    <a:pt x="29" y="142"/>
                    <a:pt x="48" y="148"/>
                    <a:pt x="78" y="148"/>
                  </a:cubicBezTo>
                  <a:cubicBezTo>
                    <a:pt x="100" y="148"/>
                    <a:pt x="122" y="145"/>
                    <a:pt x="143" y="139"/>
                  </a:cubicBezTo>
                  <a:cubicBezTo>
                    <a:pt x="143" y="139"/>
                    <a:pt x="149" y="138"/>
                    <a:pt x="155" y="141"/>
                  </a:cubicBezTo>
                  <a:cubicBezTo>
                    <a:pt x="155" y="141"/>
                    <a:pt x="157" y="142"/>
                    <a:pt x="159" y="142"/>
                  </a:cubicBezTo>
                  <a:cubicBezTo>
                    <a:pt x="162" y="142"/>
                    <a:pt x="165" y="140"/>
                    <a:pt x="167" y="138"/>
                  </a:cubicBezTo>
                  <a:cubicBezTo>
                    <a:pt x="167" y="138"/>
                    <a:pt x="169" y="135"/>
                    <a:pt x="163" y="131"/>
                  </a:cubicBezTo>
                  <a:close/>
                  <a:moveTo>
                    <a:pt x="107" y="101"/>
                  </a:moveTo>
                  <a:cubicBezTo>
                    <a:pt x="56" y="100"/>
                    <a:pt x="56" y="100"/>
                    <a:pt x="56" y="100"/>
                  </a:cubicBezTo>
                  <a:cubicBezTo>
                    <a:pt x="56" y="96"/>
                    <a:pt x="56" y="96"/>
                    <a:pt x="56" y="96"/>
                  </a:cubicBezTo>
                  <a:cubicBezTo>
                    <a:pt x="64" y="93"/>
                    <a:pt x="70" y="86"/>
                    <a:pt x="70" y="79"/>
                  </a:cubicBezTo>
                  <a:cubicBezTo>
                    <a:pt x="70" y="77"/>
                    <a:pt x="70" y="75"/>
                    <a:pt x="70" y="73"/>
                  </a:cubicBezTo>
                  <a:cubicBezTo>
                    <a:pt x="57" y="73"/>
                    <a:pt x="57" y="73"/>
                    <a:pt x="57" y="73"/>
                  </a:cubicBezTo>
                  <a:cubicBezTo>
                    <a:pt x="57" y="67"/>
                    <a:pt x="57" y="67"/>
                    <a:pt x="57" y="67"/>
                  </a:cubicBezTo>
                  <a:cubicBezTo>
                    <a:pt x="68" y="67"/>
                    <a:pt x="68" y="67"/>
                    <a:pt x="68" y="67"/>
                  </a:cubicBezTo>
                  <a:cubicBezTo>
                    <a:pt x="68" y="64"/>
                    <a:pt x="67" y="61"/>
                    <a:pt x="67" y="57"/>
                  </a:cubicBezTo>
                  <a:cubicBezTo>
                    <a:pt x="67" y="46"/>
                    <a:pt x="77" y="39"/>
                    <a:pt x="91" y="39"/>
                  </a:cubicBezTo>
                  <a:cubicBezTo>
                    <a:pt x="97" y="39"/>
                    <a:pt x="102" y="40"/>
                    <a:pt x="104" y="41"/>
                  </a:cubicBezTo>
                  <a:cubicBezTo>
                    <a:pt x="102" y="47"/>
                    <a:pt x="102" y="47"/>
                    <a:pt x="102" y="47"/>
                  </a:cubicBezTo>
                  <a:cubicBezTo>
                    <a:pt x="100" y="46"/>
                    <a:pt x="96" y="45"/>
                    <a:pt x="91" y="45"/>
                  </a:cubicBezTo>
                  <a:cubicBezTo>
                    <a:pt x="81" y="45"/>
                    <a:pt x="77" y="50"/>
                    <a:pt x="77" y="57"/>
                  </a:cubicBezTo>
                  <a:cubicBezTo>
                    <a:pt x="77" y="61"/>
                    <a:pt x="78" y="64"/>
                    <a:pt x="79" y="67"/>
                  </a:cubicBezTo>
                  <a:cubicBezTo>
                    <a:pt x="97" y="67"/>
                    <a:pt x="97" y="67"/>
                    <a:pt x="97" y="67"/>
                  </a:cubicBezTo>
                  <a:cubicBezTo>
                    <a:pt x="96" y="73"/>
                    <a:pt x="96" y="73"/>
                    <a:pt x="96" y="73"/>
                  </a:cubicBezTo>
                  <a:cubicBezTo>
                    <a:pt x="80" y="73"/>
                    <a:pt x="80" y="73"/>
                    <a:pt x="80" y="73"/>
                  </a:cubicBezTo>
                  <a:cubicBezTo>
                    <a:pt x="80" y="76"/>
                    <a:pt x="80" y="80"/>
                    <a:pt x="79" y="83"/>
                  </a:cubicBezTo>
                  <a:cubicBezTo>
                    <a:pt x="78" y="87"/>
                    <a:pt x="75" y="91"/>
                    <a:pt x="71" y="93"/>
                  </a:cubicBezTo>
                  <a:cubicBezTo>
                    <a:pt x="71" y="94"/>
                    <a:pt x="71" y="94"/>
                    <a:pt x="71" y="94"/>
                  </a:cubicBezTo>
                  <a:cubicBezTo>
                    <a:pt x="107" y="94"/>
                    <a:pt x="107" y="94"/>
                    <a:pt x="107" y="94"/>
                  </a:cubicBezTo>
                  <a:lnTo>
                    <a:pt x="107" y="1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9" name="Freeform 37"/>
            <p:cNvSpPr/>
            <p:nvPr/>
          </p:nvSpPr>
          <p:spPr bwMode="auto">
            <a:xfrm>
              <a:off x="6147" y="2633"/>
              <a:ext cx="129" cy="81"/>
            </a:xfrm>
            <a:custGeom>
              <a:avLst/>
              <a:gdLst>
                <a:gd name="T0" fmla="*/ 14 w 54"/>
                <a:gd name="T1" fmla="*/ 34 h 34"/>
                <a:gd name="T2" fmla="*/ 43 w 54"/>
                <a:gd name="T3" fmla="*/ 34 h 34"/>
                <a:gd name="T4" fmla="*/ 54 w 54"/>
                <a:gd name="T5" fmla="*/ 13 h 34"/>
                <a:gd name="T6" fmla="*/ 28 w 54"/>
                <a:gd name="T7" fmla="*/ 12 h 34"/>
                <a:gd name="T8" fmla="*/ 16 w 54"/>
                <a:gd name="T9" fmla="*/ 6 h 34"/>
                <a:gd name="T10" fmla="*/ 4 w 54"/>
                <a:gd name="T11" fmla="*/ 13 h 34"/>
                <a:gd name="T12" fmla="*/ 14 w 54"/>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54" h="34">
                  <a:moveTo>
                    <a:pt x="14" y="34"/>
                  </a:moveTo>
                  <a:cubicBezTo>
                    <a:pt x="43" y="34"/>
                    <a:pt x="43" y="34"/>
                    <a:pt x="43" y="34"/>
                  </a:cubicBezTo>
                  <a:cubicBezTo>
                    <a:pt x="45" y="29"/>
                    <a:pt x="48" y="22"/>
                    <a:pt x="54" y="13"/>
                  </a:cubicBezTo>
                  <a:cubicBezTo>
                    <a:pt x="54" y="13"/>
                    <a:pt x="51" y="3"/>
                    <a:pt x="28" y="12"/>
                  </a:cubicBezTo>
                  <a:cubicBezTo>
                    <a:pt x="28" y="12"/>
                    <a:pt x="22" y="11"/>
                    <a:pt x="16" y="6"/>
                  </a:cubicBezTo>
                  <a:cubicBezTo>
                    <a:pt x="16" y="6"/>
                    <a:pt x="0" y="0"/>
                    <a:pt x="4" y="13"/>
                  </a:cubicBezTo>
                  <a:lnTo>
                    <a:pt x="14" y="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0" name="Freeform 38"/>
            <p:cNvSpPr>
              <a:spLocks noEditPoints="1"/>
            </p:cNvSpPr>
            <p:nvPr/>
          </p:nvSpPr>
          <p:spPr bwMode="auto">
            <a:xfrm>
              <a:off x="6152" y="2642"/>
              <a:ext cx="126" cy="74"/>
            </a:xfrm>
            <a:custGeom>
              <a:avLst/>
              <a:gdLst>
                <a:gd name="T0" fmla="*/ 12 w 53"/>
                <a:gd name="T1" fmla="*/ 31 h 31"/>
                <a:gd name="T2" fmla="*/ 1 w 53"/>
                <a:gd name="T3" fmla="*/ 9 h 31"/>
                <a:gd name="T4" fmla="*/ 2 w 53"/>
                <a:gd name="T5" fmla="*/ 2 h 31"/>
                <a:gd name="T6" fmla="*/ 7 w 53"/>
                <a:gd name="T7" fmla="*/ 0 h 31"/>
                <a:gd name="T8" fmla="*/ 15 w 53"/>
                <a:gd name="T9" fmla="*/ 2 h 31"/>
                <a:gd name="T10" fmla="*/ 15 w 53"/>
                <a:gd name="T11" fmla="*/ 2 h 31"/>
                <a:gd name="T12" fmla="*/ 25 w 53"/>
                <a:gd name="T13" fmla="*/ 7 h 31"/>
                <a:gd name="T14" fmla="*/ 42 w 53"/>
                <a:gd name="T15" fmla="*/ 3 h 31"/>
                <a:gd name="T16" fmla="*/ 53 w 53"/>
                <a:gd name="T17" fmla="*/ 9 h 31"/>
                <a:gd name="T18" fmla="*/ 53 w 53"/>
                <a:gd name="T19" fmla="*/ 9 h 31"/>
                <a:gd name="T20" fmla="*/ 53 w 53"/>
                <a:gd name="T21" fmla="*/ 9 h 31"/>
                <a:gd name="T22" fmla="*/ 42 w 53"/>
                <a:gd name="T23" fmla="*/ 31 h 31"/>
                <a:gd name="T24" fmla="*/ 42 w 53"/>
                <a:gd name="T25" fmla="*/ 31 h 31"/>
                <a:gd name="T26" fmla="*/ 12 w 53"/>
                <a:gd name="T27" fmla="*/ 31 h 31"/>
                <a:gd name="T28" fmla="*/ 7 w 53"/>
                <a:gd name="T29" fmla="*/ 1 h 31"/>
                <a:gd name="T30" fmla="*/ 2 w 53"/>
                <a:gd name="T31" fmla="*/ 3 h 31"/>
                <a:gd name="T32" fmla="*/ 2 w 53"/>
                <a:gd name="T33" fmla="*/ 9 h 31"/>
                <a:gd name="T34" fmla="*/ 13 w 53"/>
                <a:gd name="T35" fmla="*/ 30 h 31"/>
                <a:gd name="T36" fmla="*/ 41 w 53"/>
                <a:gd name="T37" fmla="*/ 30 h 31"/>
                <a:gd name="T38" fmla="*/ 52 w 53"/>
                <a:gd name="T39" fmla="*/ 9 h 31"/>
                <a:gd name="T40" fmla="*/ 42 w 53"/>
                <a:gd name="T41" fmla="*/ 4 h 31"/>
                <a:gd name="T42" fmla="*/ 26 w 53"/>
                <a:gd name="T43" fmla="*/ 8 h 31"/>
                <a:gd name="T44" fmla="*/ 26 w 53"/>
                <a:gd name="T45" fmla="*/ 8 h 31"/>
                <a:gd name="T46" fmla="*/ 25 w 53"/>
                <a:gd name="T47" fmla="*/ 8 h 31"/>
                <a:gd name="T48" fmla="*/ 14 w 53"/>
                <a:gd name="T49" fmla="*/ 3 h 31"/>
                <a:gd name="T50" fmla="*/ 7 w 53"/>
                <a:gd name="T51"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3" h="31">
                  <a:moveTo>
                    <a:pt x="12" y="31"/>
                  </a:moveTo>
                  <a:cubicBezTo>
                    <a:pt x="1" y="9"/>
                    <a:pt x="1" y="9"/>
                    <a:pt x="1" y="9"/>
                  </a:cubicBezTo>
                  <a:cubicBezTo>
                    <a:pt x="0" y="6"/>
                    <a:pt x="0" y="4"/>
                    <a:pt x="2" y="2"/>
                  </a:cubicBezTo>
                  <a:cubicBezTo>
                    <a:pt x="3" y="1"/>
                    <a:pt x="4" y="0"/>
                    <a:pt x="7" y="0"/>
                  </a:cubicBezTo>
                  <a:cubicBezTo>
                    <a:pt x="10" y="0"/>
                    <a:pt x="14" y="2"/>
                    <a:pt x="15" y="2"/>
                  </a:cubicBezTo>
                  <a:cubicBezTo>
                    <a:pt x="15" y="2"/>
                    <a:pt x="15" y="2"/>
                    <a:pt x="15" y="2"/>
                  </a:cubicBezTo>
                  <a:cubicBezTo>
                    <a:pt x="20" y="6"/>
                    <a:pt x="25" y="7"/>
                    <a:pt x="25" y="7"/>
                  </a:cubicBezTo>
                  <a:cubicBezTo>
                    <a:pt x="32" y="5"/>
                    <a:pt x="37" y="3"/>
                    <a:pt x="42" y="3"/>
                  </a:cubicBezTo>
                  <a:cubicBezTo>
                    <a:pt x="51" y="3"/>
                    <a:pt x="53" y="9"/>
                    <a:pt x="53" y="9"/>
                  </a:cubicBezTo>
                  <a:cubicBezTo>
                    <a:pt x="53" y="9"/>
                    <a:pt x="53" y="9"/>
                    <a:pt x="53" y="9"/>
                  </a:cubicBezTo>
                  <a:cubicBezTo>
                    <a:pt x="53" y="9"/>
                    <a:pt x="53" y="9"/>
                    <a:pt x="53" y="9"/>
                  </a:cubicBezTo>
                  <a:cubicBezTo>
                    <a:pt x="48" y="17"/>
                    <a:pt x="44" y="24"/>
                    <a:pt x="42" y="31"/>
                  </a:cubicBezTo>
                  <a:cubicBezTo>
                    <a:pt x="42" y="31"/>
                    <a:pt x="42" y="31"/>
                    <a:pt x="42" y="31"/>
                  </a:cubicBezTo>
                  <a:lnTo>
                    <a:pt x="12" y="31"/>
                  </a:lnTo>
                  <a:close/>
                  <a:moveTo>
                    <a:pt x="7" y="1"/>
                  </a:moveTo>
                  <a:cubicBezTo>
                    <a:pt x="5" y="1"/>
                    <a:pt x="3" y="2"/>
                    <a:pt x="2" y="3"/>
                  </a:cubicBezTo>
                  <a:cubicBezTo>
                    <a:pt x="1" y="4"/>
                    <a:pt x="1" y="6"/>
                    <a:pt x="2" y="9"/>
                  </a:cubicBezTo>
                  <a:cubicBezTo>
                    <a:pt x="13" y="30"/>
                    <a:pt x="13" y="30"/>
                    <a:pt x="13" y="30"/>
                  </a:cubicBezTo>
                  <a:cubicBezTo>
                    <a:pt x="41" y="30"/>
                    <a:pt x="41" y="30"/>
                    <a:pt x="41" y="30"/>
                  </a:cubicBezTo>
                  <a:cubicBezTo>
                    <a:pt x="43" y="23"/>
                    <a:pt x="47" y="16"/>
                    <a:pt x="52" y="9"/>
                  </a:cubicBezTo>
                  <a:cubicBezTo>
                    <a:pt x="51" y="8"/>
                    <a:pt x="49" y="4"/>
                    <a:pt x="42" y="4"/>
                  </a:cubicBezTo>
                  <a:cubicBezTo>
                    <a:pt x="37" y="4"/>
                    <a:pt x="32" y="6"/>
                    <a:pt x="26" y="8"/>
                  </a:cubicBezTo>
                  <a:cubicBezTo>
                    <a:pt x="26" y="8"/>
                    <a:pt x="26" y="8"/>
                    <a:pt x="26" y="8"/>
                  </a:cubicBezTo>
                  <a:cubicBezTo>
                    <a:pt x="25" y="8"/>
                    <a:pt x="25" y="8"/>
                    <a:pt x="25" y="8"/>
                  </a:cubicBezTo>
                  <a:cubicBezTo>
                    <a:pt x="25" y="8"/>
                    <a:pt x="20" y="7"/>
                    <a:pt x="14" y="3"/>
                  </a:cubicBezTo>
                  <a:cubicBezTo>
                    <a:pt x="14" y="3"/>
                    <a:pt x="10" y="1"/>
                    <a:pt x="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1" name="Freeform 39"/>
            <p:cNvSpPr/>
            <p:nvPr/>
          </p:nvSpPr>
          <p:spPr bwMode="auto">
            <a:xfrm>
              <a:off x="6171" y="2721"/>
              <a:ext cx="86" cy="24"/>
            </a:xfrm>
            <a:custGeom>
              <a:avLst/>
              <a:gdLst>
                <a:gd name="T0" fmla="*/ 31 w 36"/>
                <a:gd name="T1" fmla="*/ 0 h 10"/>
                <a:gd name="T2" fmla="*/ 5 w 36"/>
                <a:gd name="T3" fmla="*/ 0 h 10"/>
                <a:gd name="T4" fmla="*/ 0 w 36"/>
                <a:gd name="T5" fmla="*/ 5 h 10"/>
                <a:gd name="T6" fmla="*/ 5 w 36"/>
                <a:gd name="T7" fmla="*/ 10 h 10"/>
                <a:gd name="T8" fmla="*/ 31 w 36"/>
                <a:gd name="T9" fmla="*/ 10 h 10"/>
                <a:gd name="T10" fmla="*/ 36 w 36"/>
                <a:gd name="T11" fmla="*/ 5 h 10"/>
                <a:gd name="T12" fmla="*/ 31 w 36"/>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36" h="10">
                  <a:moveTo>
                    <a:pt x="31" y="0"/>
                  </a:moveTo>
                  <a:cubicBezTo>
                    <a:pt x="5" y="0"/>
                    <a:pt x="5" y="0"/>
                    <a:pt x="5" y="0"/>
                  </a:cubicBezTo>
                  <a:cubicBezTo>
                    <a:pt x="2" y="0"/>
                    <a:pt x="0" y="2"/>
                    <a:pt x="0" y="5"/>
                  </a:cubicBezTo>
                  <a:cubicBezTo>
                    <a:pt x="0" y="7"/>
                    <a:pt x="2" y="10"/>
                    <a:pt x="5" y="10"/>
                  </a:cubicBezTo>
                  <a:cubicBezTo>
                    <a:pt x="31" y="10"/>
                    <a:pt x="31" y="10"/>
                    <a:pt x="31" y="10"/>
                  </a:cubicBezTo>
                  <a:cubicBezTo>
                    <a:pt x="34" y="10"/>
                    <a:pt x="36" y="7"/>
                    <a:pt x="36" y="5"/>
                  </a:cubicBezTo>
                  <a:cubicBezTo>
                    <a:pt x="36" y="2"/>
                    <a:pt x="34" y="0"/>
                    <a:pt x="3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2" name="Freeform 40"/>
            <p:cNvSpPr>
              <a:spLocks noEditPoints="1"/>
            </p:cNvSpPr>
            <p:nvPr/>
          </p:nvSpPr>
          <p:spPr bwMode="auto">
            <a:xfrm>
              <a:off x="6171" y="2719"/>
              <a:ext cx="86" cy="26"/>
            </a:xfrm>
            <a:custGeom>
              <a:avLst/>
              <a:gdLst>
                <a:gd name="T0" fmla="*/ 5 w 36"/>
                <a:gd name="T1" fmla="*/ 11 h 11"/>
                <a:gd name="T2" fmla="*/ 0 w 36"/>
                <a:gd name="T3" fmla="*/ 6 h 11"/>
                <a:gd name="T4" fmla="*/ 1 w 36"/>
                <a:gd name="T5" fmla="*/ 2 h 11"/>
                <a:gd name="T6" fmla="*/ 5 w 36"/>
                <a:gd name="T7" fmla="*/ 0 h 11"/>
                <a:gd name="T8" fmla="*/ 31 w 36"/>
                <a:gd name="T9" fmla="*/ 0 h 11"/>
                <a:gd name="T10" fmla="*/ 36 w 36"/>
                <a:gd name="T11" fmla="*/ 6 h 11"/>
                <a:gd name="T12" fmla="*/ 31 w 36"/>
                <a:gd name="T13" fmla="*/ 11 h 11"/>
                <a:gd name="T14" fmla="*/ 5 w 36"/>
                <a:gd name="T15" fmla="*/ 11 h 11"/>
                <a:gd name="T16" fmla="*/ 31 w 36"/>
                <a:gd name="T17" fmla="*/ 1 h 11"/>
                <a:gd name="T18" fmla="*/ 5 w 36"/>
                <a:gd name="T19" fmla="*/ 1 h 11"/>
                <a:gd name="T20" fmla="*/ 2 w 36"/>
                <a:gd name="T21" fmla="*/ 3 h 11"/>
                <a:gd name="T22" fmla="*/ 1 w 36"/>
                <a:gd name="T23" fmla="*/ 6 h 11"/>
                <a:gd name="T24" fmla="*/ 5 w 36"/>
                <a:gd name="T25" fmla="*/ 10 h 11"/>
                <a:gd name="T26" fmla="*/ 5 w 36"/>
                <a:gd name="T27" fmla="*/ 11 h 11"/>
                <a:gd name="T28" fmla="*/ 5 w 36"/>
                <a:gd name="T29" fmla="*/ 10 h 11"/>
                <a:gd name="T30" fmla="*/ 31 w 36"/>
                <a:gd name="T31" fmla="*/ 10 h 11"/>
                <a:gd name="T32" fmla="*/ 35 w 36"/>
                <a:gd name="T33" fmla="*/ 6 h 11"/>
                <a:gd name="T34" fmla="*/ 31 w 36"/>
                <a:gd name="T35"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11">
                  <a:moveTo>
                    <a:pt x="5" y="11"/>
                  </a:moveTo>
                  <a:cubicBezTo>
                    <a:pt x="2" y="11"/>
                    <a:pt x="0" y="9"/>
                    <a:pt x="0" y="6"/>
                  </a:cubicBezTo>
                  <a:cubicBezTo>
                    <a:pt x="0" y="4"/>
                    <a:pt x="0" y="3"/>
                    <a:pt x="1" y="2"/>
                  </a:cubicBezTo>
                  <a:cubicBezTo>
                    <a:pt x="2" y="1"/>
                    <a:pt x="4" y="0"/>
                    <a:pt x="5" y="0"/>
                  </a:cubicBezTo>
                  <a:cubicBezTo>
                    <a:pt x="31" y="0"/>
                    <a:pt x="31" y="0"/>
                    <a:pt x="31" y="0"/>
                  </a:cubicBezTo>
                  <a:cubicBezTo>
                    <a:pt x="34" y="0"/>
                    <a:pt x="36" y="3"/>
                    <a:pt x="36" y="6"/>
                  </a:cubicBezTo>
                  <a:cubicBezTo>
                    <a:pt x="36" y="9"/>
                    <a:pt x="34" y="11"/>
                    <a:pt x="31" y="11"/>
                  </a:cubicBezTo>
                  <a:lnTo>
                    <a:pt x="5" y="11"/>
                  </a:lnTo>
                  <a:close/>
                  <a:moveTo>
                    <a:pt x="31" y="1"/>
                  </a:moveTo>
                  <a:cubicBezTo>
                    <a:pt x="5" y="1"/>
                    <a:pt x="5" y="1"/>
                    <a:pt x="5" y="1"/>
                  </a:cubicBezTo>
                  <a:cubicBezTo>
                    <a:pt x="4" y="1"/>
                    <a:pt x="3" y="2"/>
                    <a:pt x="2" y="3"/>
                  </a:cubicBezTo>
                  <a:cubicBezTo>
                    <a:pt x="1" y="3"/>
                    <a:pt x="1" y="5"/>
                    <a:pt x="1" y="6"/>
                  </a:cubicBezTo>
                  <a:cubicBezTo>
                    <a:pt x="1" y="8"/>
                    <a:pt x="3" y="10"/>
                    <a:pt x="5" y="10"/>
                  </a:cubicBezTo>
                  <a:cubicBezTo>
                    <a:pt x="5" y="11"/>
                    <a:pt x="5" y="11"/>
                    <a:pt x="5" y="11"/>
                  </a:cubicBezTo>
                  <a:cubicBezTo>
                    <a:pt x="5" y="10"/>
                    <a:pt x="5" y="10"/>
                    <a:pt x="5" y="10"/>
                  </a:cubicBezTo>
                  <a:cubicBezTo>
                    <a:pt x="31" y="10"/>
                    <a:pt x="31" y="10"/>
                    <a:pt x="31" y="10"/>
                  </a:cubicBezTo>
                  <a:cubicBezTo>
                    <a:pt x="33" y="10"/>
                    <a:pt x="35" y="8"/>
                    <a:pt x="35" y="6"/>
                  </a:cubicBezTo>
                  <a:cubicBezTo>
                    <a:pt x="35" y="3"/>
                    <a:pt x="33" y="1"/>
                    <a:pt x="3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3" name="Freeform 41"/>
            <p:cNvSpPr>
              <a:spLocks noEditPoints="1"/>
            </p:cNvSpPr>
            <p:nvPr/>
          </p:nvSpPr>
          <p:spPr bwMode="auto">
            <a:xfrm>
              <a:off x="6066" y="2752"/>
              <a:ext cx="300" cy="264"/>
            </a:xfrm>
            <a:custGeom>
              <a:avLst/>
              <a:gdLst>
                <a:gd name="T0" fmla="*/ 120 w 126"/>
                <a:gd name="T1" fmla="*/ 99 h 110"/>
                <a:gd name="T2" fmla="*/ 118 w 126"/>
                <a:gd name="T3" fmla="*/ 82 h 110"/>
                <a:gd name="T4" fmla="*/ 101 w 126"/>
                <a:gd name="T5" fmla="*/ 28 h 110"/>
                <a:gd name="T6" fmla="*/ 76 w 126"/>
                <a:gd name="T7" fmla="*/ 2 h 110"/>
                <a:gd name="T8" fmla="*/ 75 w 126"/>
                <a:gd name="T9" fmla="*/ 0 h 110"/>
                <a:gd name="T10" fmla="*/ 48 w 126"/>
                <a:gd name="T11" fmla="*/ 0 h 110"/>
                <a:gd name="T12" fmla="*/ 29 w 126"/>
                <a:gd name="T13" fmla="*/ 22 h 110"/>
                <a:gd name="T14" fmla="*/ 10 w 126"/>
                <a:gd name="T15" fmla="*/ 91 h 110"/>
                <a:gd name="T16" fmla="*/ 4 w 126"/>
                <a:gd name="T17" fmla="*/ 102 h 110"/>
                <a:gd name="T18" fmla="*/ 4 w 126"/>
                <a:gd name="T19" fmla="*/ 105 h 110"/>
                <a:gd name="T20" fmla="*/ 10 w 126"/>
                <a:gd name="T21" fmla="*/ 106 h 110"/>
                <a:gd name="T22" fmla="*/ 19 w 126"/>
                <a:gd name="T23" fmla="*/ 105 h 110"/>
                <a:gd name="T24" fmla="*/ 19 w 126"/>
                <a:gd name="T25" fmla="*/ 105 h 110"/>
                <a:gd name="T26" fmla="*/ 20 w 126"/>
                <a:gd name="T27" fmla="*/ 105 h 110"/>
                <a:gd name="T28" fmla="*/ 61 w 126"/>
                <a:gd name="T29" fmla="*/ 110 h 110"/>
                <a:gd name="T30" fmla="*/ 105 w 126"/>
                <a:gd name="T31" fmla="*/ 104 h 110"/>
                <a:gd name="T32" fmla="*/ 107 w 126"/>
                <a:gd name="T33" fmla="*/ 104 h 110"/>
                <a:gd name="T34" fmla="*/ 114 w 126"/>
                <a:gd name="T35" fmla="*/ 106 h 110"/>
                <a:gd name="T36" fmla="*/ 118 w 126"/>
                <a:gd name="T37" fmla="*/ 107 h 110"/>
                <a:gd name="T38" fmla="*/ 123 w 126"/>
                <a:gd name="T39" fmla="*/ 104 h 110"/>
                <a:gd name="T40" fmla="*/ 120 w 126"/>
                <a:gd name="T41" fmla="*/ 99 h 110"/>
                <a:gd name="T42" fmla="*/ 81 w 126"/>
                <a:gd name="T43" fmla="*/ 55 h 110"/>
                <a:gd name="T44" fmla="*/ 81 w 126"/>
                <a:gd name="T45" fmla="*/ 58 h 110"/>
                <a:gd name="T46" fmla="*/ 53 w 126"/>
                <a:gd name="T47" fmla="*/ 57 h 110"/>
                <a:gd name="T48" fmla="*/ 53 w 126"/>
                <a:gd name="T49" fmla="*/ 62 h 110"/>
                <a:gd name="T50" fmla="*/ 81 w 126"/>
                <a:gd name="T51" fmla="*/ 62 h 110"/>
                <a:gd name="T52" fmla="*/ 81 w 126"/>
                <a:gd name="T53" fmla="*/ 66 h 110"/>
                <a:gd name="T54" fmla="*/ 53 w 126"/>
                <a:gd name="T55" fmla="*/ 65 h 110"/>
                <a:gd name="T56" fmla="*/ 67 w 126"/>
                <a:gd name="T57" fmla="*/ 80 h 110"/>
                <a:gd name="T58" fmla="*/ 83 w 126"/>
                <a:gd name="T59" fmla="*/ 78 h 110"/>
                <a:gd name="T60" fmla="*/ 85 w 126"/>
                <a:gd name="T61" fmla="*/ 83 h 110"/>
                <a:gd name="T62" fmla="*/ 54 w 126"/>
                <a:gd name="T63" fmla="*/ 81 h 110"/>
                <a:gd name="T64" fmla="*/ 45 w 126"/>
                <a:gd name="T65" fmla="*/ 65 h 110"/>
                <a:gd name="T66" fmla="*/ 38 w 126"/>
                <a:gd name="T67" fmla="*/ 65 h 110"/>
                <a:gd name="T68" fmla="*/ 39 w 126"/>
                <a:gd name="T69" fmla="*/ 61 h 110"/>
                <a:gd name="T70" fmla="*/ 44 w 126"/>
                <a:gd name="T71" fmla="*/ 61 h 110"/>
                <a:gd name="T72" fmla="*/ 45 w 126"/>
                <a:gd name="T73" fmla="*/ 58 h 110"/>
                <a:gd name="T74" fmla="*/ 39 w 126"/>
                <a:gd name="T75" fmla="*/ 57 h 110"/>
                <a:gd name="T76" fmla="*/ 39 w 126"/>
                <a:gd name="T77" fmla="*/ 53 h 110"/>
                <a:gd name="T78" fmla="*/ 45 w 126"/>
                <a:gd name="T79" fmla="*/ 53 h 110"/>
                <a:gd name="T80" fmla="*/ 67 w 126"/>
                <a:gd name="T81" fmla="*/ 35 h 110"/>
                <a:gd name="T82" fmla="*/ 86 w 126"/>
                <a:gd name="T83" fmla="*/ 38 h 110"/>
                <a:gd name="T84" fmla="*/ 83 w 126"/>
                <a:gd name="T85" fmla="*/ 43 h 110"/>
                <a:gd name="T86" fmla="*/ 54 w 126"/>
                <a:gd name="T87" fmla="*/ 54 h 110"/>
                <a:gd name="T88" fmla="*/ 81 w 126"/>
                <a:gd name="T89"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6" h="110">
                  <a:moveTo>
                    <a:pt x="120" y="99"/>
                  </a:moveTo>
                  <a:cubicBezTo>
                    <a:pt x="120" y="99"/>
                    <a:pt x="114" y="94"/>
                    <a:pt x="118" y="82"/>
                  </a:cubicBezTo>
                  <a:cubicBezTo>
                    <a:pt x="118" y="82"/>
                    <a:pt x="126" y="48"/>
                    <a:pt x="101" y="28"/>
                  </a:cubicBezTo>
                  <a:cubicBezTo>
                    <a:pt x="99" y="26"/>
                    <a:pt x="76" y="7"/>
                    <a:pt x="76" y="2"/>
                  </a:cubicBezTo>
                  <a:cubicBezTo>
                    <a:pt x="76" y="1"/>
                    <a:pt x="75" y="1"/>
                    <a:pt x="75" y="0"/>
                  </a:cubicBezTo>
                  <a:cubicBezTo>
                    <a:pt x="48" y="0"/>
                    <a:pt x="48" y="0"/>
                    <a:pt x="48" y="0"/>
                  </a:cubicBezTo>
                  <a:cubicBezTo>
                    <a:pt x="45" y="6"/>
                    <a:pt x="38" y="13"/>
                    <a:pt x="29" y="22"/>
                  </a:cubicBezTo>
                  <a:cubicBezTo>
                    <a:pt x="29" y="22"/>
                    <a:pt x="0" y="49"/>
                    <a:pt x="10" y="91"/>
                  </a:cubicBezTo>
                  <a:cubicBezTo>
                    <a:pt x="10" y="92"/>
                    <a:pt x="10" y="94"/>
                    <a:pt x="4" y="102"/>
                  </a:cubicBezTo>
                  <a:cubicBezTo>
                    <a:pt x="4" y="102"/>
                    <a:pt x="3" y="104"/>
                    <a:pt x="4" y="105"/>
                  </a:cubicBezTo>
                  <a:cubicBezTo>
                    <a:pt x="5" y="106"/>
                    <a:pt x="7" y="107"/>
                    <a:pt x="10" y="106"/>
                  </a:cubicBezTo>
                  <a:cubicBezTo>
                    <a:pt x="10" y="106"/>
                    <a:pt x="14" y="105"/>
                    <a:pt x="19" y="105"/>
                  </a:cubicBezTo>
                  <a:cubicBezTo>
                    <a:pt x="19" y="105"/>
                    <a:pt x="19" y="105"/>
                    <a:pt x="19" y="105"/>
                  </a:cubicBezTo>
                  <a:cubicBezTo>
                    <a:pt x="20" y="105"/>
                    <a:pt x="20" y="105"/>
                    <a:pt x="20" y="105"/>
                  </a:cubicBezTo>
                  <a:cubicBezTo>
                    <a:pt x="20" y="105"/>
                    <a:pt x="36" y="110"/>
                    <a:pt x="61" y="110"/>
                  </a:cubicBezTo>
                  <a:cubicBezTo>
                    <a:pt x="76" y="110"/>
                    <a:pt x="91" y="108"/>
                    <a:pt x="105" y="104"/>
                  </a:cubicBezTo>
                  <a:cubicBezTo>
                    <a:pt x="105" y="104"/>
                    <a:pt x="106" y="104"/>
                    <a:pt x="107" y="104"/>
                  </a:cubicBezTo>
                  <a:cubicBezTo>
                    <a:pt x="109" y="104"/>
                    <a:pt x="112" y="105"/>
                    <a:pt x="114" y="106"/>
                  </a:cubicBezTo>
                  <a:cubicBezTo>
                    <a:pt x="114" y="106"/>
                    <a:pt x="116" y="107"/>
                    <a:pt x="118" y="107"/>
                  </a:cubicBezTo>
                  <a:cubicBezTo>
                    <a:pt x="119" y="107"/>
                    <a:pt x="121" y="106"/>
                    <a:pt x="123" y="104"/>
                  </a:cubicBezTo>
                  <a:cubicBezTo>
                    <a:pt x="123" y="104"/>
                    <a:pt x="125" y="102"/>
                    <a:pt x="120" y="99"/>
                  </a:cubicBezTo>
                  <a:close/>
                  <a:moveTo>
                    <a:pt x="81" y="55"/>
                  </a:moveTo>
                  <a:cubicBezTo>
                    <a:pt x="81" y="58"/>
                    <a:pt x="81" y="58"/>
                    <a:pt x="81" y="58"/>
                  </a:cubicBezTo>
                  <a:cubicBezTo>
                    <a:pt x="53" y="57"/>
                    <a:pt x="53" y="57"/>
                    <a:pt x="53" y="57"/>
                  </a:cubicBezTo>
                  <a:cubicBezTo>
                    <a:pt x="53" y="57"/>
                    <a:pt x="52" y="61"/>
                    <a:pt x="53" y="62"/>
                  </a:cubicBezTo>
                  <a:cubicBezTo>
                    <a:pt x="81" y="62"/>
                    <a:pt x="81" y="62"/>
                    <a:pt x="81" y="62"/>
                  </a:cubicBezTo>
                  <a:cubicBezTo>
                    <a:pt x="81" y="66"/>
                    <a:pt x="81" y="66"/>
                    <a:pt x="81" y="66"/>
                  </a:cubicBezTo>
                  <a:cubicBezTo>
                    <a:pt x="53" y="65"/>
                    <a:pt x="53" y="65"/>
                    <a:pt x="53" y="65"/>
                  </a:cubicBezTo>
                  <a:cubicBezTo>
                    <a:pt x="53" y="65"/>
                    <a:pt x="54" y="78"/>
                    <a:pt x="67" y="80"/>
                  </a:cubicBezTo>
                  <a:cubicBezTo>
                    <a:pt x="67" y="80"/>
                    <a:pt x="76" y="82"/>
                    <a:pt x="83" y="78"/>
                  </a:cubicBezTo>
                  <a:cubicBezTo>
                    <a:pt x="85" y="83"/>
                    <a:pt x="85" y="83"/>
                    <a:pt x="85" y="83"/>
                  </a:cubicBezTo>
                  <a:cubicBezTo>
                    <a:pt x="85" y="83"/>
                    <a:pt x="71" y="91"/>
                    <a:pt x="54" y="81"/>
                  </a:cubicBezTo>
                  <a:cubicBezTo>
                    <a:pt x="54" y="81"/>
                    <a:pt x="46" y="76"/>
                    <a:pt x="45" y="65"/>
                  </a:cubicBezTo>
                  <a:cubicBezTo>
                    <a:pt x="38" y="65"/>
                    <a:pt x="38" y="65"/>
                    <a:pt x="38" y="65"/>
                  </a:cubicBezTo>
                  <a:cubicBezTo>
                    <a:pt x="39" y="61"/>
                    <a:pt x="39" y="61"/>
                    <a:pt x="39" y="61"/>
                  </a:cubicBezTo>
                  <a:cubicBezTo>
                    <a:pt x="44" y="61"/>
                    <a:pt x="44" y="61"/>
                    <a:pt x="44" y="61"/>
                  </a:cubicBezTo>
                  <a:cubicBezTo>
                    <a:pt x="44" y="61"/>
                    <a:pt x="44" y="60"/>
                    <a:pt x="45" y="58"/>
                  </a:cubicBezTo>
                  <a:cubicBezTo>
                    <a:pt x="39" y="57"/>
                    <a:pt x="39" y="57"/>
                    <a:pt x="39" y="57"/>
                  </a:cubicBezTo>
                  <a:cubicBezTo>
                    <a:pt x="39" y="53"/>
                    <a:pt x="39" y="53"/>
                    <a:pt x="39" y="53"/>
                  </a:cubicBezTo>
                  <a:cubicBezTo>
                    <a:pt x="45" y="53"/>
                    <a:pt x="45" y="53"/>
                    <a:pt x="45" y="53"/>
                  </a:cubicBezTo>
                  <a:cubicBezTo>
                    <a:pt x="45" y="53"/>
                    <a:pt x="48" y="37"/>
                    <a:pt x="67" y="35"/>
                  </a:cubicBezTo>
                  <a:cubicBezTo>
                    <a:pt x="67" y="35"/>
                    <a:pt x="81" y="33"/>
                    <a:pt x="86" y="38"/>
                  </a:cubicBezTo>
                  <a:cubicBezTo>
                    <a:pt x="83" y="43"/>
                    <a:pt x="83" y="43"/>
                    <a:pt x="83" y="43"/>
                  </a:cubicBezTo>
                  <a:cubicBezTo>
                    <a:pt x="83" y="43"/>
                    <a:pt x="61" y="33"/>
                    <a:pt x="54" y="54"/>
                  </a:cubicBezTo>
                  <a:lnTo>
                    <a:pt x="81" y="5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84" name="TextBox 83"/>
          <p:cNvSpPr txBox="1"/>
          <p:nvPr/>
        </p:nvSpPr>
        <p:spPr>
          <a:xfrm>
            <a:off x="552012" y="1876163"/>
            <a:ext cx="2136240" cy="1061829"/>
          </a:xfrm>
          <a:prstGeom prst="rect">
            <a:avLst/>
          </a:prstGeom>
          <a:noFill/>
        </p:spPr>
        <p:txBody>
          <a:bodyPr wrap="square" rtlCol="0">
            <a:spAutoFit/>
          </a:bodyPr>
          <a:lstStyle/>
          <a:p>
            <a:pPr>
              <a:lnSpc>
                <a:spcPct val="150000"/>
              </a:lnSpc>
              <a:defRPr/>
            </a:pPr>
            <a:r>
              <a:rPr lang="zh-CN" altLang="en-US" sz="1400" b="1" kern="0" dirty="0" smtClean="0">
                <a:solidFill>
                  <a:schemeClr val="bg1"/>
                </a:solidFill>
                <a:latin typeface="Arial" panose="020B0604020202020204" pitchFamily="34" charset="0"/>
                <a:ea typeface="微软雅黑" panose="020B0503020204020204" pitchFamily="34" charset="-122"/>
              </a:rPr>
              <a:t>登录国开行学生在线</a:t>
            </a:r>
            <a:endParaRPr lang="en-US" altLang="zh-CN" sz="1400" b="1" kern="0" dirty="0" smtClean="0">
              <a:solidFill>
                <a:schemeClr val="bg1"/>
              </a:solidFill>
              <a:latin typeface="Arial" panose="020B0604020202020204" pitchFamily="34" charset="0"/>
              <a:ea typeface="微软雅黑" panose="020B0503020204020204" pitchFamily="34" charset="-122"/>
            </a:endParaRPr>
          </a:p>
          <a:p>
            <a:pPr>
              <a:lnSpc>
                <a:spcPct val="150000"/>
              </a:lnSpc>
              <a:defRPr/>
            </a:pPr>
            <a:r>
              <a:rPr lang="zh-CN" altLang="en-US" sz="1400" b="1" kern="0" dirty="0" smtClean="0">
                <a:solidFill>
                  <a:schemeClr val="bg1"/>
                </a:solidFill>
                <a:latin typeface="Arial" panose="020B0604020202020204" pitchFamily="34" charset="0"/>
                <a:ea typeface="微软雅黑" panose="020B0503020204020204" pitchFamily="34" charset="-122"/>
              </a:rPr>
              <a:t>系统：</a:t>
            </a:r>
            <a:r>
              <a:rPr lang="en-US" altLang="zh-CN" sz="1400" b="1" kern="0" dirty="0" smtClean="0">
                <a:solidFill>
                  <a:schemeClr val="bg1"/>
                </a:solidFill>
                <a:latin typeface="Arial" panose="020B0604020202020204" pitchFamily="34" charset="0"/>
                <a:ea typeface="微软雅黑" panose="020B0503020204020204" pitchFamily="34" charset="-122"/>
              </a:rPr>
              <a:t>https</a:t>
            </a:r>
            <a:r>
              <a:rPr lang="en-US" altLang="zh-CN" sz="1400" b="1" kern="0" dirty="0">
                <a:solidFill>
                  <a:schemeClr val="bg1"/>
                </a:solidFill>
                <a:latin typeface="Arial" panose="020B0604020202020204" pitchFamily="34" charset="0"/>
                <a:ea typeface="微软雅黑" panose="020B0503020204020204" pitchFamily="34" charset="-122"/>
              </a:rPr>
              <a:t>://sls.cdb.com.cn/</a:t>
            </a:r>
            <a:endParaRPr lang="en-US" altLang="zh-CN" sz="1400" b="1" kern="0" dirty="0" smtClean="0">
              <a:solidFill>
                <a:schemeClr val="bg1"/>
              </a:solidFill>
              <a:latin typeface="Arial" panose="020B0604020202020204" pitchFamily="34" charset="0"/>
              <a:ea typeface="微软雅黑" panose="020B0503020204020204" pitchFamily="34" charset="-122"/>
            </a:endParaRPr>
          </a:p>
        </p:txBody>
      </p:sp>
      <p:sp>
        <p:nvSpPr>
          <p:cNvPr id="85" name="TextBox 84"/>
          <p:cNvSpPr txBox="1"/>
          <p:nvPr/>
        </p:nvSpPr>
        <p:spPr>
          <a:xfrm>
            <a:off x="3537026" y="1843948"/>
            <a:ext cx="1881091" cy="1061829"/>
          </a:xfrm>
          <a:prstGeom prst="rect">
            <a:avLst/>
          </a:prstGeom>
          <a:noFill/>
        </p:spPr>
        <p:txBody>
          <a:bodyPr wrap="square" rtlCol="0">
            <a:spAutoFit/>
          </a:bodyPr>
          <a:lstStyle/>
          <a:p>
            <a:pPr>
              <a:lnSpc>
                <a:spcPct val="150000"/>
              </a:lnSpc>
              <a:defRPr/>
            </a:pPr>
            <a:r>
              <a:rPr lang="zh-CN" altLang="en-US" sz="1400" b="1" kern="0" dirty="0">
                <a:solidFill>
                  <a:schemeClr val="bg1"/>
                </a:solidFill>
                <a:latin typeface="Arial" panose="020B0604020202020204" pitchFamily="34" charset="0"/>
                <a:ea typeface="微软雅黑" panose="020B0503020204020204" pitchFamily="34" charset="-122"/>
              </a:rPr>
              <a:t>点击登录首页的“忘记密码”按钮，并选择重置密码方式</a:t>
            </a:r>
            <a:endParaRPr lang="en-US" altLang="zh-CN" sz="1400" b="1" kern="0" dirty="0" smtClean="0">
              <a:solidFill>
                <a:schemeClr val="bg1"/>
              </a:solidFill>
              <a:latin typeface="Arial" panose="020B0604020202020204" pitchFamily="34" charset="0"/>
              <a:ea typeface="微软雅黑" panose="020B0503020204020204" pitchFamily="34" charset="-122"/>
            </a:endParaRPr>
          </a:p>
        </p:txBody>
      </p:sp>
      <p:sp>
        <p:nvSpPr>
          <p:cNvPr id="86" name="TextBox 85"/>
          <p:cNvSpPr txBox="1"/>
          <p:nvPr/>
        </p:nvSpPr>
        <p:spPr>
          <a:xfrm>
            <a:off x="5934206" y="1815141"/>
            <a:ext cx="2480162" cy="1708160"/>
          </a:xfrm>
          <a:prstGeom prst="rect">
            <a:avLst/>
          </a:prstGeom>
          <a:noFill/>
        </p:spPr>
        <p:txBody>
          <a:bodyPr wrap="square" rtlCol="0">
            <a:spAutoFit/>
          </a:bodyPr>
          <a:lstStyle/>
          <a:p>
            <a:pPr>
              <a:lnSpc>
                <a:spcPct val="150000"/>
              </a:lnSpc>
              <a:defRPr/>
            </a:pPr>
            <a:r>
              <a:rPr lang="zh-CN" altLang="en-US" sz="1400" b="1" kern="0" dirty="0">
                <a:solidFill>
                  <a:schemeClr val="bg1"/>
                </a:solidFill>
                <a:latin typeface="Arial" panose="020B0604020202020204" pitchFamily="34" charset="0"/>
                <a:ea typeface="微软雅黑" panose="020B0503020204020204" pitchFamily="34" charset="-122"/>
              </a:rPr>
              <a:t>根据系统</a:t>
            </a:r>
            <a:r>
              <a:rPr lang="zh-CN" altLang="en-US" sz="1400" b="1" kern="0" dirty="0" smtClean="0">
                <a:solidFill>
                  <a:schemeClr val="bg1"/>
                </a:solidFill>
                <a:latin typeface="Arial" panose="020B0604020202020204" pitchFamily="34" charset="0"/>
                <a:ea typeface="微软雅黑" panose="020B0503020204020204" pitchFamily="34" charset="-122"/>
              </a:rPr>
              <a:t>提示填写身份证</a:t>
            </a:r>
            <a:endParaRPr lang="en-US" altLang="zh-CN" sz="1400" b="1" kern="0" dirty="0" smtClean="0">
              <a:solidFill>
                <a:schemeClr val="bg1"/>
              </a:solidFill>
              <a:latin typeface="Arial" panose="020B0604020202020204" pitchFamily="34" charset="0"/>
              <a:ea typeface="微软雅黑" panose="020B0503020204020204" pitchFamily="34" charset="-122"/>
            </a:endParaRPr>
          </a:p>
          <a:p>
            <a:pPr>
              <a:lnSpc>
                <a:spcPct val="150000"/>
              </a:lnSpc>
              <a:defRPr/>
            </a:pPr>
            <a:r>
              <a:rPr lang="zh-CN" altLang="en-US" sz="1400" b="1" kern="0" dirty="0" smtClean="0">
                <a:solidFill>
                  <a:schemeClr val="bg1"/>
                </a:solidFill>
                <a:latin typeface="Arial" panose="020B0604020202020204" pitchFamily="34" charset="0"/>
                <a:ea typeface="微软雅黑" panose="020B0503020204020204" pitchFamily="34" charset="-122"/>
              </a:rPr>
              <a:t>号</a:t>
            </a:r>
            <a:r>
              <a:rPr lang="zh-CN" altLang="en-US" sz="1400" b="1" kern="0" dirty="0">
                <a:solidFill>
                  <a:schemeClr val="bg1"/>
                </a:solidFill>
                <a:latin typeface="Arial" panose="020B0604020202020204" pitchFamily="34" charset="0"/>
                <a:ea typeface="微软雅黑" panose="020B0503020204020204" pitchFamily="34" charset="-122"/>
              </a:rPr>
              <a:t>、共同借款</a:t>
            </a:r>
            <a:r>
              <a:rPr lang="zh-CN" altLang="en-US" sz="1400" b="1" kern="0" dirty="0" smtClean="0">
                <a:solidFill>
                  <a:schemeClr val="bg1"/>
                </a:solidFill>
                <a:latin typeface="Arial" panose="020B0604020202020204" pitchFamily="34" charset="0"/>
                <a:ea typeface="微软雅黑" panose="020B0503020204020204" pitchFamily="34" charset="-122"/>
              </a:rPr>
              <a:t>人姓名</a:t>
            </a:r>
            <a:r>
              <a:rPr lang="zh-CN" altLang="en-US" sz="1400" b="1" kern="0" dirty="0">
                <a:solidFill>
                  <a:schemeClr val="bg1"/>
                </a:solidFill>
                <a:latin typeface="Arial" panose="020B0604020202020204" pitchFamily="34" charset="0"/>
                <a:ea typeface="微软雅黑" panose="020B0503020204020204" pitchFamily="34" charset="-122"/>
              </a:rPr>
              <a:t>、</a:t>
            </a:r>
            <a:r>
              <a:rPr lang="zh-CN" altLang="en-US" sz="1400" b="1" kern="0" dirty="0" smtClean="0">
                <a:solidFill>
                  <a:schemeClr val="bg1"/>
                </a:solidFill>
                <a:latin typeface="Arial" panose="020B0604020202020204" pitchFamily="34" charset="0"/>
                <a:ea typeface="微软雅黑" panose="020B0503020204020204" pitchFamily="34" charset="-122"/>
              </a:rPr>
              <a:t>系</a:t>
            </a:r>
            <a:endParaRPr lang="en-US" altLang="zh-CN" sz="1400" b="1" kern="0" dirty="0" smtClean="0">
              <a:solidFill>
                <a:schemeClr val="bg1"/>
              </a:solidFill>
              <a:latin typeface="Arial" panose="020B0604020202020204" pitchFamily="34" charset="0"/>
              <a:ea typeface="微软雅黑" panose="020B0503020204020204" pitchFamily="34" charset="-122"/>
            </a:endParaRPr>
          </a:p>
          <a:p>
            <a:pPr algn="ctr">
              <a:lnSpc>
                <a:spcPct val="150000"/>
              </a:lnSpc>
              <a:defRPr/>
            </a:pPr>
            <a:r>
              <a:rPr lang="zh-CN" altLang="en-US" sz="1400" b="1" kern="0" dirty="0" smtClean="0">
                <a:solidFill>
                  <a:schemeClr val="bg1"/>
                </a:solidFill>
                <a:latin typeface="Arial" panose="020B0604020202020204" pitchFamily="34" charset="0"/>
                <a:ea typeface="微软雅黑" panose="020B0503020204020204" pitchFamily="34" charset="-122"/>
              </a:rPr>
              <a:t>统</a:t>
            </a:r>
            <a:r>
              <a:rPr lang="zh-CN" altLang="en-US" sz="1400" b="1" kern="0" dirty="0">
                <a:solidFill>
                  <a:schemeClr val="bg1"/>
                </a:solidFill>
                <a:latin typeface="Arial" panose="020B0604020202020204" pitchFamily="34" charset="0"/>
                <a:ea typeface="微软雅黑" panose="020B0503020204020204" pitchFamily="34" charset="-122"/>
              </a:rPr>
              <a:t>中预留的</a:t>
            </a:r>
            <a:r>
              <a:rPr lang="en-US" altLang="zh-CN" sz="1400" b="1" kern="0" dirty="0">
                <a:solidFill>
                  <a:schemeClr val="bg1"/>
                </a:solidFill>
                <a:latin typeface="Arial" panose="020B0604020202020204" pitchFamily="34" charset="0"/>
                <a:ea typeface="微软雅黑" panose="020B0503020204020204" pitchFamily="34" charset="-122"/>
              </a:rPr>
              <a:t>QQ</a:t>
            </a:r>
            <a:r>
              <a:rPr lang="zh-CN" altLang="en-US" sz="1400" b="1" kern="0" dirty="0" smtClean="0">
                <a:solidFill>
                  <a:schemeClr val="bg1"/>
                </a:solidFill>
                <a:latin typeface="Arial" panose="020B0604020202020204" pitchFamily="34" charset="0"/>
                <a:ea typeface="微软雅黑" panose="020B0503020204020204" pitchFamily="34" charset="-122"/>
              </a:rPr>
              <a:t>号，</a:t>
            </a:r>
            <a:r>
              <a:rPr lang="zh-CN" altLang="en-US" sz="1400" b="1" kern="0" dirty="0">
                <a:solidFill>
                  <a:schemeClr val="bg1"/>
                </a:solidFill>
                <a:latin typeface="Arial" panose="020B0604020202020204" pitchFamily="34" charset="0"/>
                <a:ea typeface="微软雅黑" panose="020B0503020204020204" pitchFamily="34" charset="-122"/>
              </a:rPr>
              <a:t>或</a:t>
            </a:r>
            <a:r>
              <a:rPr lang="zh-CN" altLang="en-US" sz="1400" b="1" kern="0" dirty="0" smtClean="0">
                <a:solidFill>
                  <a:schemeClr val="bg1"/>
                </a:solidFill>
                <a:latin typeface="Arial" panose="020B0604020202020204" pitchFamily="34" charset="0"/>
                <a:ea typeface="微软雅黑" panose="020B0503020204020204" pitchFamily="34" charset="-122"/>
              </a:rPr>
              <a:t>身份证       号</a:t>
            </a:r>
            <a:r>
              <a:rPr lang="zh-CN" altLang="en-US" sz="1400" b="1" kern="0" dirty="0">
                <a:solidFill>
                  <a:schemeClr val="bg1"/>
                </a:solidFill>
                <a:latin typeface="Arial" panose="020B0604020202020204" pitchFamily="34" charset="0"/>
                <a:ea typeface="微软雅黑" panose="020B0503020204020204" pitchFamily="34" charset="-122"/>
              </a:rPr>
              <a:t>、密码提示问题</a:t>
            </a:r>
            <a:r>
              <a:rPr lang="zh-CN" altLang="en-US" sz="1400" b="1" kern="0" dirty="0" smtClean="0">
                <a:solidFill>
                  <a:schemeClr val="bg1"/>
                </a:solidFill>
                <a:latin typeface="Arial" panose="020B0604020202020204" pitchFamily="34" charset="0"/>
                <a:ea typeface="微软雅黑" panose="020B0503020204020204" pitchFamily="34" charset="-122"/>
              </a:rPr>
              <a:t>、密码</a:t>
            </a:r>
            <a:r>
              <a:rPr lang="zh-CN" altLang="en-US" sz="1400" b="1" kern="0" dirty="0">
                <a:solidFill>
                  <a:schemeClr val="bg1"/>
                </a:solidFill>
                <a:latin typeface="Arial" panose="020B0604020202020204" pitchFamily="34" charset="0"/>
                <a:ea typeface="微软雅黑" panose="020B0503020204020204" pitchFamily="34" charset="-122"/>
              </a:rPr>
              <a:t>提示答案</a:t>
            </a:r>
            <a:endParaRPr lang="en-US" altLang="zh-CN" sz="1400" b="1" kern="0" dirty="0" smtClean="0">
              <a:solidFill>
                <a:schemeClr val="bg1"/>
              </a:solidFill>
              <a:latin typeface="Arial" panose="020B0604020202020204" pitchFamily="34" charset="0"/>
              <a:ea typeface="微软雅黑" panose="020B0503020204020204" pitchFamily="34" charset="-122"/>
            </a:endParaRPr>
          </a:p>
        </p:txBody>
      </p:sp>
      <p:sp>
        <p:nvSpPr>
          <p:cNvPr id="87" name="TextBox 86"/>
          <p:cNvSpPr txBox="1"/>
          <p:nvPr/>
        </p:nvSpPr>
        <p:spPr>
          <a:xfrm>
            <a:off x="8598291" y="1764160"/>
            <a:ext cx="2520280" cy="1346522"/>
          </a:xfrm>
          <a:prstGeom prst="rect">
            <a:avLst/>
          </a:prstGeom>
          <a:noFill/>
        </p:spPr>
        <p:txBody>
          <a:bodyPr wrap="square" rtlCol="0">
            <a:spAutoFit/>
          </a:bodyPr>
          <a:lstStyle/>
          <a:p>
            <a:pPr algn="ctr">
              <a:lnSpc>
                <a:spcPct val="150000"/>
              </a:lnSpc>
              <a:defRPr/>
            </a:pPr>
            <a:r>
              <a:rPr lang="zh-CN" altLang="en-US" sz="1400" b="1" kern="0" dirty="0">
                <a:solidFill>
                  <a:schemeClr val="bg1"/>
                </a:solidFill>
                <a:latin typeface="Arial" panose="020B0604020202020204" pitchFamily="34" charset="0"/>
                <a:ea typeface="微软雅黑" panose="020B0503020204020204" pitchFamily="34" charset="-122"/>
              </a:rPr>
              <a:t>通过上述方式无法</a:t>
            </a:r>
            <a:r>
              <a:rPr lang="zh-CN" altLang="en-US" sz="1400" b="1" kern="0" dirty="0" smtClean="0">
                <a:solidFill>
                  <a:schemeClr val="bg1"/>
                </a:solidFill>
                <a:latin typeface="Arial" panose="020B0604020202020204" pitchFamily="34" charset="0"/>
                <a:ea typeface="微软雅黑" panose="020B0503020204020204" pitchFamily="34" charset="-122"/>
              </a:rPr>
              <a:t>重置密码，可</a:t>
            </a:r>
            <a:r>
              <a:rPr lang="zh-CN" altLang="en-US" sz="1400" b="1" kern="0" dirty="0">
                <a:solidFill>
                  <a:schemeClr val="bg1"/>
                </a:solidFill>
                <a:latin typeface="Arial" panose="020B0604020202020204" pitchFamily="34" charset="0"/>
                <a:ea typeface="微软雅黑" panose="020B0503020204020204" pitchFamily="34" charset="-122"/>
              </a:rPr>
              <a:t>拨打</a:t>
            </a:r>
            <a:r>
              <a:rPr lang="zh-CN" altLang="en-US" sz="1400" b="1" kern="0" dirty="0" smtClean="0">
                <a:solidFill>
                  <a:schemeClr val="bg1"/>
                </a:solidFill>
                <a:latin typeface="Arial" panose="020B0604020202020204" pitchFamily="34" charset="0"/>
                <a:ea typeface="微软雅黑" panose="020B0503020204020204" pitchFamily="34" charset="-122"/>
              </a:rPr>
              <a:t>国开行</a:t>
            </a:r>
            <a:r>
              <a:rPr lang="zh-CN" altLang="en-US" sz="1400" b="1" kern="0" dirty="0">
                <a:solidFill>
                  <a:schemeClr val="bg1"/>
                </a:solidFill>
                <a:latin typeface="Arial" panose="020B0604020202020204" pitchFamily="34" charset="0"/>
                <a:ea typeface="微软雅黑" panose="020B0503020204020204" pitchFamily="34" charset="-122"/>
              </a:rPr>
              <a:t>助学贷款</a:t>
            </a:r>
            <a:r>
              <a:rPr lang="zh-CN" altLang="en-US" sz="1400" b="1" kern="0" dirty="0" smtClean="0">
                <a:solidFill>
                  <a:schemeClr val="bg1"/>
                </a:solidFill>
                <a:latin typeface="Arial" panose="020B0604020202020204" pitchFamily="34" charset="0"/>
                <a:ea typeface="微软雅黑" panose="020B0503020204020204" pitchFamily="34" charset="-122"/>
              </a:rPr>
              <a:t>呼叫</a:t>
            </a:r>
            <a:endParaRPr lang="en-US" altLang="zh-CN" sz="1400" b="1" kern="0" dirty="0" smtClean="0">
              <a:solidFill>
                <a:schemeClr val="bg1"/>
              </a:solidFill>
              <a:latin typeface="Arial" panose="020B0604020202020204" pitchFamily="34" charset="0"/>
              <a:ea typeface="微软雅黑" panose="020B0503020204020204" pitchFamily="34" charset="-122"/>
            </a:endParaRPr>
          </a:p>
          <a:p>
            <a:pPr algn="ctr">
              <a:lnSpc>
                <a:spcPct val="150000"/>
              </a:lnSpc>
              <a:defRPr/>
            </a:pPr>
            <a:r>
              <a:rPr lang="zh-CN" altLang="en-US" sz="1400" b="1" kern="0" dirty="0" smtClean="0">
                <a:solidFill>
                  <a:schemeClr val="bg1"/>
                </a:solidFill>
                <a:latin typeface="Arial" panose="020B0604020202020204" pitchFamily="34" charset="0"/>
                <a:ea typeface="微软雅黑" panose="020B0503020204020204" pitchFamily="34" charset="-122"/>
              </a:rPr>
              <a:t>中心</a:t>
            </a:r>
            <a:r>
              <a:rPr lang="en-US" altLang="zh-CN" sz="1400" b="1" kern="0" dirty="0" smtClean="0">
                <a:solidFill>
                  <a:schemeClr val="bg1"/>
                </a:solidFill>
                <a:latin typeface="Arial" panose="020B0604020202020204" pitchFamily="34" charset="0"/>
                <a:ea typeface="微软雅黑" panose="020B0503020204020204" pitchFamily="34" charset="-122"/>
              </a:rPr>
              <a:t>95593</a:t>
            </a:r>
            <a:r>
              <a:rPr lang="zh-CN" altLang="en-US" sz="1400" b="1" kern="0" dirty="0" smtClean="0">
                <a:solidFill>
                  <a:schemeClr val="bg1"/>
                </a:solidFill>
                <a:latin typeface="Arial" panose="020B0604020202020204" pitchFamily="34" charset="0"/>
                <a:ea typeface="微软雅黑" panose="020B0503020204020204" pitchFamily="34" charset="-122"/>
              </a:rPr>
              <a:t>或</a:t>
            </a:r>
            <a:r>
              <a:rPr lang="zh-CN" altLang="en-US" sz="1400" b="1" kern="0" dirty="0">
                <a:solidFill>
                  <a:schemeClr val="bg1"/>
                </a:solidFill>
                <a:latin typeface="Arial" panose="020B0604020202020204" pitchFamily="34" charset="0"/>
                <a:ea typeface="微软雅黑" panose="020B0503020204020204" pitchFamily="34" charset="-122"/>
              </a:rPr>
              <a:t>联系县资助</a:t>
            </a:r>
            <a:r>
              <a:rPr lang="zh-CN" altLang="en-US" sz="1400" b="1" kern="0" dirty="0" smtClean="0">
                <a:solidFill>
                  <a:schemeClr val="bg1"/>
                </a:solidFill>
                <a:latin typeface="Arial" panose="020B0604020202020204" pitchFamily="34" charset="0"/>
                <a:ea typeface="微软雅黑" panose="020B0503020204020204" pitchFamily="34" charset="-122"/>
              </a:rPr>
              <a:t>中</a:t>
            </a:r>
            <a:endParaRPr lang="en-US" altLang="zh-CN" sz="1400" b="1" kern="0" dirty="0" smtClean="0">
              <a:solidFill>
                <a:schemeClr val="bg1"/>
              </a:solidFill>
              <a:latin typeface="Arial" panose="020B0604020202020204" pitchFamily="34" charset="0"/>
              <a:ea typeface="微软雅黑" panose="020B0503020204020204" pitchFamily="34" charset="-122"/>
            </a:endParaRPr>
          </a:p>
          <a:p>
            <a:pPr algn="ctr">
              <a:lnSpc>
                <a:spcPct val="150000"/>
              </a:lnSpc>
              <a:defRPr/>
            </a:pPr>
            <a:r>
              <a:rPr lang="zh-CN" altLang="en-US" sz="1400" b="1" kern="0" dirty="0" smtClean="0">
                <a:solidFill>
                  <a:schemeClr val="bg1"/>
                </a:solidFill>
                <a:latin typeface="Arial" panose="020B0604020202020204" pitchFamily="34" charset="0"/>
                <a:ea typeface="微软雅黑" panose="020B0503020204020204" pitchFamily="34" charset="-122"/>
              </a:rPr>
              <a:t>心</a:t>
            </a:r>
            <a:r>
              <a:rPr lang="zh-CN" altLang="en-US" sz="1400" b="1" kern="0" dirty="0">
                <a:solidFill>
                  <a:schemeClr val="bg1"/>
                </a:solidFill>
                <a:latin typeface="Arial" panose="020B0604020202020204" pitchFamily="34" charset="0"/>
                <a:ea typeface="微软雅黑" panose="020B0503020204020204" pitchFamily="34" charset="-122"/>
              </a:rPr>
              <a:t>老师重置密码。</a:t>
            </a:r>
            <a:endParaRPr lang="zh-CN" altLang="en-US" sz="1400" b="1" kern="0" dirty="0">
              <a:solidFill>
                <a:schemeClr val="bg1"/>
              </a:solidFill>
              <a:latin typeface="Arial" panose="020B0604020202020204" pitchFamily="34" charset="0"/>
              <a:ea typeface="微软雅黑" panose="020B0503020204020204" pitchFamily="34" charset="-122"/>
            </a:endParaRPr>
          </a:p>
        </p:txBody>
      </p:sp>
    </p:spTree>
  </p:cSld>
  <p:clrMapOvr>
    <a:masterClrMapping/>
  </p:clrMapOvr>
  <p:transition spd="slow" advTm="0">
    <p:checker/>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nodeType="afterEffect" p14:presetBounceEnd="4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40000">
                                          <p:cBhvr additive="base">
                                            <p:cTn id="7" dur="2000" fill="hold"/>
                                            <p:tgtEl>
                                              <p:spTgt spid="6"/>
                                            </p:tgtEl>
                                            <p:attrNameLst>
                                              <p:attrName>ppt_x</p:attrName>
                                            </p:attrNameLst>
                                          </p:cBhvr>
                                          <p:tavLst>
                                            <p:tav tm="0">
                                              <p:val>
                                                <p:strVal val="0-#ppt_w/2"/>
                                              </p:val>
                                            </p:tav>
                                            <p:tav tm="100000">
                                              <p:val>
                                                <p:strVal val="#ppt_x"/>
                                              </p:val>
                                            </p:tav>
                                          </p:tavLst>
                                        </p:anim>
                                        <p:anim calcmode="lin" valueType="num" p14:bounceEnd="40000">
                                          <p:cBhvr additive="base">
                                            <p:cTn id="8" dur="2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accel="40000" fill="hold" nodeType="withEffect" p14:presetBounceEnd="40000">
                                      <p:stCondLst>
                                        <p:cond delay="250"/>
                                      </p:stCondLst>
                                      <p:childTnLst>
                                        <p:set>
                                          <p:cBhvr>
                                            <p:cTn id="10" dur="1" fill="hold">
                                              <p:stCondLst>
                                                <p:cond delay="0"/>
                                              </p:stCondLst>
                                            </p:cTn>
                                            <p:tgtEl>
                                              <p:spTgt spid="18"/>
                                            </p:tgtEl>
                                            <p:attrNameLst>
                                              <p:attrName>style.visibility</p:attrName>
                                            </p:attrNameLst>
                                          </p:cBhvr>
                                          <p:to>
                                            <p:strVal val="visible"/>
                                          </p:to>
                                        </p:set>
                                        <p:anim calcmode="lin" valueType="num" p14:bounceEnd="40000">
                                          <p:cBhvr additive="base">
                                            <p:cTn id="11" dur="2000" fill="hold"/>
                                            <p:tgtEl>
                                              <p:spTgt spid="18"/>
                                            </p:tgtEl>
                                            <p:attrNameLst>
                                              <p:attrName>ppt_x</p:attrName>
                                            </p:attrNameLst>
                                          </p:cBhvr>
                                          <p:tavLst>
                                            <p:tav tm="0">
                                              <p:val>
                                                <p:strVal val="0-#ppt_w/2"/>
                                              </p:val>
                                            </p:tav>
                                            <p:tav tm="100000">
                                              <p:val>
                                                <p:strVal val="#ppt_x"/>
                                              </p:val>
                                            </p:tav>
                                          </p:tavLst>
                                        </p:anim>
                                        <p:anim calcmode="lin" valueType="num" p14:bounceEnd="40000">
                                          <p:cBhvr additive="base">
                                            <p:cTn id="12" dur="20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accel="40000" fill="hold" nodeType="withEffect" p14:presetBounceEnd="40000">
                                      <p:stCondLst>
                                        <p:cond delay="500"/>
                                      </p:stCondLst>
                                      <p:childTnLst>
                                        <p:set>
                                          <p:cBhvr>
                                            <p:cTn id="14" dur="1" fill="hold">
                                              <p:stCondLst>
                                                <p:cond delay="0"/>
                                              </p:stCondLst>
                                            </p:cTn>
                                            <p:tgtEl>
                                              <p:spTgt spid="32"/>
                                            </p:tgtEl>
                                            <p:attrNameLst>
                                              <p:attrName>style.visibility</p:attrName>
                                            </p:attrNameLst>
                                          </p:cBhvr>
                                          <p:to>
                                            <p:strVal val="visible"/>
                                          </p:to>
                                        </p:set>
                                        <p:anim calcmode="lin" valueType="num" p14:bounceEnd="40000">
                                          <p:cBhvr additive="base">
                                            <p:cTn id="15" dur="2000" fill="hold"/>
                                            <p:tgtEl>
                                              <p:spTgt spid="32"/>
                                            </p:tgtEl>
                                            <p:attrNameLst>
                                              <p:attrName>ppt_x</p:attrName>
                                            </p:attrNameLst>
                                          </p:cBhvr>
                                          <p:tavLst>
                                            <p:tav tm="0">
                                              <p:val>
                                                <p:strVal val="0-#ppt_w/2"/>
                                              </p:val>
                                            </p:tav>
                                            <p:tav tm="100000">
                                              <p:val>
                                                <p:strVal val="#ppt_x"/>
                                              </p:val>
                                            </p:tav>
                                          </p:tavLst>
                                        </p:anim>
                                        <p:anim calcmode="lin" valueType="num" p14:bounceEnd="40000">
                                          <p:cBhvr additive="base">
                                            <p:cTn id="16" dur="2000" fill="hold"/>
                                            <p:tgtEl>
                                              <p:spTgt spid="32"/>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21" presetClass="entr" presetSubtype="1" fill="hold" nodeType="after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wheel(1)">
                                          <p:cBhvr>
                                            <p:cTn id="20" dur="50"/>
                                            <p:tgtEl>
                                              <p:spTgt spid="49"/>
                                            </p:tgtEl>
                                          </p:cBhvr>
                                        </p:animEffect>
                                      </p:childTnLst>
                                    </p:cTn>
                                  </p:par>
                                </p:childTnLst>
                              </p:cTn>
                            </p:par>
                            <p:par>
                              <p:cTn id="21" fill="hold">
                                <p:stCondLst>
                                  <p:cond delay="2500"/>
                                </p:stCondLst>
                                <p:childTnLst>
                                  <p:par>
                                    <p:cTn id="22" presetID="21" presetClass="entr" presetSubtype="1" fill="hold" nodeType="after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heel(1)">
                                          <p:cBhvr>
                                            <p:cTn id="24" dur="50"/>
                                            <p:tgtEl>
                                              <p:spTgt spid="37"/>
                                            </p:tgtEl>
                                          </p:cBhvr>
                                        </p:animEffect>
                                      </p:childTnLst>
                                    </p:cTn>
                                  </p:par>
                                </p:childTnLst>
                              </p:cTn>
                            </p:par>
                            <p:par>
                              <p:cTn id="25" fill="hold">
                                <p:stCondLst>
                                  <p:cond delay="3000"/>
                                </p:stCondLst>
                                <p:childTnLst>
                                  <p:par>
                                    <p:cTn id="26" presetID="21" presetClass="entr" presetSubtype="1" fill="hold"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heel(1)">
                                          <p:cBhvr>
                                            <p:cTn id="28" dur="50"/>
                                            <p:tgtEl>
                                              <p:spTgt spid="25"/>
                                            </p:tgtEl>
                                          </p:cBhvr>
                                        </p:animEffect>
                                      </p:childTnLst>
                                    </p:cTn>
                                  </p:par>
                                </p:childTnLst>
                              </p:cTn>
                            </p:par>
                            <p:par>
                              <p:cTn id="29" fill="hold">
                                <p:stCondLst>
                                  <p:cond delay="3500"/>
                                </p:stCondLst>
                                <p:childTnLst>
                                  <p:par>
                                    <p:cTn id="30" presetID="21" presetClass="entr" presetSubtype="1"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heel(1)">
                                          <p:cBhvr>
                                            <p:cTn id="32" dur="50"/>
                                            <p:tgtEl>
                                              <p:spTgt spid="11"/>
                                            </p:tgtEl>
                                          </p:cBhvr>
                                        </p:animEffect>
                                      </p:childTnLst>
                                    </p:cTn>
                                  </p:par>
                                </p:childTnLst>
                              </p:cTn>
                            </p:par>
                            <p:par>
                              <p:cTn id="33" fill="hold">
                                <p:stCondLst>
                                  <p:cond delay="4000"/>
                                </p:stCondLst>
                                <p:childTnLst>
                                  <p:par>
                                    <p:cTn id="34" presetID="22" presetClass="entr" presetSubtype="2" fill="hold" grpId="0" nodeType="after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wipe(right)">
                                          <p:cBhvr>
                                            <p:cTn id="36" dur="50"/>
                                            <p:tgtEl>
                                              <p:spTgt spid="43"/>
                                            </p:tgtEl>
                                          </p:cBhvr>
                                        </p:animEffect>
                                      </p:childTnLst>
                                    </p:cTn>
                                  </p:par>
                                </p:childTnLst>
                              </p:cTn>
                            </p:par>
                            <p:par>
                              <p:cTn id="37" fill="hold">
                                <p:stCondLst>
                                  <p:cond delay="4500"/>
                                </p:stCondLst>
                                <p:childTnLst>
                                  <p:par>
                                    <p:cTn id="38" presetID="22" presetClass="entr" presetSubtype="2" fill="hold" grpId="0" nodeType="after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right)">
                                          <p:cBhvr>
                                            <p:cTn id="40" dur="50"/>
                                            <p:tgtEl>
                                              <p:spTgt spid="31"/>
                                            </p:tgtEl>
                                          </p:cBhvr>
                                        </p:animEffect>
                                      </p:childTnLst>
                                    </p:cTn>
                                  </p:par>
                                </p:childTnLst>
                              </p:cTn>
                            </p:par>
                            <p:par>
                              <p:cTn id="41" fill="hold">
                                <p:stCondLst>
                                  <p:cond delay="5000"/>
                                </p:stCondLst>
                                <p:childTnLst>
                                  <p:par>
                                    <p:cTn id="42" presetID="22" presetClass="entr" presetSubtype="2"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right)">
                                          <p:cBhvr>
                                            <p:cTn id="44" dur="50"/>
                                            <p:tgtEl>
                                              <p:spTgt spid="17"/>
                                            </p:tgtEl>
                                          </p:cBhvr>
                                        </p:animEffect>
                                      </p:childTnLst>
                                    </p:cTn>
                                  </p:par>
                                </p:childTnLst>
                              </p:cTn>
                            </p:par>
                            <p:par>
                              <p:cTn id="45" fill="hold">
                                <p:stCondLst>
                                  <p:cond delay="5500"/>
                                </p:stCondLst>
                                <p:childTnLst>
                                  <p:par>
                                    <p:cTn id="46" presetID="22" presetClass="entr" presetSubtype="2" fill="hold" grpId="0" nodeType="afterEffect">
                                      <p:stCondLst>
                                        <p:cond delay="0"/>
                                      </p:stCondLst>
                                      <p:childTnLst>
                                        <p:set>
                                          <p:cBhvr>
                                            <p:cTn id="47" dur="1" fill="hold">
                                              <p:stCondLst>
                                                <p:cond delay="0"/>
                                              </p:stCondLst>
                                            </p:cTn>
                                            <p:tgtEl>
                                              <p:spTgt spid="58"/>
                                            </p:tgtEl>
                                            <p:attrNameLst>
                                              <p:attrName>style.visibility</p:attrName>
                                            </p:attrNameLst>
                                          </p:cBhvr>
                                          <p:to>
                                            <p:strVal val="visible"/>
                                          </p:to>
                                        </p:set>
                                        <p:animEffect transition="in" filter="wipe(right)">
                                          <p:cBhvr>
                                            <p:cTn id="48" dur="50"/>
                                            <p:tgtEl>
                                              <p:spTgt spid="58"/>
                                            </p:tgtEl>
                                          </p:cBhvr>
                                        </p:animEffect>
                                      </p:childTnLst>
                                    </p:cTn>
                                  </p:par>
                                </p:childTnLst>
                              </p:cTn>
                            </p:par>
                            <p:par>
                              <p:cTn id="49" fill="hold">
                                <p:stCondLst>
                                  <p:cond delay="6000"/>
                                </p:stCondLst>
                                <p:childTnLst>
                                  <p:par>
                                    <p:cTn id="50" presetID="42" presetClass="entr" presetSubtype="0" fill="hold" nodeType="after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fade">
                                          <p:cBhvr>
                                            <p:cTn id="52" dur="50"/>
                                            <p:tgtEl>
                                              <p:spTgt spid="55"/>
                                            </p:tgtEl>
                                          </p:cBhvr>
                                        </p:animEffect>
                                        <p:anim calcmode="lin" valueType="num">
                                          <p:cBhvr>
                                            <p:cTn id="53" dur="50" fill="hold"/>
                                            <p:tgtEl>
                                              <p:spTgt spid="55"/>
                                            </p:tgtEl>
                                            <p:attrNameLst>
                                              <p:attrName>ppt_x</p:attrName>
                                            </p:attrNameLst>
                                          </p:cBhvr>
                                          <p:tavLst>
                                            <p:tav tm="0">
                                              <p:val>
                                                <p:strVal val="#ppt_x"/>
                                              </p:val>
                                            </p:tav>
                                            <p:tav tm="100000">
                                              <p:val>
                                                <p:strVal val="#ppt_x"/>
                                              </p:val>
                                            </p:tav>
                                          </p:tavLst>
                                        </p:anim>
                                        <p:anim calcmode="lin" valueType="num">
                                          <p:cBhvr>
                                            <p:cTn id="54" dur="50" fill="hold"/>
                                            <p:tgtEl>
                                              <p:spTgt spid="55"/>
                                            </p:tgtEl>
                                            <p:attrNameLst>
                                              <p:attrName>ppt_y</p:attrName>
                                            </p:attrNameLst>
                                          </p:cBhvr>
                                          <p:tavLst>
                                            <p:tav tm="0">
                                              <p:val>
                                                <p:strVal val="#ppt_y+.1"/>
                                              </p:val>
                                            </p:tav>
                                            <p:tav tm="100000">
                                              <p:val>
                                                <p:strVal val="#ppt_y"/>
                                              </p:val>
                                            </p:tav>
                                          </p:tavLst>
                                        </p:anim>
                                      </p:childTnLst>
                                    </p:cTn>
                                  </p:par>
                                </p:childTnLst>
                              </p:cTn>
                            </p:par>
                            <p:par>
                              <p:cTn id="55" fill="hold">
                                <p:stCondLst>
                                  <p:cond delay="6500"/>
                                </p:stCondLst>
                                <p:childTnLst>
                                  <p:par>
                                    <p:cTn id="56" presetID="42" presetClass="entr" presetSubtype="0" fill="hold" nodeType="afterEffect">
                                      <p:stCondLst>
                                        <p:cond delay="0"/>
                                      </p:stCondLst>
                                      <p:childTnLst>
                                        <p:set>
                                          <p:cBhvr>
                                            <p:cTn id="57" dur="1" fill="hold">
                                              <p:stCondLst>
                                                <p:cond delay="0"/>
                                              </p:stCondLst>
                                            </p:cTn>
                                            <p:tgtEl>
                                              <p:spTgt spid="59"/>
                                            </p:tgtEl>
                                            <p:attrNameLst>
                                              <p:attrName>style.visibility</p:attrName>
                                            </p:attrNameLst>
                                          </p:cBhvr>
                                          <p:to>
                                            <p:strVal val="visible"/>
                                          </p:to>
                                        </p:set>
                                        <p:animEffect transition="in" filter="fade">
                                          <p:cBhvr>
                                            <p:cTn id="58" dur="50"/>
                                            <p:tgtEl>
                                              <p:spTgt spid="59"/>
                                            </p:tgtEl>
                                          </p:cBhvr>
                                        </p:animEffect>
                                        <p:anim calcmode="lin" valueType="num">
                                          <p:cBhvr>
                                            <p:cTn id="59" dur="50" fill="hold"/>
                                            <p:tgtEl>
                                              <p:spTgt spid="59"/>
                                            </p:tgtEl>
                                            <p:attrNameLst>
                                              <p:attrName>ppt_x</p:attrName>
                                            </p:attrNameLst>
                                          </p:cBhvr>
                                          <p:tavLst>
                                            <p:tav tm="0">
                                              <p:val>
                                                <p:strVal val="#ppt_x"/>
                                              </p:val>
                                            </p:tav>
                                            <p:tav tm="100000">
                                              <p:val>
                                                <p:strVal val="#ppt_x"/>
                                              </p:val>
                                            </p:tav>
                                          </p:tavLst>
                                        </p:anim>
                                        <p:anim calcmode="lin" valueType="num">
                                          <p:cBhvr>
                                            <p:cTn id="60" dur="50" fill="hold"/>
                                            <p:tgtEl>
                                              <p:spTgt spid="59"/>
                                            </p:tgtEl>
                                            <p:attrNameLst>
                                              <p:attrName>ppt_y</p:attrName>
                                            </p:attrNameLst>
                                          </p:cBhvr>
                                          <p:tavLst>
                                            <p:tav tm="0">
                                              <p:val>
                                                <p:strVal val="#ppt_y+.1"/>
                                              </p:val>
                                            </p:tav>
                                            <p:tav tm="100000">
                                              <p:val>
                                                <p:strVal val="#ppt_y"/>
                                              </p:val>
                                            </p:tav>
                                          </p:tavLst>
                                        </p:anim>
                                      </p:childTnLst>
                                    </p:cTn>
                                  </p:par>
                                </p:childTnLst>
                              </p:cTn>
                            </p:par>
                            <p:par>
                              <p:cTn id="61" fill="hold">
                                <p:stCondLst>
                                  <p:cond delay="7000"/>
                                </p:stCondLst>
                                <p:childTnLst>
                                  <p:par>
                                    <p:cTn id="62" presetID="42" presetClass="entr" presetSubtype="0" fill="hold" nodeType="afterEffect">
                                      <p:stCondLst>
                                        <p:cond delay="0"/>
                                      </p:stCondLst>
                                      <p:childTnLst>
                                        <p:set>
                                          <p:cBhvr>
                                            <p:cTn id="63" dur="1" fill="hold">
                                              <p:stCondLst>
                                                <p:cond delay="0"/>
                                              </p:stCondLst>
                                            </p:cTn>
                                            <p:tgtEl>
                                              <p:spTgt spid="62"/>
                                            </p:tgtEl>
                                            <p:attrNameLst>
                                              <p:attrName>style.visibility</p:attrName>
                                            </p:attrNameLst>
                                          </p:cBhvr>
                                          <p:to>
                                            <p:strVal val="visible"/>
                                          </p:to>
                                        </p:set>
                                        <p:animEffect transition="in" filter="fade">
                                          <p:cBhvr>
                                            <p:cTn id="64" dur="50"/>
                                            <p:tgtEl>
                                              <p:spTgt spid="62"/>
                                            </p:tgtEl>
                                          </p:cBhvr>
                                        </p:animEffect>
                                        <p:anim calcmode="lin" valueType="num">
                                          <p:cBhvr>
                                            <p:cTn id="65" dur="50" fill="hold"/>
                                            <p:tgtEl>
                                              <p:spTgt spid="62"/>
                                            </p:tgtEl>
                                            <p:attrNameLst>
                                              <p:attrName>ppt_x</p:attrName>
                                            </p:attrNameLst>
                                          </p:cBhvr>
                                          <p:tavLst>
                                            <p:tav tm="0">
                                              <p:val>
                                                <p:strVal val="#ppt_x"/>
                                              </p:val>
                                            </p:tav>
                                            <p:tav tm="100000">
                                              <p:val>
                                                <p:strVal val="#ppt_x"/>
                                              </p:val>
                                            </p:tav>
                                          </p:tavLst>
                                        </p:anim>
                                        <p:anim calcmode="lin" valueType="num">
                                          <p:cBhvr>
                                            <p:cTn id="66" dur="50" fill="hold"/>
                                            <p:tgtEl>
                                              <p:spTgt spid="62"/>
                                            </p:tgtEl>
                                            <p:attrNameLst>
                                              <p:attrName>ppt_y</p:attrName>
                                            </p:attrNameLst>
                                          </p:cBhvr>
                                          <p:tavLst>
                                            <p:tav tm="0">
                                              <p:val>
                                                <p:strVal val="#ppt_y+.1"/>
                                              </p:val>
                                            </p:tav>
                                            <p:tav tm="100000">
                                              <p:val>
                                                <p:strVal val="#ppt_y"/>
                                              </p:val>
                                            </p:tav>
                                          </p:tavLst>
                                        </p:anim>
                                      </p:childTnLst>
                                    </p:cTn>
                                  </p:par>
                                </p:childTnLst>
                              </p:cTn>
                            </p:par>
                            <p:par>
                              <p:cTn id="67" fill="hold">
                                <p:stCondLst>
                                  <p:cond delay="7500"/>
                                </p:stCondLst>
                                <p:childTnLst>
                                  <p:par>
                                    <p:cTn id="68" presetID="42" presetClass="entr" presetSubtype="0" fill="hold" nodeType="afterEffect">
                                      <p:stCondLst>
                                        <p:cond delay="0"/>
                                      </p:stCondLst>
                                      <p:childTnLst>
                                        <p:set>
                                          <p:cBhvr>
                                            <p:cTn id="69" dur="1" fill="hold">
                                              <p:stCondLst>
                                                <p:cond delay="0"/>
                                              </p:stCondLst>
                                            </p:cTn>
                                            <p:tgtEl>
                                              <p:spTgt spid="68"/>
                                            </p:tgtEl>
                                            <p:attrNameLst>
                                              <p:attrName>style.visibility</p:attrName>
                                            </p:attrNameLst>
                                          </p:cBhvr>
                                          <p:to>
                                            <p:strVal val="visible"/>
                                          </p:to>
                                        </p:set>
                                        <p:animEffect transition="in" filter="fade">
                                          <p:cBhvr>
                                            <p:cTn id="70" dur="50"/>
                                            <p:tgtEl>
                                              <p:spTgt spid="68"/>
                                            </p:tgtEl>
                                          </p:cBhvr>
                                        </p:animEffect>
                                        <p:anim calcmode="lin" valueType="num">
                                          <p:cBhvr>
                                            <p:cTn id="71" dur="50" fill="hold"/>
                                            <p:tgtEl>
                                              <p:spTgt spid="68"/>
                                            </p:tgtEl>
                                            <p:attrNameLst>
                                              <p:attrName>ppt_x</p:attrName>
                                            </p:attrNameLst>
                                          </p:cBhvr>
                                          <p:tavLst>
                                            <p:tav tm="0">
                                              <p:val>
                                                <p:strVal val="#ppt_x"/>
                                              </p:val>
                                            </p:tav>
                                            <p:tav tm="100000">
                                              <p:val>
                                                <p:strVal val="#ppt_x"/>
                                              </p:val>
                                            </p:tav>
                                          </p:tavLst>
                                        </p:anim>
                                        <p:anim calcmode="lin" valueType="num">
                                          <p:cBhvr>
                                            <p:cTn id="72" dur="50" fill="hold"/>
                                            <p:tgtEl>
                                              <p:spTgt spid="68"/>
                                            </p:tgtEl>
                                            <p:attrNameLst>
                                              <p:attrName>ppt_y</p:attrName>
                                            </p:attrNameLst>
                                          </p:cBhvr>
                                          <p:tavLst>
                                            <p:tav tm="0">
                                              <p:val>
                                                <p:strVal val="#ppt_y+.1"/>
                                              </p:val>
                                            </p:tav>
                                            <p:tav tm="100000">
                                              <p:val>
                                                <p:strVal val="#ppt_y"/>
                                              </p:val>
                                            </p:tav>
                                          </p:tavLst>
                                        </p:anim>
                                      </p:childTnLst>
                                    </p:cTn>
                                  </p:par>
                                </p:childTnLst>
                              </p:cTn>
                            </p:par>
                            <p:par>
                              <p:cTn id="73" fill="hold">
                                <p:stCondLst>
                                  <p:cond delay="8000"/>
                                </p:stCondLst>
                                <p:childTnLst>
                                  <p:par>
                                    <p:cTn id="74" presetID="14" presetClass="entr" presetSubtype="10" fill="hold" grpId="0" nodeType="afterEffect">
                                      <p:stCondLst>
                                        <p:cond delay="0"/>
                                      </p:stCondLst>
                                      <p:childTnLst>
                                        <p:set>
                                          <p:cBhvr>
                                            <p:cTn id="75" dur="1" fill="hold">
                                              <p:stCondLst>
                                                <p:cond delay="0"/>
                                              </p:stCondLst>
                                            </p:cTn>
                                            <p:tgtEl>
                                              <p:spTgt spid="84"/>
                                            </p:tgtEl>
                                            <p:attrNameLst>
                                              <p:attrName>style.visibility</p:attrName>
                                            </p:attrNameLst>
                                          </p:cBhvr>
                                          <p:to>
                                            <p:strVal val="visible"/>
                                          </p:to>
                                        </p:set>
                                        <p:animEffect transition="in" filter="randombar(horizontal)">
                                          <p:cBhvr>
                                            <p:cTn id="76" dur="50"/>
                                            <p:tgtEl>
                                              <p:spTgt spid="84"/>
                                            </p:tgtEl>
                                          </p:cBhvr>
                                        </p:animEffect>
                                      </p:childTnLst>
                                    </p:cTn>
                                  </p:par>
                                </p:childTnLst>
                              </p:cTn>
                            </p:par>
                            <p:par>
                              <p:cTn id="77" fill="hold">
                                <p:stCondLst>
                                  <p:cond delay="8500"/>
                                </p:stCondLst>
                                <p:childTnLst>
                                  <p:par>
                                    <p:cTn id="78" presetID="14" presetClass="entr" presetSubtype="10" fill="hold" grpId="0" nodeType="afterEffect">
                                      <p:stCondLst>
                                        <p:cond delay="0"/>
                                      </p:stCondLst>
                                      <p:childTnLst>
                                        <p:set>
                                          <p:cBhvr>
                                            <p:cTn id="79" dur="1" fill="hold">
                                              <p:stCondLst>
                                                <p:cond delay="0"/>
                                              </p:stCondLst>
                                            </p:cTn>
                                            <p:tgtEl>
                                              <p:spTgt spid="85"/>
                                            </p:tgtEl>
                                            <p:attrNameLst>
                                              <p:attrName>style.visibility</p:attrName>
                                            </p:attrNameLst>
                                          </p:cBhvr>
                                          <p:to>
                                            <p:strVal val="visible"/>
                                          </p:to>
                                        </p:set>
                                        <p:animEffect transition="in" filter="randombar(horizontal)">
                                          <p:cBhvr>
                                            <p:cTn id="80" dur="50"/>
                                            <p:tgtEl>
                                              <p:spTgt spid="85"/>
                                            </p:tgtEl>
                                          </p:cBhvr>
                                        </p:animEffect>
                                      </p:childTnLst>
                                    </p:cTn>
                                  </p:par>
                                </p:childTnLst>
                              </p:cTn>
                            </p:par>
                            <p:par>
                              <p:cTn id="81" fill="hold">
                                <p:stCondLst>
                                  <p:cond delay="9000"/>
                                </p:stCondLst>
                                <p:childTnLst>
                                  <p:par>
                                    <p:cTn id="82" presetID="14" presetClass="entr" presetSubtype="10" fill="hold" grpId="0" nodeType="afterEffect">
                                      <p:stCondLst>
                                        <p:cond delay="0"/>
                                      </p:stCondLst>
                                      <p:childTnLst>
                                        <p:set>
                                          <p:cBhvr>
                                            <p:cTn id="83" dur="1" fill="hold">
                                              <p:stCondLst>
                                                <p:cond delay="0"/>
                                              </p:stCondLst>
                                            </p:cTn>
                                            <p:tgtEl>
                                              <p:spTgt spid="86"/>
                                            </p:tgtEl>
                                            <p:attrNameLst>
                                              <p:attrName>style.visibility</p:attrName>
                                            </p:attrNameLst>
                                          </p:cBhvr>
                                          <p:to>
                                            <p:strVal val="visible"/>
                                          </p:to>
                                        </p:set>
                                        <p:animEffect transition="in" filter="randombar(horizontal)">
                                          <p:cBhvr>
                                            <p:cTn id="84" dur="50"/>
                                            <p:tgtEl>
                                              <p:spTgt spid="86"/>
                                            </p:tgtEl>
                                          </p:cBhvr>
                                        </p:animEffect>
                                      </p:childTnLst>
                                    </p:cTn>
                                  </p:par>
                                </p:childTnLst>
                              </p:cTn>
                            </p:par>
                            <p:par>
                              <p:cTn id="85" fill="hold">
                                <p:stCondLst>
                                  <p:cond delay="9500"/>
                                </p:stCondLst>
                                <p:childTnLst>
                                  <p:par>
                                    <p:cTn id="86" presetID="14" presetClass="entr" presetSubtype="10" fill="hold" grpId="0" nodeType="afterEffect">
                                      <p:stCondLst>
                                        <p:cond delay="0"/>
                                      </p:stCondLst>
                                      <p:childTnLst>
                                        <p:set>
                                          <p:cBhvr>
                                            <p:cTn id="87" dur="1" fill="hold">
                                              <p:stCondLst>
                                                <p:cond delay="0"/>
                                              </p:stCondLst>
                                            </p:cTn>
                                            <p:tgtEl>
                                              <p:spTgt spid="87"/>
                                            </p:tgtEl>
                                            <p:attrNameLst>
                                              <p:attrName>style.visibility</p:attrName>
                                            </p:attrNameLst>
                                          </p:cBhvr>
                                          <p:to>
                                            <p:strVal val="visible"/>
                                          </p:to>
                                        </p:set>
                                        <p:animEffect transition="in" filter="randombar(horizontal)">
                                          <p:cBhvr>
                                            <p:cTn id="88" dur="5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1" grpId="0"/>
          <p:bldP spid="43" grpId="0"/>
          <p:bldP spid="58" grpId="0"/>
          <p:bldP spid="84" grpId="0"/>
          <p:bldP spid="85" grpId="0"/>
          <p:bldP spid="86" grpId="0"/>
          <p:bldP spid="8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0-#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accel="40000" fill="hold" nodeType="withEffect">
                                      <p:stCondLst>
                                        <p:cond delay="25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2000" fill="hold"/>
                                            <p:tgtEl>
                                              <p:spTgt spid="18"/>
                                            </p:tgtEl>
                                            <p:attrNameLst>
                                              <p:attrName>ppt_x</p:attrName>
                                            </p:attrNameLst>
                                          </p:cBhvr>
                                          <p:tavLst>
                                            <p:tav tm="0">
                                              <p:val>
                                                <p:strVal val="0-#ppt_w/2"/>
                                              </p:val>
                                            </p:tav>
                                            <p:tav tm="100000">
                                              <p:val>
                                                <p:strVal val="#ppt_x"/>
                                              </p:val>
                                            </p:tav>
                                          </p:tavLst>
                                        </p:anim>
                                        <p:anim calcmode="lin" valueType="num">
                                          <p:cBhvr additive="base">
                                            <p:cTn id="12" dur="20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accel="40000" fill="hold" nodeType="withEffect">
                                      <p:stCondLst>
                                        <p:cond delay="50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2000" fill="hold"/>
                                            <p:tgtEl>
                                              <p:spTgt spid="32"/>
                                            </p:tgtEl>
                                            <p:attrNameLst>
                                              <p:attrName>ppt_x</p:attrName>
                                            </p:attrNameLst>
                                          </p:cBhvr>
                                          <p:tavLst>
                                            <p:tav tm="0">
                                              <p:val>
                                                <p:strVal val="0-#ppt_w/2"/>
                                              </p:val>
                                            </p:tav>
                                            <p:tav tm="100000">
                                              <p:val>
                                                <p:strVal val="#ppt_x"/>
                                              </p:val>
                                            </p:tav>
                                          </p:tavLst>
                                        </p:anim>
                                        <p:anim calcmode="lin" valueType="num">
                                          <p:cBhvr additive="base">
                                            <p:cTn id="16" dur="2000" fill="hold"/>
                                            <p:tgtEl>
                                              <p:spTgt spid="32"/>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21" presetClass="entr" presetSubtype="1" fill="hold" nodeType="after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wheel(1)">
                                          <p:cBhvr>
                                            <p:cTn id="20" dur="50"/>
                                            <p:tgtEl>
                                              <p:spTgt spid="49"/>
                                            </p:tgtEl>
                                          </p:cBhvr>
                                        </p:animEffect>
                                      </p:childTnLst>
                                    </p:cTn>
                                  </p:par>
                                </p:childTnLst>
                              </p:cTn>
                            </p:par>
                            <p:par>
                              <p:cTn id="21" fill="hold">
                                <p:stCondLst>
                                  <p:cond delay="2500"/>
                                </p:stCondLst>
                                <p:childTnLst>
                                  <p:par>
                                    <p:cTn id="22" presetID="21" presetClass="entr" presetSubtype="1" fill="hold" nodeType="after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heel(1)">
                                          <p:cBhvr>
                                            <p:cTn id="24" dur="50"/>
                                            <p:tgtEl>
                                              <p:spTgt spid="37"/>
                                            </p:tgtEl>
                                          </p:cBhvr>
                                        </p:animEffect>
                                      </p:childTnLst>
                                    </p:cTn>
                                  </p:par>
                                </p:childTnLst>
                              </p:cTn>
                            </p:par>
                            <p:par>
                              <p:cTn id="25" fill="hold">
                                <p:stCondLst>
                                  <p:cond delay="3000"/>
                                </p:stCondLst>
                                <p:childTnLst>
                                  <p:par>
                                    <p:cTn id="26" presetID="21" presetClass="entr" presetSubtype="1" fill="hold"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heel(1)">
                                          <p:cBhvr>
                                            <p:cTn id="28" dur="50"/>
                                            <p:tgtEl>
                                              <p:spTgt spid="25"/>
                                            </p:tgtEl>
                                          </p:cBhvr>
                                        </p:animEffect>
                                      </p:childTnLst>
                                    </p:cTn>
                                  </p:par>
                                </p:childTnLst>
                              </p:cTn>
                            </p:par>
                            <p:par>
                              <p:cTn id="29" fill="hold">
                                <p:stCondLst>
                                  <p:cond delay="3500"/>
                                </p:stCondLst>
                                <p:childTnLst>
                                  <p:par>
                                    <p:cTn id="30" presetID="21" presetClass="entr" presetSubtype="1"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heel(1)">
                                          <p:cBhvr>
                                            <p:cTn id="32" dur="50"/>
                                            <p:tgtEl>
                                              <p:spTgt spid="11"/>
                                            </p:tgtEl>
                                          </p:cBhvr>
                                        </p:animEffect>
                                      </p:childTnLst>
                                    </p:cTn>
                                  </p:par>
                                </p:childTnLst>
                              </p:cTn>
                            </p:par>
                            <p:par>
                              <p:cTn id="33" fill="hold">
                                <p:stCondLst>
                                  <p:cond delay="4000"/>
                                </p:stCondLst>
                                <p:childTnLst>
                                  <p:par>
                                    <p:cTn id="34" presetID="22" presetClass="entr" presetSubtype="2" fill="hold" grpId="0" nodeType="after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wipe(right)">
                                          <p:cBhvr>
                                            <p:cTn id="36" dur="50"/>
                                            <p:tgtEl>
                                              <p:spTgt spid="43"/>
                                            </p:tgtEl>
                                          </p:cBhvr>
                                        </p:animEffect>
                                      </p:childTnLst>
                                    </p:cTn>
                                  </p:par>
                                </p:childTnLst>
                              </p:cTn>
                            </p:par>
                            <p:par>
                              <p:cTn id="37" fill="hold">
                                <p:stCondLst>
                                  <p:cond delay="4500"/>
                                </p:stCondLst>
                                <p:childTnLst>
                                  <p:par>
                                    <p:cTn id="38" presetID="22" presetClass="entr" presetSubtype="2" fill="hold" grpId="0" nodeType="after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right)">
                                          <p:cBhvr>
                                            <p:cTn id="40" dur="50"/>
                                            <p:tgtEl>
                                              <p:spTgt spid="31"/>
                                            </p:tgtEl>
                                          </p:cBhvr>
                                        </p:animEffect>
                                      </p:childTnLst>
                                    </p:cTn>
                                  </p:par>
                                </p:childTnLst>
                              </p:cTn>
                            </p:par>
                            <p:par>
                              <p:cTn id="41" fill="hold">
                                <p:stCondLst>
                                  <p:cond delay="5000"/>
                                </p:stCondLst>
                                <p:childTnLst>
                                  <p:par>
                                    <p:cTn id="42" presetID="22" presetClass="entr" presetSubtype="2"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right)">
                                          <p:cBhvr>
                                            <p:cTn id="44" dur="50"/>
                                            <p:tgtEl>
                                              <p:spTgt spid="17"/>
                                            </p:tgtEl>
                                          </p:cBhvr>
                                        </p:animEffect>
                                      </p:childTnLst>
                                    </p:cTn>
                                  </p:par>
                                </p:childTnLst>
                              </p:cTn>
                            </p:par>
                            <p:par>
                              <p:cTn id="45" fill="hold">
                                <p:stCondLst>
                                  <p:cond delay="5500"/>
                                </p:stCondLst>
                                <p:childTnLst>
                                  <p:par>
                                    <p:cTn id="46" presetID="22" presetClass="entr" presetSubtype="2" fill="hold" grpId="0" nodeType="afterEffect">
                                      <p:stCondLst>
                                        <p:cond delay="0"/>
                                      </p:stCondLst>
                                      <p:childTnLst>
                                        <p:set>
                                          <p:cBhvr>
                                            <p:cTn id="47" dur="1" fill="hold">
                                              <p:stCondLst>
                                                <p:cond delay="0"/>
                                              </p:stCondLst>
                                            </p:cTn>
                                            <p:tgtEl>
                                              <p:spTgt spid="58"/>
                                            </p:tgtEl>
                                            <p:attrNameLst>
                                              <p:attrName>style.visibility</p:attrName>
                                            </p:attrNameLst>
                                          </p:cBhvr>
                                          <p:to>
                                            <p:strVal val="visible"/>
                                          </p:to>
                                        </p:set>
                                        <p:animEffect transition="in" filter="wipe(right)">
                                          <p:cBhvr>
                                            <p:cTn id="48" dur="50"/>
                                            <p:tgtEl>
                                              <p:spTgt spid="58"/>
                                            </p:tgtEl>
                                          </p:cBhvr>
                                        </p:animEffect>
                                      </p:childTnLst>
                                    </p:cTn>
                                  </p:par>
                                </p:childTnLst>
                              </p:cTn>
                            </p:par>
                            <p:par>
                              <p:cTn id="49" fill="hold">
                                <p:stCondLst>
                                  <p:cond delay="6000"/>
                                </p:stCondLst>
                                <p:childTnLst>
                                  <p:par>
                                    <p:cTn id="50" presetID="42" presetClass="entr" presetSubtype="0" fill="hold" nodeType="after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fade">
                                          <p:cBhvr>
                                            <p:cTn id="52" dur="50"/>
                                            <p:tgtEl>
                                              <p:spTgt spid="55"/>
                                            </p:tgtEl>
                                          </p:cBhvr>
                                        </p:animEffect>
                                        <p:anim calcmode="lin" valueType="num">
                                          <p:cBhvr>
                                            <p:cTn id="53" dur="50" fill="hold"/>
                                            <p:tgtEl>
                                              <p:spTgt spid="55"/>
                                            </p:tgtEl>
                                            <p:attrNameLst>
                                              <p:attrName>ppt_x</p:attrName>
                                            </p:attrNameLst>
                                          </p:cBhvr>
                                          <p:tavLst>
                                            <p:tav tm="0">
                                              <p:val>
                                                <p:strVal val="#ppt_x"/>
                                              </p:val>
                                            </p:tav>
                                            <p:tav tm="100000">
                                              <p:val>
                                                <p:strVal val="#ppt_x"/>
                                              </p:val>
                                            </p:tav>
                                          </p:tavLst>
                                        </p:anim>
                                        <p:anim calcmode="lin" valueType="num">
                                          <p:cBhvr>
                                            <p:cTn id="54" dur="50" fill="hold"/>
                                            <p:tgtEl>
                                              <p:spTgt spid="55"/>
                                            </p:tgtEl>
                                            <p:attrNameLst>
                                              <p:attrName>ppt_y</p:attrName>
                                            </p:attrNameLst>
                                          </p:cBhvr>
                                          <p:tavLst>
                                            <p:tav tm="0">
                                              <p:val>
                                                <p:strVal val="#ppt_y+.1"/>
                                              </p:val>
                                            </p:tav>
                                            <p:tav tm="100000">
                                              <p:val>
                                                <p:strVal val="#ppt_y"/>
                                              </p:val>
                                            </p:tav>
                                          </p:tavLst>
                                        </p:anim>
                                      </p:childTnLst>
                                    </p:cTn>
                                  </p:par>
                                </p:childTnLst>
                              </p:cTn>
                            </p:par>
                            <p:par>
                              <p:cTn id="55" fill="hold">
                                <p:stCondLst>
                                  <p:cond delay="6500"/>
                                </p:stCondLst>
                                <p:childTnLst>
                                  <p:par>
                                    <p:cTn id="56" presetID="42" presetClass="entr" presetSubtype="0" fill="hold" nodeType="afterEffect">
                                      <p:stCondLst>
                                        <p:cond delay="0"/>
                                      </p:stCondLst>
                                      <p:childTnLst>
                                        <p:set>
                                          <p:cBhvr>
                                            <p:cTn id="57" dur="1" fill="hold">
                                              <p:stCondLst>
                                                <p:cond delay="0"/>
                                              </p:stCondLst>
                                            </p:cTn>
                                            <p:tgtEl>
                                              <p:spTgt spid="59"/>
                                            </p:tgtEl>
                                            <p:attrNameLst>
                                              <p:attrName>style.visibility</p:attrName>
                                            </p:attrNameLst>
                                          </p:cBhvr>
                                          <p:to>
                                            <p:strVal val="visible"/>
                                          </p:to>
                                        </p:set>
                                        <p:animEffect transition="in" filter="fade">
                                          <p:cBhvr>
                                            <p:cTn id="58" dur="50"/>
                                            <p:tgtEl>
                                              <p:spTgt spid="59"/>
                                            </p:tgtEl>
                                          </p:cBhvr>
                                        </p:animEffect>
                                        <p:anim calcmode="lin" valueType="num">
                                          <p:cBhvr>
                                            <p:cTn id="59" dur="50" fill="hold"/>
                                            <p:tgtEl>
                                              <p:spTgt spid="59"/>
                                            </p:tgtEl>
                                            <p:attrNameLst>
                                              <p:attrName>ppt_x</p:attrName>
                                            </p:attrNameLst>
                                          </p:cBhvr>
                                          <p:tavLst>
                                            <p:tav tm="0">
                                              <p:val>
                                                <p:strVal val="#ppt_x"/>
                                              </p:val>
                                            </p:tav>
                                            <p:tav tm="100000">
                                              <p:val>
                                                <p:strVal val="#ppt_x"/>
                                              </p:val>
                                            </p:tav>
                                          </p:tavLst>
                                        </p:anim>
                                        <p:anim calcmode="lin" valueType="num">
                                          <p:cBhvr>
                                            <p:cTn id="60" dur="50" fill="hold"/>
                                            <p:tgtEl>
                                              <p:spTgt spid="59"/>
                                            </p:tgtEl>
                                            <p:attrNameLst>
                                              <p:attrName>ppt_y</p:attrName>
                                            </p:attrNameLst>
                                          </p:cBhvr>
                                          <p:tavLst>
                                            <p:tav tm="0">
                                              <p:val>
                                                <p:strVal val="#ppt_y+.1"/>
                                              </p:val>
                                            </p:tav>
                                            <p:tav tm="100000">
                                              <p:val>
                                                <p:strVal val="#ppt_y"/>
                                              </p:val>
                                            </p:tav>
                                          </p:tavLst>
                                        </p:anim>
                                      </p:childTnLst>
                                    </p:cTn>
                                  </p:par>
                                </p:childTnLst>
                              </p:cTn>
                            </p:par>
                            <p:par>
                              <p:cTn id="61" fill="hold">
                                <p:stCondLst>
                                  <p:cond delay="7000"/>
                                </p:stCondLst>
                                <p:childTnLst>
                                  <p:par>
                                    <p:cTn id="62" presetID="42" presetClass="entr" presetSubtype="0" fill="hold" nodeType="afterEffect">
                                      <p:stCondLst>
                                        <p:cond delay="0"/>
                                      </p:stCondLst>
                                      <p:childTnLst>
                                        <p:set>
                                          <p:cBhvr>
                                            <p:cTn id="63" dur="1" fill="hold">
                                              <p:stCondLst>
                                                <p:cond delay="0"/>
                                              </p:stCondLst>
                                            </p:cTn>
                                            <p:tgtEl>
                                              <p:spTgt spid="62"/>
                                            </p:tgtEl>
                                            <p:attrNameLst>
                                              <p:attrName>style.visibility</p:attrName>
                                            </p:attrNameLst>
                                          </p:cBhvr>
                                          <p:to>
                                            <p:strVal val="visible"/>
                                          </p:to>
                                        </p:set>
                                        <p:animEffect transition="in" filter="fade">
                                          <p:cBhvr>
                                            <p:cTn id="64" dur="50"/>
                                            <p:tgtEl>
                                              <p:spTgt spid="62"/>
                                            </p:tgtEl>
                                          </p:cBhvr>
                                        </p:animEffect>
                                        <p:anim calcmode="lin" valueType="num">
                                          <p:cBhvr>
                                            <p:cTn id="65" dur="50" fill="hold"/>
                                            <p:tgtEl>
                                              <p:spTgt spid="62"/>
                                            </p:tgtEl>
                                            <p:attrNameLst>
                                              <p:attrName>ppt_x</p:attrName>
                                            </p:attrNameLst>
                                          </p:cBhvr>
                                          <p:tavLst>
                                            <p:tav tm="0">
                                              <p:val>
                                                <p:strVal val="#ppt_x"/>
                                              </p:val>
                                            </p:tav>
                                            <p:tav tm="100000">
                                              <p:val>
                                                <p:strVal val="#ppt_x"/>
                                              </p:val>
                                            </p:tav>
                                          </p:tavLst>
                                        </p:anim>
                                        <p:anim calcmode="lin" valueType="num">
                                          <p:cBhvr>
                                            <p:cTn id="66" dur="50" fill="hold"/>
                                            <p:tgtEl>
                                              <p:spTgt spid="62"/>
                                            </p:tgtEl>
                                            <p:attrNameLst>
                                              <p:attrName>ppt_y</p:attrName>
                                            </p:attrNameLst>
                                          </p:cBhvr>
                                          <p:tavLst>
                                            <p:tav tm="0">
                                              <p:val>
                                                <p:strVal val="#ppt_y+.1"/>
                                              </p:val>
                                            </p:tav>
                                            <p:tav tm="100000">
                                              <p:val>
                                                <p:strVal val="#ppt_y"/>
                                              </p:val>
                                            </p:tav>
                                          </p:tavLst>
                                        </p:anim>
                                      </p:childTnLst>
                                    </p:cTn>
                                  </p:par>
                                </p:childTnLst>
                              </p:cTn>
                            </p:par>
                            <p:par>
                              <p:cTn id="67" fill="hold">
                                <p:stCondLst>
                                  <p:cond delay="7500"/>
                                </p:stCondLst>
                                <p:childTnLst>
                                  <p:par>
                                    <p:cTn id="68" presetID="42" presetClass="entr" presetSubtype="0" fill="hold" nodeType="afterEffect">
                                      <p:stCondLst>
                                        <p:cond delay="0"/>
                                      </p:stCondLst>
                                      <p:childTnLst>
                                        <p:set>
                                          <p:cBhvr>
                                            <p:cTn id="69" dur="1" fill="hold">
                                              <p:stCondLst>
                                                <p:cond delay="0"/>
                                              </p:stCondLst>
                                            </p:cTn>
                                            <p:tgtEl>
                                              <p:spTgt spid="68"/>
                                            </p:tgtEl>
                                            <p:attrNameLst>
                                              <p:attrName>style.visibility</p:attrName>
                                            </p:attrNameLst>
                                          </p:cBhvr>
                                          <p:to>
                                            <p:strVal val="visible"/>
                                          </p:to>
                                        </p:set>
                                        <p:animEffect transition="in" filter="fade">
                                          <p:cBhvr>
                                            <p:cTn id="70" dur="50"/>
                                            <p:tgtEl>
                                              <p:spTgt spid="68"/>
                                            </p:tgtEl>
                                          </p:cBhvr>
                                        </p:animEffect>
                                        <p:anim calcmode="lin" valueType="num">
                                          <p:cBhvr>
                                            <p:cTn id="71" dur="50" fill="hold"/>
                                            <p:tgtEl>
                                              <p:spTgt spid="68"/>
                                            </p:tgtEl>
                                            <p:attrNameLst>
                                              <p:attrName>ppt_x</p:attrName>
                                            </p:attrNameLst>
                                          </p:cBhvr>
                                          <p:tavLst>
                                            <p:tav tm="0">
                                              <p:val>
                                                <p:strVal val="#ppt_x"/>
                                              </p:val>
                                            </p:tav>
                                            <p:tav tm="100000">
                                              <p:val>
                                                <p:strVal val="#ppt_x"/>
                                              </p:val>
                                            </p:tav>
                                          </p:tavLst>
                                        </p:anim>
                                        <p:anim calcmode="lin" valueType="num">
                                          <p:cBhvr>
                                            <p:cTn id="72" dur="50" fill="hold"/>
                                            <p:tgtEl>
                                              <p:spTgt spid="68"/>
                                            </p:tgtEl>
                                            <p:attrNameLst>
                                              <p:attrName>ppt_y</p:attrName>
                                            </p:attrNameLst>
                                          </p:cBhvr>
                                          <p:tavLst>
                                            <p:tav tm="0">
                                              <p:val>
                                                <p:strVal val="#ppt_y+.1"/>
                                              </p:val>
                                            </p:tav>
                                            <p:tav tm="100000">
                                              <p:val>
                                                <p:strVal val="#ppt_y"/>
                                              </p:val>
                                            </p:tav>
                                          </p:tavLst>
                                        </p:anim>
                                      </p:childTnLst>
                                    </p:cTn>
                                  </p:par>
                                </p:childTnLst>
                              </p:cTn>
                            </p:par>
                            <p:par>
                              <p:cTn id="73" fill="hold">
                                <p:stCondLst>
                                  <p:cond delay="8000"/>
                                </p:stCondLst>
                                <p:childTnLst>
                                  <p:par>
                                    <p:cTn id="74" presetID="14" presetClass="entr" presetSubtype="10" fill="hold" grpId="0" nodeType="afterEffect">
                                      <p:stCondLst>
                                        <p:cond delay="0"/>
                                      </p:stCondLst>
                                      <p:childTnLst>
                                        <p:set>
                                          <p:cBhvr>
                                            <p:cTn id="75" dur="1" fill="hold">
                                              <p:stCondLst>
                                                <p:cond delay="0"/>
                                              </p:stCondLst>
                                            </p:cTn>
                                            <p:tgtEl>
                                              <p:spTgt spid="84"/>
                                            </p:tgtEl>
                                            <p:attrNameLst>
                                              <p:attrName>style.visibility</p:attrName>
                                            </p:attrNameLst>
                                          </p:cBhvr>
                                          <p:to>
                                            <p:strVal val="visible"/>
                                          </p:to>
                                        </p:set>
                                        <p:animEffect transition="in" filter="randombar(horizontal)">
                                          <p:cBhvr>
                                            <p:cTn id="76" dur="50"/>
                                            <p:tgtEl>
                                              <p:spTgt spid="84"/>
                                            </p:tgtEl>
                                          </p:cBhvr>
                                        </p:animEffect>
                                      </p:childTnLst>
                                    </p:cTn>
                                  </p:par>
                                </p:childTnLst>
                              </p:cTn>
                            </p:par>
                            <p:par>
                              <p:cTn id="77" fill="hold">
                                <p:stCondLst>
                                  <p:cond delay="8500"/>
                                </p:stCondLst>
                                <p:childTnLst>
                                  <p:par>
                                    <p:cTn id="78" presetID="14" presetClass="entr" presetSubtype="10" fill="hold" grpId="0" nodeType="afterEffect">
                                      <p:stCondLst>
                                        <p:cond delay="0"/>
                                      </p:stCondLst>
                                      <p:childTnLst>
                                        <p:set>
                                          <p:cBhvr>
                                            <p:cTn id="79" dur="1" fill="hold">
                                              <p:stCondLst>
                                                <p:cond delay="0"/>
                                              </p:stCondLst>
                                            </p:cTn>
                                            <p:tgtEl>
                                              <p:spTgt spid="85"/>
                                            </p:tgtEl>
                                            <p:attrNameLst>
                                              <p:attrName>style.visibility</p:attrName>
                                            </p:attrNameLst>
                                          </p:cBhvr>
                                          <p:to>
                                            <p:strVal val="visible"/>
                                          </p:to>
                                        </p:set>
                                        <p:animEffect transition="in" filter="randombar(horizontal)">
                                          <p:cBhvr>
                                            <p:cTn id="80" dur="50"/>
                                            <p:tgtEl>
                                              <p:spTgt spid="85"/>
                                            </p:tgtEl>
                                          </p:cBhvr>
                                        </p:animEffect>
                                      </p:childTnLst>
                                    </p:cTn>
                                  </p:par>
                                </p:childTnLst>
                              </p:cTn>
                            </p:par>
                            <p:par>
                              <p:cTn id="81" fill="hold">
                                <p:stCondLst>
                                  <p:cond delay="9000"/>
                                </p:stCondLst>
                                <p:childTnLst>
                                  <p:par>
                                    <p:cTn id="82" presetID="14" presetClass="entr" presetSubtype="10" fill="hold" grpId="0" nodeType="afterEffect">
                                      <p:stCondLst>
                                        <p:cond delay="0"/>
                                      </p:stCondLst>
                                      <p:childTnLst>
                                        <p:set>
                                          <p:cBhvr>
                                            <p:cTn id="83" dur="1" fill="hold">
                                              <p:stCondLst>
                                                <p:cond delay="0"/>
                                              </p:stCondLst>
                                            </p:cTn>
                                            <p:tgtEl>
                                              <p:spTgt spid="86"/>
                                            </p:tgtEl>
                                            <p:attrNameLst>
                                              <p:attrName>style.visibility</p:attrName>
                                            </p:attrNameLst>
                                          </p:cBhvr>
                                          <p:to>
                                            <p:strVal val="visible"/>
                                          </p:to>
                                        </p:set>
                                        <p:animEffect transition="in" filter="randombar(horizontal)">
                                          <p:cBhvr>
                                            <p:cTn id="84" dur="50"/>
                                            <p:tgtEl>
                                              <p:spTgt spid="86"/>
                                            </p:tgtEl>
                                          </p:cBhvr>
                                        </p:animEffect>
                                      </p:childTnLst>
                                    </p:cTn>
                                  </p:par>
                                </p:childTnLst>
                              </p:cTn>
                            </p:par>
                            <p:par>
                              <p:cTn id="85" fill="hold">
                                <p:stCondLst>
                                  <p:cond delay="9500"/>
                                </p:stCondLst>
                                <p:childTnLst>
                                  <p:par>
                                    <p:cTn id="86" presetID="14" presetClass="entr" presetSubtype="10" fill="hold" grpId="0" nodeType="afterEffect">
                                      <p:stCondLst>
                                        <p:cond delay="0"/>
                                      </p:stCondLst>
                                      <p:childTnLst>
                                        <p:set>
                                          <p:cBhvr>
                                            <p:cTn id="87" dur="1" fill="hold">
                                              <p:stCondLst>
                                                <p:cond delay="0"/>
                                              </p:stCondLst>
                                            </p:cTn>
                                            <p:tgtEl>
                                              <p:spTgt spid="87"/>
                                            </p:tgtEl>
                                            <p:attrNameLst>
                                              <p:attrName>style.visibility</p:attrName>
                                            </p:attrNameLst>
                                          </p:cBhvr>
                                          <p:to>
                                            <p:strVal val="visible"/>
                                          </p:to>
                                        </p:set>
                                        <p:animEffect transition="in" filter="randombar(horizontal)">
                                          <p:cBhvr>
                                            <p:cTn id="88" dur="5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1" grpId="0"/>
          <p:bldP spid="43" grpId="0"/>
          <p:bldP spid="58" grpId="0"/>
          <p:bldP spid="84" grpId="0"/>
          <p:bldP spid="85" grpId="0"/>
          <p:bldP spid="86" grpId="0"/>
          <p:bldP spid="87" grpId="0"/>
        </p:bldLst>
      </p:timing>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3"/>
          <p:cNvSpPr txBox="1">
            <a:spLocks noChangeArrowheads="1"/>
          </p:cNvSpPr>
          <p:nvPr/>
        </p:nvSpPr>
        <p:spPr bwMode="auto">
          <a:xfrm>
            <a:off x="589136" y="333450"/>
            <a:ext cx="113387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800" b="1" dirty="0">
                <a:solidFill>
                  <a:schemeClr val="bg1"/>
                </a:solidFill>
                <a:latin typeface="微软雅黑" panose="020B0503020204020204" pitchFamily="34" charset="-122"/>
                <a:ea typeface="微软雅黑" panose="020B0503020204020204" pitchFamily="34" charset="-122"/>
                <a:cs typeface="时尚中黑简体"/>
              </a:rPr>
              <a:t>4.</a:t>
            </a:r>
            <a:r>
              <a:rPr lang="zh-CN" altLang="en-US" sz="2800" b="1" dirty="0">
                <a:solidFill>
                  <a:schemeClr val="bg1"/>
                </a:solidFill>
                <a:latin typeface="微软雅黑" panose="020B0503020204020204" pitchFamily="34" charset="-122"/>
                <a:ea typeface="微软雅黑" panose="020B0503020204020204" pitchFamily="34" charset="-122"/>
                <a:cs typeface="时尚中黑简体"/>
              </a:rPr>
              <a:t>到现场办理贷款手续时，需准备哪些资料？</a:t>
            </a:r>
            <a:endParaRPr lang="zh-CN" altLang="en-US" sz="2800" b="1" dirty="0">
              <a:solidFill>
                <a:schemeClr val="bg1"/>
              </a:solidFill>
              <a:latin typeface="微软雅黑" panose="020B0503020204020204" pitchFamily="34" charset="-122"/>
              <a:ea typeface="微软雅黑" panose="020B0503020204020204" pitchFamily="34" charset="-122"/>
              <a:cs typeface="时尚中黑简体"/>
            </a:endParaRPr>
          </a:p>
        </p:txBody>
      </p:sp>
      <p:sp>
        <p:nvSpPr>
          <p:cNvPr id="21" name="矩形 24"/>
          <p:cNvSpPr>
            <a:spLocks noChangeArrowheads="1"/>
          </p:cNvSpPr>
          <p:nvPr/>
        </p:nvSpPr>
        <p:spPr bwMode="auto">
          <a:xfrm>
            <a:off x="749027" y="935484"/>
            <a:ext cx="11106819" cy="46038"/>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a:solidFill>
                <a:srgbClr val="FFFFFF"/>
              </a:solidFill>
              <a:latin typeface="Calibri" panose="020F0502020204030204" pitchFamily="34" charset="0"/>
              <a:ea typeface="幼圆" panose="02010509060101010101" pitchFamily="49" charset="-122"/>
              <a:sym typeface="Calibri" panose="020F0502020204030204" pitchFamily="34" charset="0"/>
            </a:endParaRPr>
          </a:p>
        </p:txBody>
      </p:sp>
      <p:sp>
        <p:nvSpPr>
          <p:cNvPr id="6" name="矩形 5"/>
          <p:cNvSpPr/>
          <p:nvPr/>
        </p:nvSpPr>
        <p:spPr>
          <a:xfrm>
            <a:off x="3430911" y="4138344"/>
            <a:ext cx="5503470" cy="2554456"/>
          </a:xfrm>
          <a:prstGeom prst="rect">
            <a:avLst/>
          </a:prstGeom>
          <a:solidFill>
            <a:srgbClr val="53D2FF">
              <a:alpha val="60000"/>
            </a:srgbClr>
          </a:solidFill>
          <a:ln>
            <a:noFill/>
          </a:ln>
          <a:effectLst>
            <a:outerShdw blurRad="254000" algn="tl" rotWithShape="0">
              <a:srgbClr val="53D2FF">
                <a:alpha val="80000"/>
              </a:srgbClr>
            </a:outerShdw>
          </a:effectLst>
        </p:spPr>
        <p:txBody>
          <a:bodyPr vert="horz" wrap="square" lIns="91440" tIns="648000" rIns="91440" bIns="45720" numCol="1" anchor="t" anchorCtr="0" compatLnSpc="1"/>
          <a:lstStyle/>
          <a:p>
            <a:pPr algn="ctr"/>
            <a:endParaRPr lang="zh-CN" altLang="en-US" sz="6000">
              <a:solidFill>
                <a:schemeClr val="bg1"/>
              </a:solidFill>
              <a:latin typeface="UKIJ Qolyazma" pitchFamily="18" charset="0"/>
              <a:ea typeface="UKIJ Qolyazma" pitchFamily="18" charset="0"/>
              <a:cs typeface="UKIJ Qolyazma" pitchFamily="18" charset="0"/>
            </a:endParaRPr>
          </a:p>
        </p:txBody>
      </p:sp>
      <p:sp>
        <p:nvSpPr>
          <p:cNvPr id="7" name="矩形 6"/>
          <p:cNvSpPr/>
          <p:nvPr/>
        </p:nvSpPr>
        <p:spPr>
          <a:xfrm>
            <a:off x="3430910" y="1687571"/>
            <a:ext cx="5459225" cy="2304752"/>
          </a:xfrm>
          <a:prstGeom prst="rect">
            <a:avLst/>
          </a:prstGeom>
          <a:solidFill>
            <a:srgbClr val="53D2FF">
              <a:alpha val="60000"/>
            </a:srgbClr>
          </a:solidFill>
          <a:ln>
            <a:noFill/>
          </a:ln>
          <a:effectLst>
            <a:outerShdw blurRad="254000" algn="tl" rotWithShape="0">
              <a:srgbClr val="53D2FF">
                <a:alpha val="80000"/>
              </a:srgbClr>
            </a:outerShdw>
          </a:effectLst>
        </p:spPr>
        <p:txBody>
          <a:bodyPr vert="horz" wrap="square" lIns="91440" tIns="648000" rIns="91440" bIns="45720" numCol="1" anchor="t" anchorCtr="0" compatLnSpc="1"/>
          <a:lstStyle/>
          <a:p>
            <a:pPr algn="ctr"/>
            <a:endParaRPr lang="zh-CN" altLang="en-US" sz="6000">
              <a:solidFill>
                <a:schemeClr val="bg1"/>
              </a:solidFill>
              <a:latin typeface="UKIJ Qolyazma" pitchFamily="18" charset="0"/>
              <a:ea typeface="UKIJ Qolyazma" pitchFamily="18" charset="0"/>
              <a:cs typeface="UKIJ Qolyazma" pitchFamily="18" charset="0"/>
            </a:endParaRPr>
          </a:p>
        </p:txBody>
      </p:sp>
      <p:sp>
        <p:nvSpPr>
          <p:cNvPr id="8" name="矩形 7"/>
          <p:cNvSpPr/>
          <p:nvPr/>
        </p:nvSpPr>
        <p:spPr>
          <a:xfrm>
            <a:off x="3417527" y="4161307"/>
            <a:ext cx="5472608" cy="113335"/>
          </a:xfrm>
          <a:prstGeom prst="rect">
            <a:avLst/>
          </a:prstGeom>
          <a:pattFill prst="ltUpDiag">
            <a:fgClr>
              <a:srgbClr val="414455"/>
            </a:fgClr>
            <a:bgClr>
              <a:srgbClr val="E8E8E6"/>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77232" tIns="38616" rIns="77232" bIns="38616" rtlCol="0" anchor="ctr"/>
          <a:lstStyle/>
          <a:p>
            <a:pPr algn="ctr"/>
            <a:endParaRPr lang="zh-CN" altLang="en-US"/>
          </a:p>
        </p:txBody>
      </p:sp>
      <p:sp>
        <p:nvSpPr>
          <p:cNvPr id="9" name="矩形 8"/>
          <p:cNvSpPr/>
          <p:nvPr/>
        </p:nvSpPr>
        <p:spPr>
          <a:xfrm>
            <a:off x="3430910" y="1630904"/>
            <a:ext cx="5472608" cy="113335"/>
          </a:xfrm>
          <a:prstGeom prst="rect">
            <a:avLst/>
          </a:prstGeom>
          <a:pattFill prst="ltUpDiag">
            <a:fgClr>
              <a:srgbClr val="414455"/>
            </a:fgClr>
            <a:bgClr>
              <a:srgbClr val="E8E8E6"/>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77232" tIns="38616" rIns="77232" bIns="38616" rtlCol="0" anchor="ctr"/>
          <a:lstStyle/>
          <a:p>
            <a:pPr algn="ctr"/>
            <a:endParaRPr lang="zh-CN" altLang="en-US"/>
          </a:p>
        </p:txBody>
      </p:sp>
      <p:sp>
        <p:nvSpPr>
          <p:cNvPr id="10" name="椭圆 64"/>
          <p:cNvSpPr>
            <a:spLocks noChangeArrowheads="1"/>
          </p:cNvSpPr>
          <p:nvPr/>
        </p:nvSpPr>
        <p:spPr bwMode="auto">
          <a:xfrm>
            <a:off x="1846734" y="1216793"/>
            <a:ext cx="1449005" cy="1401665"/>
          </a:xfrm>
          <a:prstGeom prst="ellipse">
            <a:avLst/>
          </a:prstGeom>
          <a:solidFill>
            <a:srgbClr val="0F97C7"/>
          </a:solidFill>
          <a:ln w="190500" cap="sq" cmpd="sng">
            <a:solidFill>
              <a:srgbClr val="C8C6BD"/>
            </a:solidFill>
            <a:round/>
          </a:ln>
        </p:spPr>
        <p:txBody>
          <a:bodyPr lIns="77232" tIns="38616" rIns="77232" bIns="38616" anchor="ctr"/>
          <a:lstStyle/>
          <a:p>
            <a:pPr algn="ctr"/>
            <a:r>
              <a:rPr lang="zh-CN" altLang="en-US" sz="2400" b="1" dirty="0" smtClean="0">
                <a:solidFill>
                  <a:schemeClr val="bg1"/>
                </a:solidFill>
                <a:latin typeface="微软雅黑" panose="020B0503020204020204" pitchFamily="34" charset="-122"/>
                <a:ea typeface="微软雅黑" panose="020B0503020204020204" pitchFamily="34" charset="-122"/>
                <a:sym typeface="宋体" panose="02010600030101010101" pitchFamily="2" charset="-122"/>
              </a:rPr>
              <a:t>首 贷</a:t>
            </a:r>
            <a:endParaRPr lang="zh-CN" altLang="zh-CN" sz="24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1" name="TextBox 10"/>
          <p:cNvSpPr txBox="1"/>
          <p:nvPr/>
        </p:nvSpPr>
        <p:spPr>
          <a:xfrm>
            <a:off x="3591240" y="1856272"/>
            <a:ext cx="5182811" cy="1967350"/>
          </a:xfrm>
          <a:prstGeom prst="rect">
            <a:avLst/>
          </a:prstGeom>
          <a:noFill/>
        </p:spPr>
        <p:txBody>
          <a:bodyPr wrap="square" lIns="77232" tIns="38616" rIns="77232" bIns="38616" rtlCol="0">
            <a:spAutoFit/>
          </a:bodyPr>
          <a:lstStyle/>
          <a:p>
            <a:pPr>
              <a:lnSpc>
                <a:spcPct val="130000"/>
              </a:lnSpc>
            </a:pPr>
            <a:r>
              <a:rPr lang="zh-CN" altLang="en-US" sz="1600" b="1" dirty="0">
                <a:solidFill>
                  <a:schemeClr val="bg1"/>
                </a:solidFill>
                <a:latin typeface="微软雅黑" panose="020B0503020204020204" pitchFamily="34" charset="-122"/>
                <a:ea typeface="微软雅黑" panose="020B0503020204020204" pitchFamily="34" charset="-122"/>
              </a:rPr>
              <a:t>学生应与共同借款人（与系统内共同借款人信息一致）同时到现场办理贷款手续，并携带学生及共同借款人的身份证原件和复印件、录取通知书原件和复印件（仅新生）、学生证原件和复印件（仅在校生）、学生及共同借款人户口簿原件、</a:t>
            </a:r>
            <a:r>
              <a:rPr lang="en-US" altLang="zh-CN" sz="1600" b="1" dirty="0">
                <a:solidFill>
                  <a:schemeClr val="bg1"/>
                </a:solidFill>
                <a:latin typeface="微软雅黑" panose="020B0503020204020204" pitchFamily="34" charset="-122"/>
                <a:ea typeface="微软雅黑" panose="020B0503020204020204" pitchFamily="34" charset="-122"/>
              </a:rPr>
              <a:t>《</a:t>
            </a:r>
            <a:r>
              <a:rPr lang="zh-CN" altLang="en-US" sz="1600" b="1" dirty="0">
                <a:solidFill>
                  <a:schemeClr val="bg1"/>
                </a:solidFill>
                <a:latin typeface="微软雅黑" panose="020B0503020204020204" pitchFamily="34" charset="-122"/>
                <a:ea typeface="微软雅黑" panose="020B0503020204020204" pitchFamily="34" charset="-122"/>
              </a:rPr>
              <a:t>申请表</a:t>
            </a:r>
            <a:r>
              <a:rPr lang="en-US" altLang="zh-CN" sz="1600" b="1" dirty="0">
                <a:solidFill>
                  <a:schemeClr val="bg1"/>
                </a:solidFill>
                <a:latin typeface="微软雅黑" panose="020B0503020204020204" pitchFamily="34" charset="-122"/>
                <a:ea typeface="微软雅黑" panose="020B0503020204020204" pitchFamily="34" charset="-122"/>
              </a:rPr>
              <a:t>》</a:t>
            </a:r>
            <a:r>
              <a:rPr lang="zh-CN" altLang="en-US" sz="1600" b="1" dirty="0">
                <a:solidFill>
                  <a:schemeClr val="bg1"/>
                </a:solidFill>
                <a:latin typeface="微软雅黑" panose="020B0503020204020204" pitchFamily="34" charset="-122"/>
                <a:ea typeface="微软雅黑" panose="020B0503020204020204" pitchFamily="34" charset="-122"/>
              </a:rPr>
              <a:t>原件（网上填写、导出并由学生签字、相关部门签字盖章）。</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12" name="椭圆 64"/>
          <p:cNvSpPr>
            <a:spLocks noChangeArrowheads="1"/>
          </p:cNvSpPr>
          <p:nvPr/>
        </p:nvSpPr>
        <p:spPr bwMode="auto">
          <a:xfrm>
            <a:off x="8985580" y="3573810"/>
            <a:ext cx="1449005" cy="1401665"/>
          </a:xfrm>
          <a:prstGeom prst="ellipse">
            <a:avLst/>
          </a:prstGeom>
          <a:solidFill>
            <a:srgbClr val="0F97C7"/>
          </a:solidFill>
          <a:ln w="190500" cap="sq" cmpd="sng">
            <a:solidFill>
              <a:srgbClr val="C8C6BD"/>
            </a:solidFill>
            <a:round/>
          </a:ln>
        </p:spPr>
        <p:txBody>
          <a:bodyPr lIns="77232" tIns="38616" rIns="77232" bIns="38616" anchor="ctr"/>
          <a:lstStyle/>
          <a:p>
            <a:pPr algn="ctr"/>
            <a:r>
              <a:rPr lang="zh-CN" altLang="en-US" sz="2400" b="1" dirty="0" smtClean="0">
                <a:solidFill>
                  <a:schemeClr val="bg1"/>
                </a:solidFill>
                <a:latin typeface="微软雅黑" panose="020B0503020204020204" pitchFamily="34" charset="-122"/>
                <a:ea typeface="微软雅黑" panose="020B0503020204020204" pitchFamily="34" charset="-122"/>
                <a:sym typeface="宋体" panose="02010600030101010101" pitchFamily="2" charset="-122"/>
              </a:rPr>
              <a:t>续 贷</a:t>
            </a:r>
            <a:endParaRPr lang="zh-CN" altLang="zh-CN" sz="24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3" name="TextBox 12"/>
          <p:cNvSpPr txBox="1"/>
          <p:nvPr/>
        </p:nvSpPr>
        <p:spPr>
          <a:xfrm>
            <a:off x="3591240" y="4305926"/>
            <a:ext cx="5122288" cy="1555314"/>
          </a:xfrm>
          <a:prstGeom prst="rect">
            <a:avLst/>
          </a:prstGeom>
          <a:noFill/>
        </p:spPr>
        <p:txBody>
          <a:bodyPr wrap="square" lIns="77232" tIns="38616" rIns="77232" bIns="38616" rtlCol="0">
            <a:spAutoFit/>
          </a:bodyPr>
          <a:lstStyle/>
          <a:p>
            <a:pPr>
              <a:lnSpc>
                <a:spcPct val="150000"/>
              </a:lnSpc>
            </a:pPr>
            <a:r>
              <a:rPr lang="zh-CN" altLang="zh-CN" sz="1600" b="1" dirty="0">
                <a:solidFill>
                  <a:schemeClr val="bg1"/>
                </a:solidFill>
                <a:latin typeface="微软雅黑" panose="020B0503020204020204" pitchFamily="34" charset="-122"/>
                <a:ea typeface="微软雅黑" panose="020B0503020204020204" pitchFamily="34" charset="-122"/>
              </a:rPr>
              <a:t>学生或共同借款人任意一方到现场办理贷款手续即可，并携带办理人身份证原件、借款学生或共同借款人签字的《申请表》原件（网上填写、导出并由学生签字或家长代签具体格式为：学生姓名（共同借款人代签）。</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advTm="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8" presetClass="emph" presetSubtype="0" fill="hold" grpId="1" nodeType="withEffect">
                                  <p:stCondLst>
                                    <p:cond delay="0"/>
                                  </p:stCondLst>
                                  <p:childTnLst>
                                    <p:animRot by="21600000">
                                      <p:cBhvr>
                                        <p:cTn id="10" dur="500" fill="hold"/>
                                        <p:tgtEl>
                                          <p:spTgt spid="10"/>
                                        </p:tgtEl>
                                        <p:attrNameLst>
                                          <p:attrName>r</p:attrName>
                                        </p:attrNameLst>
                                      </p:cBhvr>
                                    </p:animRo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
                                        <p:tgtEl>
                                          <p:spTgt spid="9"/>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
                                        <p:tgtEl>
                                          <p:spTgt spid="7"/>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par>
                          <p:cTn id="21" fill="hold">
                            <p:stCondLst>
                              <p:cond delay="1500"/>
                            </p:stCondLst>
                            <p:childTnLst>
                              <p:par>
                                <p:cTn id="22" presetID="2" presetClass="entr" presetSubtype="2"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 fill="hold"/>
                                        <p:tgtEl>
                                          <p:spTgt spid="12"/>
                                        </p:tgtEl>
                                        <p:attrNameLst>
                                          <p:attrName>ppt_x</p:attrName>
                                        </p:attrNameLst>
                                      </p:cBhvr>
                                      <p:tavLst>
                                        <p:tav tm="0">
                                          <p:val>
                                            <p:strVal val="1+#ppt_w/2"/>
                                          </p:val>
                                        </p:tav>
                                        <p:tav tm="100000">
                                          <p:val>
                                            <p:strVal val="#ppt_x"/>
                                          </p:val>
                                        </p:tav>
                                      </p:tavLst>
                                    </p:anim>
                                    <p:anim calcmode="lin" valueType="num">
                                      <p:cBhvr additive="base">
                                        <p:cTn id="25" dur="50" fill="hold"/>
                                        <p:tgtEl>
                                          <p:spTgt spid="12"/>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8" presetClass="emph" presetSubtype="0" fill="hold" grpId="1" nodeType="afterEffect">
                                  <p:stCondLst>
                                    <p:cond delay="0"/>
                                  </p:stCondLst>
                                  <p:childTnLst>
                                    <p:animRot by="-21600000">
                                      <p:cBhvr>
                                        <p:cTn id="28" dur="50" fill="hold"/>
                                        <p:tgtEl>
                                          <p:spTgt spid="12"/>
                                        </p:tgtEl>
                                        <p:attrNameLst>
                                          <p:attrName>r</p:attrName>
                                        </p:attrNameLst>
                                      </p:cBhvr>
                                    </p:animRot>
                                  </p:childTnLst>
                                </p:cTn>
                              </p:par>
                            </p:childTnLst>
                          </p:cTn>
                        </p:par>
                        <p:par>
                          <p:cTn id="29" fill="hold">
                            <p:stCondLst>
                              <p:cond delay="2500"/>
                            </p:stCondLst>
                            <p:childTnLst>
                              <p:par>
                                <p:cTn id="30" presetID="2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right)">
                                      <p:cBhvr>
                                        <p:cTn id="32" dur="50"/>
                                        <p:tgtEl>
                                          <p:spTgt spid="8"/>
                                        </p:tgtEl>
                                      </p:cBhvr>
                                    </p:animEffect>
                                  </p:childTnLst>
                                </p:cTn>
                              </p:par>
                            </p:childTnLst>
                          </p:cTn>
                        </p:par>
                        <p:par>
                          <p:cTn id="33" fill="hold">
                            <p:stCondLst>
                              <p:cond delay="3000"/>
                            </p:stCondLst>
                            <p:childTnLst>
                              <p:par>
                                <p:cTn id="34" presetID="22" presetClass="entr" presetSubtype="1"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up)">
                                      <p:cBhvr>
                                        <p:cTn id="36" dur="500"/>
                                        <p:tgtEl>
                                          <p:spTgt spid="6"/>
                                        </p:tgtEl>
                                      </p:cBhvr>
                                    </p:animEffec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0" grpId="1" animBg="1"/>
      <p:bldP spid="11" grpId="0"/>
      <p:bldP spid="12" grpId="0" animBg="1"/>
      <p:bldP spid="12" grpId="1" animBg="1"/>
      <p:bldP spid="1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3"/>
          <p:cNvSpPr txBox="1">
            <a:spLocks noChangeArrowheads="1"/>
          </p:cNvSpPr>
          <p:nvPr/>
        </p:nvSpPr>
        <p:spPr bwMode="auto">
          <a:xfrm>
            <a:off x="513285" y="262686"/>
            <a:ext cx="116305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800" b="1" dirty="0" smtClean="0">
                <a:solidFill>
                  <a:schemeClr val="bg1"/>
                </a:solidFill>
                <a:latin typeface="微软雅黑" panose="020B0503020204020204" pitchFamily="34" charset="-122"/>
                <a:ea typeface="微软雅黑" panose="020B0503020204020204" pitchFamily="34" charset="-122"/>
                <a:cs typeface="时尚中黑简体"/>
              </a:rPr>
              <a:t>5</a:t>
            </a:r>
            <a:r>
              <a:rPr lang="en-US" altLang="zh-CN" sz="2800" b="1" dirty="0">
                <a:solidFill>
                  <a:schemeClr val="bg1"/>
                </a:solidFill>
                <a:latin typeface="微软雅黑" panose="020B0503020204020204" pitchFamily="34" charset="-122"/>
                <a:ea typeface="微软雅黑" panose="020B0503020204020204" pitchFamily="34" charset="-122"/>
                <a:cs typeface="时尚中黑简体"/>
              </a:rPr>
              <a:t>.</a:t>
            </a:r>
            <a:r>
              <a:rPr lang="zh-CN" altLang="en-US" sz="2800" b="1" dirty="0" smtClean="0">
                <a:solidFill>
                  <a:schemeClr val="bg1"/>
                </a:solidFill>
                <a:latin typeface="微软雅黑" panose="020B0503020204020204" pitchFamily="34" charset="-122"/>
                <a:ea typeface="微软雅黑" panose="020B0503020204020204" pitchFamily="34" charset="-122"/>
                <a:cs typeface="时尚中黑简体"/>
              </a:rPr>
              <a:t>网上</a:t>
            </a:r>
            <a:r>
              <a:rPr lang="zh-CN" altLang="en-US" sz="2800" b="1" dirty="0">
                <a:solidFill>
                  <a:schemeClr val="bg1"/>
                </a:solidFill>
                <a:latin typeface="微软雅黑" panose="020B0503020204020204" pitchFamily="34" charset="-122"/>
                <a:ea typeface="微软雅黑" panose="020B0503020204020204" pitchFamily="34" charset="-122"/>
                <a:cs typeface="时尚中黑简体"/>
              </a:rPr>
              <a:t>填写个人信息和申请信息时，所在县资助中心选择错误如何修改</a:t>
            </a:r>
            <a:r>
              <a:rPr lang="zh-CN" altLang="en-US" sz="2800" b="1" dirty="0" smtClean="0">
                <a:solidFill>
                  <a:schemeClr val="bg1"/>
                </a:solidFill>
                <a:latin typeface="微软雅黑" panose="020B0503020204020204" pitchFamily="34" charset="-122"/>
                <a:ea typeface="微软雅黑" panose="020B0503020204020204" pitchFamily="34" charset="-122"/>
                <a:cs typeface="时尚中黑简体"/>
              </a:rPr>
              <a:t>？</a:t>
            </a:r>
            <a:endParaRPr lang="zh-CN" altLang="en-US" sz="2800" b="1" dirty="0">
              <a:solidFill>
                <a:schemeClr val="bg1"/>
              </a:solidFill>
              <a:latin typeface="微软雅黑" panose="020B0503020204020204" pitchFamily="34" charset="-122"/>
              <a:ea typeface="微软雅黑" panose="020B0503020204020204" pitchFamily="34" charset="-122"/>
              <a:cs typeface="时尚中黑简体"/>
            </a:endParaRPr>
          </a:p>
        </p:txBody>
      </p:sp>
      <p:sp>
        <p:nvSpPr>
          <p:cNvPr id="21" name="矩形 24"/>
          <p:cNvSpPr>
            <a:spLocks noChangeArrowheads="1"/>
          </p:cNvSpPr>
          <p:nvPr/>
        </p:nvSpPr>
        <p:spPr bwMode="auto">
          <a:xfrm>
            <a:off x="694419" y="909514"/>
            <a:ext cx="11106819" cy="46038"/>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a:solidFill>
                <a:srgbClr val="FFFFFF"/>
              </a:solidFill>
              <a:latin typeface="Calibri" panose="020F0502020204030204" pitchFamily="34" charset="0"/>
              <a:ea typeface="幼圆" panose="02010509060101010101" pitchFamily="49" charset="-122"/>
              <a:sym typeface="Calibri" panose="020F0502020204030204" pitchFamily="34" charset="0"/>
            </a:endParaRPr>
          </a:p>
        </p:txBody>
      </p:sp>
      <p:sp>
        <p:nvSpPr>
          <p:cNvPr id="11" name="TextBox 10"/>
          <p:cNvSpPr txBox="1"/>
          <p:nvPr/>
        </p:nvSpPr>
        <p:spPr>
          <a:xfrm>
            <a:off x="793701" y="1413570"/>
            <a:ext cx="10369152" cy="1408607"/>
          </a:xfrm>
          <a:prstGeom prst="rect">
            <a:avLst/>
          </a:prstGeom>
          <a:noFill/>
        </p:spPr>
        <p:txBody>
          <a:bodyPr wrap="square" lIns="77232" tIns="38616" rIns="77232" bIns="38616" rtlCol="0">
            <a:spAutoFit/>
          </a:bodyPr>
          <a:lstStyle/>
          <a:p>
            <a:pPr>
              <a:lnSpc>
                <a:spcPct val="150000"/>
              </a:lnSpc>
            </a:pPr>
            <a:r>
              <a:rPr lang="zh-CN" altLang="en-US" sz="2000" dirty="0">
                <a:solidFill>
                  <a:schemeClr val="bg1"/>
                </a:solidFill>
                <a:latin typeface="微软雅黑" panose="020B0503020204020204" pitchFamily="34" charset="-122"/>
                <a:ea typeface="微软雅黑" panose="020B0503020204020204" pitchFamily="34" charset="-122"/>
              </a:rPr>
              <a:t>所在县资助中心选择错误时，应联系录错的县资助中心，让老师在助学贷款系统中，使用“客户管理</a:t>
            </a:r>
            <a:r>
              <a:rPr lang="en-US" altLang="zh-CN" sz="2000" dirty="0">
                <a:solidFill>
                  <a:schemeClr val="bg1"/>
                </a:solidFill>
                <a:latin typeface="微软雅黑" panose="020B0503020204020204" pitchFamily="34" charset="-122"/>
                <a:ea typeface="微软雅黑" panose="020B0503020204020204" pitchFamily="34" charset="-122"/>
              </a:rPr>
              <a:t>—</a:t>
            </a:r>
            <a:r>
              <a:rPr lang="zh-CN" altLang="en-US" sz="2000" dirty="0">
                <a:solidFill>
                  <a:schemeClr val="bg1"/>
                </a:solidFill>
                <a:latin typeface="微软雅黑" panose="020B0503020204020204" pitchFamily="34" charset="-122"/>
                <a:ea typeface="微软雅黑" panose="020B0503020204020204" pitchFamily="34" charset="-122"/>
              </a:rPr>
              <a:t>学生管理</a:t>
            </a:r>
            <a:r>
              <a:rPr lang="en-US" altLang="zh-CN" sz="2000" dirty="0">
                <a:solidFill>
                  <a:schemeClr val="bg1"/>
                </a:solidFill>
                <a:latin typeface="微软雅黑" panose="020B0503020204020204" pitchFamily="34" charset="-122"/>
                <a:ea typeface="微软雅黑" panose="020B0503020204020204" pitchFamily="34" charset="-122"/>
              </a:rPr>
              <a:t>—</a:t>
            </a:r>
            <a:r>
              <a:rPr lang="zh-CN" altLang="en-US" sz="2000" dirty="0">
                <a:solidFill>
                  <a:schemeClr val="bg1"/>
                </a:solidFill>
                <a:latin typeface="微软雅黑" panose="020B0503020204020204" pitchFamily="34" charset="-122"/>
                <a:ea typeface="微软雅黑" panose="020B0503020204020204" pitchFamily="34" charset="-122"/>
              </a:rPr>
              <a:t>在线注册学生密码重置或删除”功能删除学生的基础信息，然后学生重新到网上进行注册、申请贷款即</a:t>
            </a:r>
            <a:r>
              <a:rPr lang="zh-CN" altLang="en-US" sz="2000" dirty="0" smtClean="0">
                <a:solidFill>
                  <a:schemeClr val="bg1"/>
                </a:solidFill>
                <a:latin typeface="微软雅黑" panose="020B0503020204020204" pitchFamily="34" charset="-122"/>
                <a:ea typeface="微软雅黑" panose="020B0503020204020204" pitchFamily="34" charset="-122"/>
              </a:rPr>
              <a:t>可。</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14" name="文本框 3"/>
          <p:cNvSpPr txBox="1">
            <a:spLocks noChangeArrowheads="1"/>
          </p:cNvSpPr>
          <p:nvPr/>
        </p:nvSpPr>
        <p:spPr bwMode="auto">
          <a:xfrm>
            <a:off x="605135" y="3501802"/>
            <a:ext cx="113387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800" b="1" dirty="0" smtClean="0">
                <a:solidFill>
                  <a:schemeClr val="bg1"/>
                </a:solidFill>
                <a:latin typeface="微软雅黑" panose="020B0503020204020204" pitchFamily="34" charset="-122"/>
                <a:ea typeface="微软雅黑" panose="020B0503020204020204" pitchFamily="34" charset="-122"/>
                <a:cs typeface="时尚中黑简体"/>
              </a:rPr>
              <a:t>6</a:t>
            </a:r>
            <a:r>
              <a:rPr lang="en-US" altLang="zh-CN" sz="2800" b="1" dirty="0">
                <a:solidFill>
                  <a:schemeClr val="bg1"/>
                </a:solidFill>
                <a:latin typeface="微软雅黑" panose="020B0503020204020204" pitchFamily="34" charset="-122"/>
                <a:ea typeface="微软雅黑" panose="020B0503020204020204" pitchFamily="34" charset="-122"/>
                <a:cs typeface="时尚中黑简体"/>
              </a:rPr>
              <a:t>.</a:t>
            </a:r>
            <a:r>
              <a:rPr lang="zh-CN" altLang="en-US" sz="2800" b="1" dirty="0" smtClean="0">
                <a:solidFill>
                  <a:schemeClr val="bg1"/>
                </a:solidFill>
                <a:latin typeface="微软雅黑" panose="020B0503020204020204" pitchFamily="34" charset="-122"/>
                <a:ea typeface="微软雅黑" panose="020B0503020204020204" pitchFamily="34" charset="-122"/>
                <a:cs typeface="时尚中黑简体"/>
              </a:rPr>
              <a:t>申请</a:t>
            </a:r>
            <a:r>
              <a:rPr lang="zh-CN" altLang="en-US" sz="2800" b="1" dirty="0">
                <a:solidFill>
                  <a:schemeClr val="bg1"/>
                </a:solidFill>
                <a:latin typeface="微软雅黑" panose="020B0503020204020204" pitchFamily="34" charset="-122"/>
                <a:ea typeface="微软雅黑" panose="020B0503020204020204" pitchFamily="34" charset="-122"/>
                <a:cs typeface="时尚中黑简体"/>
              </a:rPr>
              <a:t>贷款时，联系人如何填写？</a:t>
            </a:r>
            <a:endParaRPr lang="zh-CN" altLang="en-US" sz="2800" b="1" dirty="0">
              <a:solidFill>
                <a:schemeClr val="bg1"/>
              </a:solidFill>
              <a:latin typeface="微软雅黑" panose="020B0503020204020204" pitchFamily="34" charset="-122"/>
              <a:ea typeface="微软雅黑" panose="020B0503020204020204" pitchFamily="34" charset="-122"/>
              <a:cs typeface="时尚中黑简体"/>
            </a:endParaRPr>
          </a:p>
        </p:txBody>
      </p:sp>
      <p:sp>
        <p:nvSpPr>
          <p:cNvPr id="15" name="矩形 24"/>
          <p:cNvSpPr>
            <a:spLocks noChangeArrowheads="1"/>
          </p:cNvSpPr>
          <p:nvPr/>
        </p:nvSpPr>
        <p:spPr bwMode="auto">
          <a:xfrm>
            <a:off x="685266" y="4025022"/>
            <a:ext cx="11106819" cy="46038"/>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a:solidFill>
                <a:srgbClr val="FFFFFF"/>
              </a:solidFill>
              <a:latin typeface="Calibri" panose="020F0502020204030204" pitchFamily="34" charset="0"/>
              <a:ea typeface="幼圆" panose="02010509060101010101" pitchFamily="49" charset="-122"/>
              <a:sym typeface="Calibri" panose="020F0502020204030204" pitchFamily="34" charset="0"/>
            </a:endParaRPr>
          </a:p>
        </p:txBody>
      </p:sp>
      <p:sp>
        <p:nvSpPr>
          <p:cNvPr id="16" name="TextBox 15"/>
          <p:cNvSpPr txBox="1"/>
          <p:nvPr/>
        </p:nvSpPr>
        <p:spPr>
          <a:xfrm>
            <a:off x="866428" y="4437906"/>
            <a:ext cx="10369152" cy="946942"/>
          </a:xfrm>
          <a:prstGeom prst="rect">
            <a:avLst/>
          </a:prstGeom>
          <a:noFill/>
        </p:spPr>
        <p:txBody>
          <a:bodyPr wrap="square" lIns="77232" tIns="38616" rIns="77232" bIns="38616" rtlCol="0">
            <a:spAutoFit/>
          </a:bodyPr>
          <a:lstStyle/>
          <a:p>
            <a:pPr>
              <a:lnSpc>
                <a:spcPct val="150000"/>
              </a:lnSpc>
            </a:pPr>
            <a:r>
              <a:rPr lang="zh-CN" altLang="en-US" sz="2000" dirty="0">
                <a:solidFill>
                  <a:schemeClr val="bg1"/>
                </a:solidFill>
                <a:latin typeface="微软雅黑" panose="020B0503020204020204" pitchFamily="34" charset="-122"/>
                <a:ea typeface="微软雅黑" panose="020B0503020204020204" pitchFamily="34" charset="-122"/>
              </a:rPr>
              <a:t>填写除共同借款人之外的任何一人即可，可以是亲戚、同学、邻居或朋友，联系人仅作为一种补充联系渠道，不承担偿还贷款等任何法律责任。</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advTm="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11"/>
                                        </p:tgtEl>
                                        <p:attrNameLst>
                                          <p:attrName>style.visibility</p:attrName>
                                        </p:attrNameLst>
                                      </p:cBhvr>
                                      <p:to>
                                        <p:strVal val="visible"/>
                                      </p:to>
                                    </p:set>
                                    <p:animEffect transition="in" filter="wipe(left)">
                                      <p:cBhvr>
                                        <p:cTn id="7" dur="100"/>
                                        <p:tgtEl>
                                          <p:spTgt spid="11"/>
                                        </p:tgtEl>
                                      </p:cBhvr>
                                    </p:animEffect>
                                  </p:childTnLst>
                                </p:cTn>
                              </p:par>
                              <p:par>
                                <p:cTn id="8" presetID="1" presetClass="entr" presetSubtype="0" fill="hold"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childTnLst>
                                </p:cTn>
                              </p:par>
                              <p:par>
                                <p:cTn id="10" presetID="22" presetClass="entr" presetSubtype="8" fill="hold" grpId="0" nodeType="withEffect">
                                  <p:stCondLst>
                                    <p:cond delay="0"/>
                                  </p:stCondLst>
                                  <p:iterate type="wd">
                                    <p:tmPct val="10000"/>
                                  </p:iterate>
                                  <p:childTnLst>
                                    <p:set>
                                      <p:cBhvr>
                                        <p:cTn id="11" dur="1" fill="hold">
                                          <p:stCondLst>
                                            <p:cond delay="0"/>
                                          </p:stCondLst>
                                        </p:cTn>
                                        <p:tgtEl>
                                          <p:spTgt spid="16"/>
                                        </p:tgtEl>
                                        <p:attrNameLst>
                                          <p:attrName>style.visibility</p:attrName>
                                        </p:attrNameLst>
                                      </p:cBhvr>
                                      <p:to>
                                        <p:strVal val="visible"/>
                                      </p:to>
                                    </p:set>
                                    <p:animEffect transition="in" filter="wipe(left)">
                                      <p:cBhvr>
                                        <p:cTn id="12" dur="100"/>
                                        <p:tgtEl>
                                          <p:spTgt spid="16"/>
                                        </p:tgtEl>
                                      </p:cBhvr>
                                    </p:animEffect>
                                  </p:childTnLst>
                                </p:cTn>
                              </p:par>
                              <p:par>
                                <p:cTn id="13" presetID="36" presetClass="emph" presetSubtype="0" fill="hold" grpId="1" nodeType="withEffect">
                                  <p:stCondLst>
                                    <p:cond delay="0"/>
                                  </p:stCondLst>
                                  <p:iterate type="wd">
                                    <p:tmPct val="10000"/>
                                  </p:iterate>
                                  <p:childTnLst>
                                    <p:animScale>
                                      <p:cBhvr>
                                        <p:cTn id="14" dur="50" autoRev="1" fill="hold">
                                          <p:stCondLst>
                                            <p:cond delay="0"/>
                                          </p:stCondLst>
                                        </p:cTn>
                                        <p:tgtEl>
                                          <p:spTgt spid="16"/>
                                        </p:tgtEl>
                                      </p:cBhvr>
                                      <p:to x="80000" y="100000"/>
                                    </p:animScale>
                                    <p:anim by="(#ppt_w*0.10)" calcmode="lin" valueType="num">
                                      <p:cBhvr>
                                        <p:cTn id="15" dur="50" autoRev="1" fill="hold">
                                          <p:stCondLst>
                                            <p:cond delay="0"/>
                                          </p:stCondLst>
                                        </p:cTn>
                                        <p:tgtEl>
                                          <p:spTgt spid="16"/>
                                        </p:tgtEl>
                                        <p:attrNameLst>
                                          <p:attrName>ppt_x</p:attrName>
                                        </p:attrNameLst>
                                      </p:cBhvr>
                                    </p:anim>
                                    <p:anim by="(-#ppt_w*0.10)" calcmode="lin" valueType="num">
                                      <p:cBhvr>
                                        <p:cTn id="16" dur="50" autoRev="1" fill="hold">
                                          <p:stCondLst>
                                            <p:cond delay="0"/>
                                          </p:stCondLst>
                                        </p:cTn>
                                        <p:tgtEl>
                                          <p:spTgt spid="16"/>
                                        </p:tgtEl>
                                        <p:attrNameLst>
                                          <p:attrName>ppt_y</p:attrName>
                                        </p:attrNameLst>
                                      </p:cBhvr>
                                    </p:anim>
                                    <p:animRot by="-480000">
                                      <p:cBhvr>
                                        <p:cTn id="17" dur="50" autoRev="1"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6"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zhouhy\Desktop\问.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071317"/>
            <a:ext cx="3295650" cy="3762375"/>
          </a:xfrm>
          <a:prstGeom prst="rect">
            <a:avLst/>
          </a:prstGeom>
          <a:noFill/>
          <a:extLst>
            <a:ext uri="{909E8E84-426E-40DD-AFC4-6F175D3DCCD1}">
              <a14:hiddenFill xmlns:a14="http://schemas.microsoft.com/office/drawing/2010/main">
                <a:solidFill>
                  <a:srgbClr val="FFFFFF"/>
                </a:solidFill>
              </a14:hiddenFill>
            </a:ext>
          </a:extLst>
        </p:spPr>
      </p:pic>
      <p:sp>
        <p:nvSpPr>
          <p:cNvPr id="20" name="文本框 3"/>
          <p:cNvSpPr txBox="1">
            <a:spLocks noChangeArrowheads="1"/>
          </p:cNvSpPr>
          <p:nvPr/>
        </p:nvSpPr>
        <p:spPr bwMode="auto">
          <a:xfrm>
            <a:off x="657301" y="262686"/>
            <a:ext cx="86782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800" b="1" dirty="0" smtClean="0">
                <a:solidFill>
                  <a:schemeClr val="bg1"/>
                </a:solidFill>
                <a:latin typeface="微软雅黑" panose="020B0503020204020204" pitchFamily="34" charset="-122"/>
                <a:ea typeface="微软雅黑" panose="020B0503020204020204" pitchFamily="34" charset="-122"/>
                <a:cs typeface="时尚中黑简体"/>
              </a:rPr>
              <a:t>7</a:t>
            </a:r>
            <a:r>
              <a:rPr lang="en-US" altLang="zh-CN" sz="2800" b="1" dirty="0">
                <a:solidFill>
                  <a:schemeClr val="bg1"/>
                </a:solidFill>
                <a:latin typeface="微软雅黑" panose="020B0503020204020204" pitchFamily="34" charset="-122"/>
                <a:ea typeface="微软雅黑" panose="020B0503020204020204" pitchFamily="34" charset="-122"/>
                <a:cs typeface="时尚中黑简体"/>
              </a:rPr>
              <a:t>.</a:t>
            </a:r>
            <a:r>
              <a:rPr lang="zh-CN" altLang="en-US" sz="2800" b="1" dirty="0" smtClean="0">
                <a:solidFill>
                  <a:schemeClr val="bg1"/>
                </a:solidFill>
                <a:latin typeface="微软雅黑" panose="020B0503020204020204" pitchFamily="34" charset="-122"/>
                <a:ea typeface="微软雅黑" panose="020B0503020204020204" pitchFamily="34" charset="-122"/>
                <a:cs typeface="时尚中黑简体"/>
              </a:rPr>
              <a:t>今年</a:t>
            </a:r>
            <a:r>
              <a:rPr lang="zh-CN" altLang="en-US" sz="2800" b="1" dirty="0">
                <a:solidFill>
                  <a:schemeClr val="bg1"/>
                </a:solidFill>
                <a:latin typeface="微软雅黑" panose="020B0503020204020204" pitchFamily="34" charset="-122"/>
                <a:ea typeface="微软雅黑" panose="020B0503020204020204" pitchFamily="34" charset="-122"/>
                <a:cs typeface="时尚中黑简体"/>
              </a:rPr>
              <a:t>毕业并考上了研究生，如何继续申请贷款？</a:t>
            </a:r>
            <a:endParaRPr lang="zh-CN" altLang="en-US" sz="2800" b="1" dirty="0">
              <a:solidFill>
                <a:schemeClr val="bg1"/>
              </a:solidFill>
              <a:latin typeface="微软雅黑" panose="020B0503020204020204" pitchFamily="34" charset="-122"/>
              <a:ea typeface="微软雅黑" panose="020B0503020204020204" pitchFamily="34" charset="-122"/>
              <a:cs typeface="时尚中黑简体"/>
            </a:endParaRPr>
          </a:p>
        </p:txBody>
      </p:sp>
      <p:sp>
        <p:nvSpPr>
          <p:cNvPr id="21" name="矩形 24"/>
          <p:cNvSpPr>
            <a:spLocks noChangeArrowheads="1"/>
          </p:cNvSpPr>
          <p:nvPr/>
        </p:nvSpPr>
        <p:spPr bwMode="auto">
          <a:xfrm>
            <a:off x="694419" y="909514"/>
            <a:ext cx="7633035" cy="45719"/>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a:solidFill>
                <a:srgbClr val="FFFFFF"/>
              </a:solidFill>
              <a:latin typeface="Calibri" panose="020F0502020204030204" pitchFamily="34" charset="0"/>
              <a:ea typeface="幼圆" panose="02010509060101010101" pitchFamily="49" charset="-122"/>
              <a:sym typeface="Calibri" panose="020F0502020204030204" pitchFamily="34" charset="0"/>
            </a:endParaRPr>
          </a:p>
        </p:txBody>
      </p:sp>
      <p:sp>
        <p:nvSpPr>
          <p:cNvPr id="11" name="TextBox 10"/>
          <p:cNvSpPr txBox="1"/>
          <p:nvPr/>
        </p:nvSpPr>
        <p:spPr>
          <a:xfrm>
            <a:off x="866427" y="1197546"/>
            <a:ext cx="10213539" cy="1924646"/>
          </a:xfrm>
          <a:prstGeom prst="rect">
            <a:avLst/>
          </a:prstGeom>
          <a:noFill/>
        </p:spPr>
        <p:txBody>
          <a:bodyPr wrap="square" lIns="77232" tIns="38616" rIns="77232" bIns="38616" rtlCol="0">
            <a:spAutoFit/>
          </a:bodyPr>
          <a:lstStyle/>
          <a:p>
            <a:pPr>
              <a:lnSpc>
                <a:spcPct val="150000"/>
              </a:lnSpc>
            </a:pPr>
            <a:r>
              <a:rPr lang="zh-CN" altLang="en-US" sz="2000" dirty="0">
                <a:solidFill>
                  <a:schemeClr val="bg1"/>
                </a:solidFill>
                <a:latin typeface="微软雅黑" panose="020B0503020204020204" pitchFamily="34" charset="-122"/>
                <a:ea typeface="微软雅黑" panose="020B0503020204020204" pitchFamily="34" charset="-122"/>
              </a:rPr>
              <a:t>毕业学生应携带身份证原件、录取通知书原件和复印件到县资助中心办理就学信息变更手续，系统中的信息更新后才能在网上提交贷款申请。此外，毕业学生也可带齐续贷申请有关材料及录取通知书原件和复印件到县资助中心，办理就学信息变更手续后直接办理贷款申请手续。</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14" name="文本框 3"/>
          <p:cNvSpPr txBox="1">
            <a:spLocks noChangeArrowheads="1"/>
          </p:cNvSpPr>
          <p:nvPr/>
        </p:nvSpPr>
        <p:spPr bwMode="auto">
          <a:xfrm>
            <a:off x="3295650" y="3536504"/>
            <a:ext cx="113387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800" b="1" dirty="0">
                <a:solidFill>
                  <a:schemeClr val="bg1"/>
                </a:solidFill>
                <a:latin typeface="微软雅黑" panose="020B0503020204020204" pitchFamily="34" charset="-122"/>
                <a:ea typeface="微软雅黑" panose="020B0503020204020204" pitchFamily="34" charset="-122"/>
                <a:cs typeface="时尚中黑简体"/>
              </a:rPr>
              <a:t>8.</a:t>
            </a:r>
            <a:r>
              <a:rPr lang="zh-CN" altLang="en-US" sz="2800" b="1" dirty="0">
                <a:solidFill>
                  <a:schemeClr val="bg1"/>
                </a:solidFill>
                <a:latin typeface="微软雅黑" panose="020B0503020204020204" pitchFamily="34" charset="-122"/>
                <a:ea typeface="微软雅黑" panose="020B0503020204020204" pitchFamily="34" charset="-122"/>
                <a:cs typeface="时尚中黑简体"/>
              </a:rPr>
              <a:t>借款学生到高校报道办理回执录入手续需要注意事项？</a:t>
            </a:r>
            <a:endParaRPr lang="zh-CN" altLang="en-US" sz="2800" b="1" dirty="0">
              <a:solidFill>
                <a:schemeClr val="bg1"/>
              </a:solidFill>
              <a:latin typeface="微软雅黑" panose="020B0503020204020204" pitchFamily="34" charset="-122"/>
              <a:ea typeface="微软雅黑" panose="020B0503020204020204" pitchFamily="34" charset="-122"/>
              <a:cs typeface="时尚中黑简体"/>
            </a:endParaRPr>
          </a:p>
        </p:txBody>
      </p:sp>
      <p:sp>
        <p:nvSpPr>
          <p:cNvPr id="15" name="矩形 24"/>
          <p:cNvSpPr>
            <a:spLocks noChangeArrowheads="1"/>
          </p:cNvSpPr>
          <p:nvPr/>
        </p:nvSpPr>
        <p:spPr bwMode="auto">
          <a:xfrm flipV="1">
            <a:off x="3307086" y="4061358"/>
            <a:ext cx="8883327" cy="8026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a:solidFill>
                <a:srgbClr val="FFFFFF"/>
              </a:solidFill>
              <a:latin typeface="Calibri" panose="020F0502020204030204" pitchFamily="34" charset="0"/>
              <a:ea typeface="幼圆" panose="02010509060101010101" pitchFamily="49" charset="-122"/>
              <a:sym typeface="Calibri" panose="020F0502020204030204" pitchFamily="34" charset="0"/>
            </a:endParaRPr>
          </a:p>
        </p:txBody>
      </p:sp>
      <p:sp>
        <p:nvSpPr>
          <p:cNvPr id="16" name="TextBox 15"/>
          <p:cNvSpPr txBox="1"/>
          <p:nvPr/>
        </p:nvSpPr>
        <p:spPr>
          <a:xfrm>
            <a:off x="3307086" y="4509914"/>
            <a:ext cx="8404744" cy="1462981"/>
          </a:xfrm>
          <a:prstGeom prst="rect">
            <a:avLst/>
          </a:prstGeom>
          <a:noFill/>
        </p:spPr>
        <p:txBody>
          <a:bodyPr wrap="square" lIns="77232" tIns="38616" rIns="77232" bIns="38616" rtlCol="0">
            <a:spAutoFit/>
          </a:bodyPr>
          <a:lstStyle/>
          <a:p>
            <a:pPr marL="342900" indent="-342900">
              <a:lnSpc>
                <a:spcPct val="150000"/>
              </a:lnSpc>
              <a:buFont typeface="Wingdings" panose="05000000000000000000" pitchFamily="2" charset="2"/>
              <a:buChar char="u"/>
            </a:pPr>
            <a:r>
              <a:rPr lang="zh-CN" altLang="en-US" sz="2000" dirty="0" smtClean="0">
                <a:solidFill>
                  <a:schemeClr val="bg1"/>
                </a:solidFill>
                <a:latin typeface="微软雅黑" panose="020B0503020204020204" pitchFamily="34" charset="-122"/>
                <a:ea typeface="微软雅黑" panose="020B0503020204020204" pitchFamily="34" charset="-122"/>
              </a:rPr>
              <a:t>学生</a:t>
            </a:r>
            <a:r>
              <a:rPr lang="zh-CN" altLang="en-US" sz="2000" dirty="0">
                <a:solidFill>
                  <a:schemeClr val="bg1"/>
                </a:solidFill>
                <a:latin typeface="微软雅黑" panose="020B0503020204020204" pitchFamily="34" charset="-122"/>
                <a:ea typeface="微软雅黑" panose="020B0503020204020204" pitchFamily="34" charset="-122"/>
              </a:rPr>
              <a:t>需携带加盖县级资助中心公章的受理证明、一份借款合同、本人身份证原件到高校学生资助管理中心办理回执录入；</a:t>
            </a:r>
            <a:endParaRPr lang="zh-CN" altLang="en-US" sz="2000" dirty="0">
              <a:solidFill>
                <a:schemeClr val="bg1"/>
              </a:solidFill>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pitchFamily="2" charset="2"/>
              <a:buChar char="u"/>
            </a:pPr>
            <a:r>
              <a:rPr lang="zh-CN" altLang="en-US" sz="2000" dirty="0" smtClean="0">
                <a:solidFill>
                  <a:schemeClr val="bg1"/>
                </a:solidFill>
                <a:latin typeface="微软雅黑" panose="020B0503020204020204" pitchFamily="34" charset="-122"/>
                <a:ea typeface="微软雅黑" panose="020B0503020204020204" pitchFamily="34" charset="-122"/>
              </a:rPr>
              <a:t>回执</a:t>
            </a:r>
            <a:r>
              <a:rPr lang="zh-CN" altLang="en-US" sz="2000" dirty="0">
                <a:solidFill>
                  <a:schemeClr val="bg1"/>
                </a:solidFill>
                <a:latin typeface="微软雅黑" panose="020B0503020204020204" pitchFamily="34" charset="-122"/>
                <a:ea typeface="微软雅黑" panose="020B0503020204020204" pitchFamily="34" charset="-122"/>
              </a:rPr>
              <a:t>录入截止时间为当年的</a:t>
            </a:r>
            <a:r>
              <a:rPr lang="en-US" altLang="zh-CN" sz="2000" dirty="0">
                <a:solidFill>
                  <a:schemeClr val="bg1"/>
                </a:solidFill>
                <a:latin typeface="微软雅黑" panose="020B0503020204020204" pitchFamily="34" charset="-122"/>
                <a:ea typeface="微软雅黑" panose="020B0503020204020204" pitchFamily="34" charset="-122"/>
              </a:rPr>
              <a:t>10</a:t>
            </a:r>
            <a:r>
              <a:rPr lang="zh-CN" altLang="en-US" sz="2000" dirty="0">
                <a:solidFill>
                  <a:schemeClr val="bg1"/>
                </a:solidFill>
                <a:latin typeface="微软雅黑" panose="020B0503020204020204" pitchFamily="34" charset="-122"/>
                <a:ea typeface="微软雅黑" panose="020B0503020204020204" pitchFamily="34" charset="-122"/>
              </a:rPr>
              <a:t>月</a:t>
            </a:r>
            <a:r>
              <a:rPr lang="en-US" altLang="zh-CN" sz="2000" dirty="0">
                <a:solidFill>
                  <a:schemeClr val="bg1"/>
                </a:solidFill>
                <a:latin typeface="微软雅黑" panose="020B0503020204020204" pitchFamily="34" charset="-122"/>
                <a:ea typeface="微软雅黑" panose="020B0503020204020204" pitchFamily="34" charset="-122"/>
              </a:rPr>
              <a:t>10</a:t>
            </a:r>
            <a:r>
              <a:rPr lang="zh-CN" altLang="en-US" sz="2000" dirty="0">
                <a:solidFill>
                  <a:schemeClr val="bg1"/>
                </a:solidFill>
                <a:latin typeface="微软雅黑" panose="020B0503020204020204" pitchFamily="34" charset="-122"/>
                <a:ea typeface="微软雅黑" panose="020B0503020204020204" pitchFamily="34" charset="-122"/>
              </a:rPr>
              <a:t>日。</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advTm="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wd">
                                    <p:tmPct val="10000"/>
                                  </p:iterate>
                                  <p:childTnLst>
                                    <p:set>
                                      <p:cBhvr>
                                        <p:cTn id="6" dur="1" fill="hold">
                                          <p:stCondLst>
                                            <p:cond delay="0"/>
                                          </p:stCondLst>
                                        </p:cTn>
                                        <p:tgtEl>
                                          <p:spTgt spid="11"/>
                                        </p:tgtEl>
                                        <p:attrNameLst>
                                          <p:attrName>style.visibility</p:attrName>
                                        </p:attrNameLst>
                                      </p:cBhvr>
                                      <p:to>
                                        <p:strVal val="visible"/>
                                      </p:to>
                                    </p:set>
                                    <p:animEffect transition="in" filter="wipe(left)">
                                      <p:cBhvr>
                                        <p:cTn id="7" dur="50"/>
                                        <p:tgtEl>
                                          <p:spTgt spid="11"/>
                                        </p:tgtEl>
                                      </p:cBhvr>
                                    </p:animEffect>
                                  </p:childTnLst>
                                </p:cTn>
                              </p:par>
                              <p:par>
                                <p:cTn id="8" presetID="36" presetClass="emph" presetSubtype="0" fill="hold" grpId="1" nodeType="withEffect">
                                  <p:stCondLst>
                                    <p:cond delay="0"/>
                                  </p:stCondLst>
                                  <p:iterate type="wd">
                                    <p:tmPct val="10000"/>
                                  </p:iterate>
                                  <p:childTnLst>
                                    <p:animScale>
                                      <p:cBhvr>
                                        <p:cTn id="9" dur="25" autoRev="1" fill="hold">
                                          <p:stCondLst>
                                            <p:cond delay="0"/>
                                          </p:stCondLst>
                                        </p:cTn>
                                        <p:tgtEl>
                                          <p:spTgt spid="11"/>
                                        </p:tgtEl>
                                      </p:cBhvr>
                                      <p:to x="80000" y="100000"/>
                                    </p:animScale>
                                    <p:anim by="(#ppt_w*0.10)" calcmode="lin" valueType="num">
                                      <p:cBhvr>
                                        <p:cTn id="10" dur="25" autoRev="1" fill="hold">
                                          <p:stCondLst>
                                            <p:cond delay="0"/>
                                          </p:stCondLst>
                                        </p:cTn>
                                        <p:tgtEl>
                                          <p:spTgt spid="11"/>
                                        </p:tgtEl>
                                        <p:attrNameLst>
                                          <p:attrName>ppt_x</p:attrName>
                                        </p:attrNameLst>
                                      </p:cBhvr>
                                    </p:anim>
                                    <p:anim by="(-#ppt_w*0.10)" calcmode="lin" valueType="num">
                                      <p:cBhvr>
                                        <p:cTn id="11" dur="25" autoRev="1" fill="hold">
                                          <p:stCondLst>
                                            <p:cond delay="0"/>
                                          </p:stCondLst>
                                        </p:cTn>
                                        <p:tgtEl>
                                          <p:spTgt spid="11"/>
                                        </p:tgtEl>
                                        <p:attrNameLst>
                                          <p:attrName>ppt_y</p:attrName>
                                        </p:attrNameLst>
                                      </p:cBhvr>
                                    </p:anim>
                                    <p:animRot by="-480000">
                                      <p:cBhvr>
                                        <p:cTn id="12" dur="25" autoRev="1" fill="hold">
                                          <p:stCondLst>
                                            <p:cond delay="0"/>
                                          </p:stCondLst>
                                        </p:cTn>
                                        <p:tgtEl>
                                          <p:spTgt spid="11"/>
                                        </p:tgtEl>
                                        <p:attrNameLst>
                                          <p:attrName>r</p:attrName>
                                        </p:attrNameLst>
                                      </p:cBhvr>
                                    </p:animRot>
                                  </p:childTnLst>
                                </p:cTn>
                              </p:par>
                              <p:par>
                                <p:cTn id="13" presetID="21" presetClass="entr" presetSubtype="1" fill="hold" nodeType="with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wheel(1)">
                                      <p:cBhvr>
                                        <p:cTn id="15" dur="2000"/>
                                        <p:tgtEl>
                                          <p:spTgt spid="4098"/>
                                        </p:tgtEl>
                                      </p:cBhvr>
                                    </p:animEffect>
                                  </p:childTnLst>
                                </p:cTn>
                              </p:par>
                              <p:par>
                                <p:cTn id="16" presetID="22" presetClass="entr" presetSubtype="8" fill="hold" grpId="0" nodeType="withEffect">
                                  <p:stCondLst>
                                    <p:cond delay="0"/>
                                  </p:stCondLst>
                                  <p:iterate type="lt">
                                    <p:tmPct val="30000"/>
                                  </p:iterate>
                                  <p:childTnLst>
                                    <p:set>
                                      <p:cBhvr>
                                        <p:cTn id="17" dur="1" fill="hold">
                                          <p:stCondLst>
                                            <p:cond delay="0"/>
                                          </p:stCondLst>
                                        </p:cTn>
                                        <p:tgtEl>
                                          <p:spTgt spid="16"/>
                                        </p:tgtEl>
                                        <p:attrNameLst>
                                          <p:attrName>style.visibility</p:attrName>
                                        </p:attrNameLst>
                                      </p:cBhvr>
                                      <p:to>
                                        <p:strVal val="visible"/>
                                      </p:to>
                                    </p:set>
                                    <p:animEffect transition="in" filter="wipe(left)">
                                      <p:cBhvr>
                                        <p:cTn id="18" dur="50"/>
                                        <p:tgtEl>
                                          <p:spTgt spid="16"/>
                                        </p:tgtEl>
                                      </p:cBhvr>
                                    </p:animEffect>
                                  </p:childTnLst>
                                </p:cTn>
                              </p:par>
                              <p:par>
                                <p:cTn id="19" presetID="36" presetClass="emph" presetSubtype="0" fill="hold" grpId="1" nodeType="withEffect">
                                  <p:stCondLst>
                                    <p:cond delay="0"/>
                                  </p:stCondLst>
                                  <p:iterate type="lt">
                                    <p:tmPct val="30000"/>
                                  </p:iterate>
                                  <p:childTnLst>
                                    <p:animScale>
                                      <p:cBhvr>
                                        <p:cTn id="20" dur="25" autoRev="1" fill="hold">
                                          <p:stCondLst>
                                            <p:cond delay="0"/>
                                          </p:stCondLst>
                                        </p:cTn>
                                        <p:tgtEl>
                                          <p:spTgt spid="16"/>
                                        </p:tgtEl>
                                      </p:cBhvr>
                                      <p:to x="80000" y="100000"/>
                                    </p:animScale>
                                    <p:anim by="(#ppt_w*0.10)" calcmode="lin" valueType="num">
                                      <p:cBhvr>
                                        <p:cTn id="21" dur="25" autoRev="1" fill="hold">
                                          <p:stCondLst>
                                            <p:cond delay="0"/>
                                          </p:stCondLst>
                                        </p:cTn>
                                        <p:tgtEl>
                                          <p:spTgt spid="16"/>
                                        </p:tgtEl>
                                        <p:attrNameLst>
                                          <p:attrName>ppt_x</p:attrName>
                                        </p:attrNameLst>
                                      </p:cBhvr>
                                    </p:anim>
                                    <p:anim by="(-#ppt_w*0.10)" calcmode="lin" valueType="num">
                                      <p:cBhvr>
                                        <p:cTn id="22" dur="25" autoRev="1" fill="hold">
                                          <p:stCondLst>
                                            <p:cond delay="0"/>
                                          </p:stCondLst>
                                        </p:cTn>
                                        <p:tgtEl>
                                          <p:spTgt spid="16"/>
                                        </p:tgtEl>
                                        <p:attrNameLst>
                                          <p:attrName>ppt_y</p:attrName>
                                        </p:attrNameLst>
                                      </p:cBhvr>
                                    </p:anim>
                                    <p:animRot by="-480000">
                                      <p:cBhvr>
                                        <p:cTn id="23" dur="25" autoRev="1"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6" grpId="0"/>
      <p:bldP spid="16"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3"/>
          <p:cNvSpPr txBox="1">
            <a:spLocks noChangeArrowheads="1"/>
          </p:cNvSpPr>
          <p:nvPr/>
        </p:nvSpPr>
        <p:spPr bwMode="auto">
          <a:xfrm>
            <a:off x="589136" y="333450"/>
            <a:ext cx="113387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800" b="1" dirty="0" smtClean="0">
                <a:solidFill>
                  <a:schemeClr val="bg1"/>
                </a:solidFill>
                <a:latin typeface="微软雅黑" panose="020B0503020204020204" pitchFamily="34" charset="-122"/>
                <a:ea typeface="微软雅黑" panose="020B0503020204020204" pitchFamily="34" charset="-122"/>
                <a:cs typeface="时尚中黑简体"/>
              </a:rPr>
              <a:t>9.</a:t>
            </a:r>
            <a:r>
              <a:rPr lang="zh-CN" altLang="en-US" sz="2800" b="1" dirty="0">
                <a:solidFill>
                  <a:schemeClr val="bg1"/>
                </a:solidFill>
                <a:latin typeface="微软雅黑" panose="020B0503020204020204" pitchFamily="34" charset="-122"/>
                <a:ea typeface="微软雅黑" panose="020B0503020204020204" pitchFamily="34" charset="-122"/>
                <a:cs typeface="时尚中黑简体"/>
              </a:rPr>
              <a:t>什么是支付宝？需要在贷款发放前完成那些操作？</a:t>
            </a:r>
            <a:endParaRPr lang="zh-CN" altLang="en-US" sz="2800" b="1" dirty="0">
              <a:solidFill>
                <a:schemeClr val="bg1"/>
              </a:solidFill>
              <a:latin typeface="微软雅黑" panose="020B0503020204020204" pitchFamily="34" charset="-122"/>
              <a:ea typeface="微软雅黑" panose="020B0503020204020204" pitchFamily="34" charset="-122"/>
              <a:cs typeface="时尚中黑简体"/>
            </a:endParaRPr>
          </a:p>
        </p:txBody>
      </p:sp>
      <p:sp>
        <p:nvSpPr>
          <p:cNvPr id="21" name="矩形 24"/>
          <p:cNvSpPr>
            <a:spLocks noChangeArrowheads="1"/>
          </p:cNvSpPr>
          <p:nvPr/>
        </p:nvSpPr>
        <p:spPr bwMode="auto">
          <a:xfrm>
            <a:off x="749027" y="935484"/>
            <a:ext cx="11106819" cy="46038"/>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a:solidFill>
                <a:srgbClr val="FFFFFF"/>
              </a:solidFill>
              <a:latin typeface="Calibri" panose="020F0502020204030204" pitchFamily="34" charset="0"/>
              <a:ea typeface="幼圆" panose="02010509060101010101" pitchFamily="49" charset="-122"/>
              <a:sym typeface="Calibri" panose="020F0502020204030204" pitchFamily="34" charset="0"/>
            </a:endParaRPr>
          </a:p>
        </p:txBody>
      </p:sp>
      <p:sp>
        <p:nvSpPr>
          <p:cNvPr id="5" name="文本占位符 3"/>
          <p:cNvSpPr txBox="1"/>
          <p:nvPr/>
        </p:nvSpPr>
        <p:spPr>
          <a:xfrm>
            <a:off x="4035685" y="1197546"/>
            <a:ext cx="7892169" cy="4824536"/>
          </a:xfrm>
          <a:prstGeom prst="rect">
            <a:avLst/>
          </a:prstGeom>
        </p:spPr>
        <p:txBody>
          <a:bodyPr>
            <a:normAutofit fontScale="92500" lnSpcReduction="10000"/>
          </a:bodyPr>
          <a:lstStyle>
            <a:lvl1pPr marL="457200" indent="-457200" algn="l" rtl="0" eaLnBrk="0" fontAlgn="base" hangingPunct="0">
              <a:spcBef>
                <a:spcPct val="20000"/>
              </a:spcBef>
              <a:spcAft>
                <a:spcPct val="0"/>
              </a:spcAft>
              <a:buFont typeface="Arial" panose="020B0604020202020204" pitchFamily="34" charset="0"/>
              <a:buChar char="•"/>
              <a:defRPr sz="4300" kern="1200">
                <a:solidFill>
                  <a:schemeClr val="tx1"/>
                </a:solidFill>
                <a:latin typeface="+mn-lt"/>
                <a:ea typeface="+mn-ea"/>
                <a:cs typeface="+mn-cs"/>
              </a:defRPr>
            </a:lvl1pPr>
            <a:lvl2pPr marL="990600" indent="-381000" algn="l" rtl="0" eaLnBrk="0" fontAlgn="base" hangingPunct="0">
              <a:spcBef>
                <a:spcPct val="20000"/>
              </a:spcBef>
              <a:spcAft>
                <a:spcPct val="0"/>
              </a:spcAft>
              <a:buFont typeface="Arial" panose="020B0604020202020204" pitchFamily="34" charset="0"/>
              <a:buChar char="–"/>
              <a:defRPr sz="3700" kern="1200">
                <a:solidFill>
                  <a:schemeClr val="tx1"/>
                </a:solidFill>
                <a:latin typeface="+mn-lt"/>
                <a:ea typeface="+mn-ea"/>
                <a:cs typeface="+mn-cs"/>
              </a:defRPr>
            </a:lvl2pPr>
            <a:lvl3pPr marL="1524000" indent="-3048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mn-ea"/>
                <a:cs typeface="+mn-cs"/>
              </a:defRPr>
            </a:lvl4pPr>
            <a:lvl5pPr marL="2743200" indent="-304800" algn="l"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zh-CN" altLang="en-US" sz="2000" dirty="0">
                <a:solidFill>
                  <a:schemeClr val="bg1"/>
                </a:solidFill>
                <a:latin typeface="微软雅黑" panose="020B0503020204020204" pitchFamily="34" charset="-122"/>
                <a:ea typeface="微软雅黑" panose="020B0503020204020204" pitchFamily="34" charset="-122"/>
                <a:cs typeface="时尚中黑简体"/>
              </a:rPr>
              <a:t>支付宝是国内最大的第三方支付平台，主要提供电子支付、网上支付、手机支付等服务。所有借款学生（除个别地区）在申请国开行助学贷款时，都会获得一个专用的支付宝账户，用于发放和回收贷款</a:t>
            </a:r>
            <a:r>
              <a:rPr lang="zh-CN" altLang="en-US" sz="2000" dirty="0" smtClean="0">
                <a:solidFill>
                  <a:schemeClr val="bg1"/>
                </a:solidFill>
                <a:latin typeface="微软雅黑" panose="020B0503020204020204" pitchFamily="34" charset="-122"/>
                <a:ea typeface="微软雅黑" panose="020B0503020204020204" pitchFamily="34" charset="-122"/>
                <a:cs typeface="时尚中黑简体"/>
              </a:rPr>
              <a:t>。</a:t>
            </a:r>
            <a:endParaRPr lang="en-US" altLang="zh-CN" sz="2000" dirty="0" smtClean="0">
              <a:solidFill>
                <a:schemeClr val="bg1"/>
              </a:solidFill>
              <a:latin typeface="微软雅黑" panose="020B0503020204020204" pitchFamily="34" charset="-122"/>
              <a:ea typeface="微软雅黑" panose="020B0503020204020204" pitchFamily="34" charset="-122"/>
              <a:cs typeface="时尚中黑简体"/>
            </a:endParaRPr>
          </a:p>
          <a:p>
            <a:pPr marL="0" indent="0">
              <a:lnSpc>
                <a:spcPct val="150000"/>
              </a:lnSpc>
              <a:buNone/>
            </a:pPr>
            <a:endParaRPr lang="zh-CN" altLang="en-US" sz="2000" dirty="0">
              <a:solidFill>
                <a:schemeClr val="bg1"/>
              </a:solidFill>
              <a:latin typeface="微软雅黑" panose="020B0503020204020204" pitchFamily="34" charset="-122"/>
              <a:ea typeface="微软雅黑" panose="020B0503020204020204" pitchFamily="34" charset="-122"/>
              <a:cs typeface="时尚中黑简体"/>
            </a:endParaRPr>
          </a:p>
          <a:p>
            <a:pPr marL="0" indent="0">
              <a:lnSpc>
                <a:spcPct val="150000"/>
              </a:lnSpc>
              <a:buNone/>
            </a:pPr>
            <a:r>
              <a:rPr lang="zh-CN" altLang="en-US" sz="2000" dirty="0">
                <a:solidFill>
                  <a:schemeClr val="bg1"/>
                </a:solidFill>
                <a:latin typeface="微软雅黑" panose="020B0503020204020204" pitchFamily="34" charset="-122"/>
                <a:ea typeface="微软雅黑" panose="020B0503020204020204" pitchFamily="34" charset="-122"/>
                <a:cs typeface="时尚中黑简体"/>
              </a:rPr>
              <a:t>首次贷款学生在现场办理贷款手续时，助学贷款系统会自动生成一个支付宝账户，并将账户名打印在</a:t>
            </a:r>
            <a:r>
              <a:rPr lang="en-US" altLang="zh-CN" sz="2000" dirty="0">
                <a:solidFill>
                  <a:schemeClr val="bg1"/>
                </a:solidFill>
                <a:latin typeface="微软雅黑" panose="020B0503020204020204" pitchFamily="34" charset="-122"/>
                <a:ea typeface="微软雅黑" panose="020B0503020204020204" pitchFamily="34" charset="-122"/>
                <a:cs typeface="时尚中黑简体"/>
              </a:rPr>
              <a:t>《</a:t>
            </a:r>
            <a:r>
              <a:rPr lang="zh-CN" altLang="en-US" sz="2000" dirty="0">
                <a:solidFill>
                  <a:schemeClr val="bg1"/>
                </a:solidFill>
                <a:latin typeface="微软雅黑" panose="020B0503020204020204" pitchFamily="34" charset="-122"/>
                <a:ea typeface="微软雅黑" panose="020B0503020204020204" pitchFamily="34" charset="-122"/>
                <a:cs typeface="时尚中黑简体"/>
              </a:rPr>
              <a:t>借款合同</a:t>
            </a:r>
            <a:r>
              <a:rPr lang="en-US" altLang="zh-CN" sz="2000" dirty="0">
                <a:solidFill>
                  <a:schemeClr val="bg1"/>
                </a:solidFill>
                <a:latin typeface="微软雅黑" panose="020B0503020204020204" pitchFamily="34" charset="-122"/>
                <a:ea typeface="微软雅黑" panose="020B0503020204020204" pitchFamily="34" charset="-122"/>
                <a:cs typeface="时尚中黑简体"/>
              </a:rPr>
              <a:t>》</a:t>
            </a:r>
            <a:r>
              <a:rPr lang="zh-CN" altLang="en-US" sz="2000" dirty="0">
                <a:solidFill>
                  <a:schemeClr val="bg1"/>
                </a:solidFill>
                <a:latin typeface="微软雅黑" panose="020B0503020204020204" pitchFamily="34" charset="-122"/>
                <a:ea typeface="微软雅黑" panose="020B0503020204020204" pitchFamily="34" charset="-122"/>
                <a:cs typeface="时尚中黑简体"/>
              </a:rPr>
              <a:t>上，将初始密码（包括登录密码和支付密码）打印在</a:t>
            </a:r>
            <a:r>
              <a:rPr lang="en-US" altLang="zh-CN" sz="2000" dirty="0">
                <a:solidFill>
                  <a:schemeClr val="bg1"/>
                </a:solidFill>
                <a:latin typeface="微软雅黑" panose="020B0503020204020204" pitchFamily="34" charset="-122"/>
                <a:ea typeface="微软雅黑" panose="020B0503020204020204" pitchFamily="34" charset="-122"/>
                <a:cs typeface="时尚中黑简体"/>
              </a:rPr>
              <a:t>《</a:t>
            </a:r>
            <a:r>
              <a:rPr lang="zh-CN" altLang="en-US" sz="2000" dirty="0">
                <a:solidFill>
                  <a:schemeClr val="bg1"/>
                </a:solidFill>
                <a:latin typeface="微软雅黑" panose="020B0503020204020204" pitchFamily="34" charset="-122"/>
                <a:ea typeface="微软雅黑" panose="020B0503020204020204" pitchFamily="34" charset="-122"/>
                <a:cs typeface="时尚中黑简体"/>
              </a:rPr>
              <a:t>贷款受理证明</a:t>
            </a:r>
            <a:r>
              <a:rPr lang="en-US" altLang="zh-CN" sz="2000" dirty="0">
                <a:solidFill>
                  <a:schemeClr val="bg1"/>
                </a:solidFill>
                <a:latin typeface="微软雅黑" panose="020B0503020204020204" pitchFamily="34" charset="-122"/>
                <a:ea typeface="微软雅黑" panose="020B0503020204020204" pitchFamily="34" charset="-122"/>
                <a:cs typeface="时尚中黑简体"/>
              </a:rPr>
              <a:t>》</a:t>
            </a:r>
            <a:r>
              <a:rPr lang="zh-CN" altLang="en-US" sz="2000" dirty="0">
                <a:solidFill>
                  <a:schemeClr val="bg1"/>
                </a:solidFill>
                <a:latin typeface="微软雅黑" panose="020B0503020204020204" pitchFamily="34" charset="-122"/>
                <a:ea typeface="微软雅黑" panose="020B0503020204020204" pitchFamily="34" charset="-122"/>
                <a:cs typeface="时尚中黑简体"/>
              </a:rPr>
              <a:t>上。办理完贷款手续</a:t>
            </a:r>
            <a:r>
              <a:rPr lang="en-US" altLang="zh-CN" sz="2000" dirty="0">
                <a:solidFill>
                  <a:schemeClr val="bg1"/>
                </a:solidFill>
                <a:latin typeface="微软雅黑" panose="020B0503020204020204" pitchFamily="34" charset="-122"/>
                <a:ea typeface="微软雅黑" panose="020B0503020204020204" pitchFamily="34" charset="-122"/>
                <a:cs typeface="时尚中黑简体"/>
              </a:rPr>
              <a:t>3-4</a:t>
            </a:r>
            <a:r>
              <a:rPr lang="zh-CN" altLang="en-US" sz="2000" dirty="0">
                <a:solidFill>
                  <a:schemeClr val="bg1"/>
                </a:solidFill>
                <a:latin typeface="微软雅黑" panose="020B0503020204020204" pitchFamily="34" charset="-122"/>
                <a:ea typeface="微软雅黑" panose="020B0503020204020204" pitchFamily="34" charset="-122"/>
                <a:cs typeface="时尚中黑简体"/>
              </a:rPr>
              <a:t>天后，学生应使用账户名和初始密码登录支付宝账户，将登录密码和支付密码修改为自己的个性化密码，确保账户安全。此外，有条件的学生可按照支付宝“帮助中心”提示完成账户实名认证工作，方便今后更好地使用账户。</a:t>
            </a:r>
            <a:endParaRPr lang="zh-CN" altLang="en-US" sz="2000" dirty="0">
              <a:solidFill>
                <a:schemeClr val="bg1"/>
              </a:solidFill>
              <a:latin typeface="微软雅黑" panose="020B0503020204020204" pitchFamily="34" charset="-122"/>
              <a:ea typeface="微软雅黑" panose="020B0503020204020204" pitchFamily="34" charset="-122"/>
              <a:cs typeface="时尚中黑简体"/>
            </a:endParaRPr>
          </a:p>
          <a:p>
            <a:endParaRPr lang="zh-CN" altLang="en-US" sz="2800" dirty="0">
              <a:solidFill>
                <a:schemeClr val="bg1"/>
              </a:solidFill>
              <a:latin typeface="微软雅黑" panose="020B0503020204020204" pitchFamily="34" charset="-122"/>
              <a:ea typeface="微软雅黑" panose="020B0503020204020204" pitchFamily="34" charset="-122"/>
              <a:cs typeface="时尚中黑简体"/>
            </a:endParaRPr>
          </a:p>
        </p:txBody>
      </p:sp>
      <p:pic>
        <p:nvPicPr>
          <p:cNvPr id="18434" name="Picture 2" descr="C:\Users\shan\Desktop\0c9cabc838851d567ed9e048e7ded5a1.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69490" y="2133650"/>
            <a:ext cx="4410012" cy="46382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0">
    <p:checke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3"/>
          <p:cNvSpPr txBox="1">
            <a:spLocks noChangeArrowheads="1"/>
          </p:cNvSpPr>
          <p:nvPr/>
        </p:nvSpPr>
        <p:spPr bwMode="auto">
          <a:xfrm>
            <a:off x="589136" y="333450"/>
            <a:ext cx="113387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800" b="1" dirty="0" smtClean="0">
                <a:solidFill>
                  <a:schemeClr val="bg1"/>
                </a:solidFill>
                <a:latin typeface="微软雅黑" panose="020B0503020204020204" pitchFamily="34" charset="-122"/>
                <a:ea typeface="微软雅黑" panose="020B0503020204020204" pitchFamily="34" charset="-122"/>
                <a:cs typeface="时尚中黑简体"/>
              </a:rPr>
              <a:t>10.</a:t>
            </a:r>
            <a:r>
              <a:rPr lang="zh-CN" altLang="en-US" sz="2800" b="1" dirty="0" smtClean="0">
                <a:solidFill>
                  <a:schemeClr val="bg1"/>
                </a:solidFill>
                <a:latin typeface="微软雅黑" panose="020B0503020204020204" pitchFamily="34" charset="-122"/>
                <a:ea typeface="微软雅黑" panose="020B0503020204020204" pitchFamily="34" charset="-122"/>
                <a:cs typeface="时尚中黑简体"/>
              </a:rPr>
              <a:t>支付</a:t>
            </a:r>
            <a:r>
              <a:rPr lang="zh-CN" altLang="en-US" sz="2800" b="1" dirty="0">
                <a:solidFill>
                  <a:schemeClr val="bg1"/>
                </a:solidFill>
                <a:latin typeface="微软雅黑" panose="020B0503020204020204" pitchFamily="34" charset="-122"/>
                <a:ea typeface="微软雅黑" panose="020B0503020204020204" pitchFamily="34" charset="-122"/>
                <a:cs typeface="时尚中黑简体"/>
              </a:rPr>
              <a:t>宝账户的密码是什么？忘记密码怎么办？</a:t>
            </a:r>
            <a:endParaRPr lang="zh-CN" altLang="en-US" sz="2800" b="1" dirty="0">
              <a:solidFill>
                <a:schemeClr val="bg1"/>
              </a:solidFill>
              <a:latin typeface="微软雅黑" panose="020B0503020204020204" pitchFamily="34" charset="-122"/>
              <a:ea typeface="微软雅黑" panose="020B0503020204020204" pitchFamily="34" charset="-122"/>
              <a:cs typeface="时尚中黑简体"/>
            </a:endParaRPr>
          </a:p>
        </p:txBody>
      </p:sp>
      <p:sp>
        <p:nvSpPr>
          <p:cNvPr id="21" name="矩形 24"/>
          <p:cNvSpPr>
            <a:spLocks noChangeArrowheads="1"/>
          </p:cNvSpPr>
          <p:nvPr/>
        </p:nvSpPr>
        <p:spPr bwMode="auto">
          <a:xfrm>
            <a:off x="749027" y="935484"/>
            <a:ext cx="11106819" cy="46038"/>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a:solidFill>
                <a:srgbClr val="FFFFFF"/>
              </a:solidFill>
              <a:latin typeface="Calibri" panose="020F0502020204030204" pitchFamily="34" charset="0"/>
              <a:ea typeface="幼圆" panose="02010509060101010101" pitchFamily="49" charset="-122"/>
              <a:sym typeface="Calibri" panose="020F0502020204030204" pitchFamily="34" charset="0"/>
            </a:endParaRPr>
          </a:p>
        </p:txBody>
      </p:sp>
      <p:sp>
        <p:nvSpPr>
          <p:cNvPr id="5" name="文本占位符 3"/>
          <p:cNvSpPr txBox="1"/>
          <p:nvPr/>
        </p:nvSpPr>
        <p:spPr>
          <a:xfrm>
            <a:off x="726926" y="1557586"/>
            <a:ext cx="8856984" cy="3438200"/>
          </a:xfrm>
          <a:prstGeom prst="rect">
            <a:avLst/>
          </a:prstGeom>
        </p:spPr>
        <p:txBody>
          <a:bodyPr>
            <a:normAutofit/>
          </a:bodyPr>
          <a:lstStyle>
            <a:lvl1pPr marL="457200" indent="-457200" algn="l" rtl="0" eaLnBrk="0" fontAlgn="base" hangingPunct="0">
              <a:spcBef>
                <a:spcPct val="20000"/>
              </a:spcBef>
              <a:spcAft>
                <a:spcPct val="0"/>
              </a:spcAft>
              <a:buFont typeface="Arial" panose="020B0604020202020204" pitchFamily="34" charset="0"/>
              <a:buChar char="•"/>
              <a:defRPr sz="4300" kern="1200">
                <a:solidFill>
                  <a:schemeClr val="tx1"/>
                </a:solidFill>
                <a:latin typeface="+mn-lt"/>
                <a:ea typeface="+mn-ea"/>
                <a:cs typeface="+mn-cs"/>
              </a:defRPr>
            </a:lvl1pPr>
            <a:lvl2pPr marL="990600" indent="-381000" algn="l" rtl="0" eaLnBrk="0" fontAlgn="base" hangingPunct="0">
              <a:spcBef>
                <a:spcPct val="20000"/>
              </a:spcBef>
              <a:spcAft>
                <a:spcPct val="0"/>
              </a:spcAft>
              <a:buFont typeface="Arial" panose="020B0604020202020204" pitchFamily="34" charset="0"/>
              <a:buChar char="–"/>
              <a:defRPr sz="3700" kern="1200">
                <a:solidFill>
                  <a:schemeClr val="tx1"/>
                </a:solidFill>
                <a:latin typeface="+mn-lt"/>
                <a:ea typeface="+mn-ea"/>
                <a:cs typeface="+mn-cs"/>
              </a:defRPr>
            </a:lvl2pPr>
            <a:lvl3pPr marL="1524000" indent="-3048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mn-ea"/>
                <a:cs typeface="+mn-cs"/>
              </a:defRPr>
            </a:lvl4pPr>
            <a:lvl5pPr marL="2743200" indent="-304800" algn="l"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zh-CN" altLang="en-US" sz="2000" dirty="0">
                <a:solidFill>
                  <a:schemeClr val="bg1"/>
                </a:solidFill>
                <a:latin typeface="微软雅黑" panose="020B0503020204020204" pitchFamily="34" charset="-122"/>
                <a:ea typeface="微软雅黑" panose="020B0503020204020204" pitchFamily="34" charset="-122"/>
                <a:cs typeface="时尚中黑简体"/>
              </a:rPr>
              <a:t>支付宝账户的密码有两个，分别为登录密码和支付密码，借款学生可在</a:t>
            </a:r>
            <a:r>
              <a:rPr lang="en-US" altLang="zh-CN" sz="2000" dirty="0">
                <a:solidFill>
                  <a:schemeClr val="bg1"/>
                </a:solidFill>
                <a:latin typeface="微软雅黑" panose="020B0503020204020204" pitchFamily="34" charset="-122"/>
                <a:ea typeface="微软雅黑" panose="020B0503020204020204" pitchFamily="34" charset="-122"/>
                <a:cs typeface="时尚中黑简体"/>
              </a:rPr>
              <a:t>《</a:t>
            </a:r>
            <a:r>
              <a:rPr lang="zh-CN" altLang="en-US" sz="2000" dirty="0">
                <a:solidFill>
                  <a:schemeClr val="bg1"/>
                </a:solidFill>
                <a:latin typeface="微软雅黑" panose="020B0503020204020204" pitchFamily="34" charset="-122"/>
                <a:ea typeface="微软雅黑" panose="020B0503020204020204" pitchFamily="34" charset="-122"/>
                <a:cs typeface="时尚中黑简体"/>
              </a:rPr>
              <a:t>贷款受理证明</a:t>
            </a:r>
            <a:r>
              <a:rPr lang="en-US" altLang="zh-CN" sz="2000" dirty="0">
                <a:solidFill>
                  <a:schemeClr val="bg1"/>
                </a:solidFill>
                <a:latin typeface="微软雅黑" panose="020B0503020204020204" pitchFamily="34" charset="-122"/>
                <a:ea typeface="微软雅黑" panose="020B0503020204020204" pitchFamily="34" charset="-122"/>
                <a:cs typeface="时尚中黑简体"/>
              </a:rPr>
              <a:t>》</a:t>
            </a:r>
            <a:r>
              <a:rPr lang="zh-CN" altLang="en-US" sz="2000" dirty="0">
                <a:solidFill>
                  <a:schemeClr val="bg1"/>
                </a:solidFill>
                <a:latin typeface="微软雅黑" panose="020B0503020204020204" pitchFamily="34" charset="-122"/>
                <a:ea typeface="微软雅黑" panose="020B0503020204020204" pitchFamily="34" charset="-122"/>
                <a:cs typeface="时尚中黑简体"/>
              </a:rPr>
              <a:t>上或</a:t>
            </a:r>
            <a:r>
              <a:rPr lang="zh-CN" altLang="en-US" sz="2000" dirty="0" smtClean="0">
                <a:solidFill>
                  <a:schemeClr val="bg1"/>
                </a:solidFill>
                <a:latin typeface="微软雅黑" panose="020B0503020204020204" pitchFamily="34" charset="-122"/>
                <a:ea typeface="微软雅黑" panose="020B0503020204020204" pitchFamily="34" charset="-122"/>
                <a:cs typeface="时尚中黑简体"/>
              </a:rPr>
              <a:t>在</a:t>
            </a:r>
            <a:r>
              <a:rPr lang="en-US" altLang="zh-CN" sz="2000" dirty="0" smtClean="0">
                <a:solidFill>
                  <a:schemeClr val="bg1"/>
                </a:solidFill>
                <a:latin typeface="微软雅黑" panose="020B0503020204020204" pitchFamily="34" charset="-122"/>
                <a:ea typeface="微软雅黑" panose="020B0503020204020204" pitchFamily="34" charset="-122"/>
                <a:cs typeface="时尚中黑简体"/>
              </a:rPr>
              <a:t>”</a:t>
            </a:r>
            <a:r>
              <a:rPr lang="zh-CN" altLang="en-US" sz="2000" dirty="0" smtClean="0">
                <a:solidFill>
                  <a:schemeClr val="bg1"/>
                </a:solidFill>
                <a:latin typeface="微软雅黑" panose="020B0503020204020204" pitchFamily="34" charset="-122"/>
                <a:ea typeface="微软雅黑" panose="020B0503020204020204" pitchFamily="34" charset="-122"/>
                <a:cs typeface="时尚中黑简体"/>
              </a:rPr>
              <a:t>学生</a:t>
            </a:r>
            <a:r>
              <a:rPr lang="zh-CN" altLang="en-US" sz="2000" dirty="0">
                <a:solidFill>
                  <a:schemeClr val="bg1"/>
                </a:solidFill>
                <a:latin typeface="微软雅黑" panose="020B0503020204020204" pitchFamily="34" charset="-122"/>
                <a:ea typeface="微软雅黑" panose="020B0503020204020204" pitchFamily="34" charset="-122"/>
                <a:cs typeface="时尚中黑简体"/>
              </a:rPr>
              <a:t>在线</a:t>
            </a:r>
            <a:r>
              <a:rPr lang="zh-CN" altLang="en-US" sz="2000" dirty="0" smtClean="0">
                <a:solidFill>
                  <a:schemeClr val="bg1"/>
                </a:solidFill>
                <a:latin typeface="微软雅黑" panose="020B0503020204020204" pitchFamily="34" charset="-122"/>
                <a:ea typeface="微软雅黑" panose="020B0503020204020204" pitchFamily="34" charset="-122"/>
                <a:cs typeface="时尚中黑简体"/>
              </a:rPr>
              <a:t>服务系统</a:t>
            </a:r>
            <a:r>
              <a:rPr lang="en-US" altLang="zh-CN" sz="2000" dirty="0" smtClean="0">
                <a:solidFill>
                  <a:schemeClr val="bg1"/>
                </a:solidFill>
                <a:latin typeface="微软雅黑" panose="020B0503020204020204" pitchFamily="34" charset="-122"/>
                <a:ea typeface="微软雅黑" panose="020B0503020204020204" pitchFamily="34" charset="-122"/>
                <a:cs typeface="时尚中黑简体"/>
              </a:rPr>
              <a:t>”</a:t>
            </a:r>
            <a:r>
              <a:rPr lang="zh-CN" altLang="en-US" sz="2000" dirty="0" smtClean="0">
                <a:solidFill>
                  <a:schemeClr val="bg1"/>
                </a:solidFill>
                <a:latin typeface="微软雅黑" panose="020B0503020204020204" pitchFamily="34" charset="-122"/>
                <a:ea typeface="微软雅黑" panose="020B0503020204020204" pitchFamily="34" charset="-122"/>
                <a:cs typeface="时尚中黑简体"/>
              </a:rPr>
              <a:t>首页</a:t>
            </a:r>
            <a:r>
              <a:rPr lang="zh-CN" altLang="en-US" sz="2000" dirty="0">
                <a:solidFill>
                  <a:schemeClr val="bg1"/>
                </a:solidFill>
                <a:latin typeface="微软雅黑" panose="020B0503020204020204" pitchFamily="34" charset="-122"/>
                <a:ea typeface="微软雅黑" panose="020B0503020204020204" pitchFamily="34" charset="-122"/>
                <a:cs typeface="时尚中黑简体"/>
              </a:rPr>
              <a:t>查找两个初始密码。</a:t>
            </a:r>
            <a:endParaRPr lang="zh-CN" altLang="en-US" sz="2000" dirty="0">
              <a:solidFill>
                <a:schemeClr val="bg1"/>
              </a:solidFill>
              <a:latin typeface="微软雅黑" panose="020B0503020204020204" pitchFamily="34" charset="-122"/>
              <a:ea typeface="微软雅黑" panose="020B0503020204020204" pitchFamily="34" charset="-122"/>
              <a:cs typeface="时尚中黑简体"/>
            </a:endParaRPr>
          </a:p>
          <a:p>
            <a:pPr marL="0" indent="0">
              <a:lnSpc>
                <a:spcPct val="150000"/>
              </a:lnSpc>
              <a:buNone/>
            </a:pPr>
            <a:r>
              <a:rPr lang="zh-CN" altLang="en-US" sz="2000" dirty="0">
                <a:solidFill>
                  <a:schemeClr val="bg1"/>
                </a:solidFill>
                <a:latin typeface="微软雅黑" panose="020B0503020204020204" pitchFamily="34" charset="-122"/>
                <a:ea typeface="微软雅黑" panose="020B0503020204020204" pitchFamily="34" charset="-122"/>
                <a:cs typeface="时尚中黑简体"/>
              </a:rPr>
              <a:t>若忘记支付宝密码，可使用支付宝网站的密码重置功能，通过上传身份证扫描件、验证手机号码或验证电子邮箱等方式自行重置密码。此外，也可拨打支付宝客户服务热线</a:t>
            </a:r>
            <a:r>
              <a:rPr lang="en-US" altLang="zh-CN" sz="2000" dirty="0">
                <a:solidFill>
                  <a:schemeClr val="bg1"/>
                </a:solidFill>
                <a:latin typeface="微软雅黑" panose="020B0503020204020204" pitchFamily="34" charset="-122"/>
                <a:ea typeface="微软雅黑" panose="020B0503020204020204" pitchFamily="34" charset="-122"/>
                <a:cs typeface="时尚中黑简体"/>
              </a:rPr>
              <a:t>95188</a:t>
            </a:r>
            <a:r>
              <a:rPr lang="zh-CN" altLang="en-US" sz="2000" dirty="0">
                <a:solidFill>
                  <a:schemeClr val="bg1"/>
                </a:solidFill>
                <a:latin typeface="微软雅黑" panose="020B0503020204020204" pitchFamily="34" charset="-122"/>
                <a:ea typeface="微软雅黑" panose="020B0503020204020204" pitchFamily="34" charset="-122"/>
                <a:cs typeface="时尚中黑简体"/>
              </a:rPr>
              <a:t>通过人工服务重置密码。</a:t>
            </a:r>
            <a:endParaRPr lang="zh-CN" altLang="en-US" sz="2000" dirty="0">
              <a:solidFill>
                <a:schemeClr val="bg1"/>
              </a:solidFill>
              <a:latin typeface="微软雅黑" panose="020B0503020204020204" pitchFamily="34" charset="-122"/>
              <a:ea typeface="微软雅黑" panose="020B0503020204020204" pitchFamily="34" charset="-122"/>
              <a:cs typeface="时尚中黑简体"/>
            </a:endParaRPr>
          </a:p>
          <a:p>
            <a:endParaRPr lang="zh-CN" altLang="en-US" sz="2800" dirty="0">
              <a:solidFill>
                <a:schemeClr val="bg1"/>
              </a:solidFill>
              <a:latin typeface="微软雅黑" panose="020B0503020204020204" pitchFamily="34" charset="-122"/>
              <a:ea typeface="微软雅黑" panose="020B0503020204020204" pitchFamily="34" charset="-122"/>
              <a:cs typeface="时尚中黑简体"/>
            </a:endParaRPr>
          </a:p>
        </p:txBody>
      </p:sp>
      <p:pic>
        <p:nvPicPr>
          <p:cNvPr id="6" name="Picture 4" descr="C:\Users\zhouhy\Desktop\密码.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9049591" y="3429794"/>
            <a:ext cx="2806255" cy="32932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0">
    <p:checke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3"/>
          <p:cNvSpPr txBox="1">
            <a:spLocks noChangeArrowheads="1"/>
          </p:cNvSpPr>
          <p:nvPr/>
        </p:nvSpPr>
        <p:spPr bwMode="auto">
          <a:xfrm>
            <a:off x="589136" y="333450"/>
            <a:ext cx="113387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800" b="1" dirty="0" smtClean="0">
                <a:solidFill>
                  <a:schemeClr val="bg1"/>
                </a:solidFill>
                <a:latin typeface="微软雅黑" panose="020B0503020204020204" pitchFamily="34" charset="-122"/>
                <a:ea typeface="微软雅黑" panose="020B0503020204020204" pitchFamily="34" charset="-122"/>
                <a:cs typeface="时尚中黑简体"/>
              </a:rPr>
              <a:t>11.</a:t>
            </a:r>
            <a:r>
              <a:rPr lang="zh-CN" altLang="en-US" sz="2800" b="1" dirty="0" smtClean="0">
                <a:solidFill>
                  <a:schemeClr val="bg1"/>
                </a:solidFill>
                <a:latin typeface="微软雅黑" panose="020B0503020204020204" pitchFamily="34" charset="-122"/>
                <a:ea typeface="微软雅黑" panose="020B0503020204020204" pitchFamily="34" charset="-122"/>
                <a:cs typeface="时尚中黑简体"/>
              </a:rPr>
              <a:t>贷款</a:t>
            </a:r>
            <a:r>
              <a:rPr lang="zh-CN" altLang="en-US" sz="2800" b="1" dirty="0">
                <a:solidFill>
                  <a:schemeClr val="bg1"/>
                </a:solidFill>
                <a:latin typeface="微软雅黑" panose="020B0503020204020204" pitchFamily="34" charset="-122"/>
                <a:ea typeface="微软雅黑" panose="020B0503020204020204" pitchFamily="34" charset="-122"/>
                <a:cs typeface="时尚中黑简体"/>
              </a:rPr>
              <a:t>什么时候发放？如何了解贷款受理进度？</a:t>
            </a:r>
            <a:endParaRPr lang="zh-CN" altLang="en-US" sz="2800" b="1" dirty="0">
              <a:solidFill>
                <a:schemeClr val="bg1"/>
              </a:solidFill>
              <a:latin typeface="微软雅黑" panose="020B0503020204020204" pitchFamily="34" charset="-122"/>
              <a:ea typeface="微软雅黑" panose="020B0503020204020204" pitchFamily="34" charset="-122"/>
              <a:cs typeface="时尚中黑简体"/>
            </a:endParaRPr>
          </a:p>
        </p:txBody>
      </p:sp>
      <p:sp>
        <p:nvSpPr>
          <p:cNvPr id="21" name="矩形 24"/>
          <p:cNvSpPr>
            <a:spLocks noChangeArrowheads="1"/>
          </p:cNvSpPr>
          <p:nvPr/>
        </p:nvSpPr>
        <p:spPr bwMode="auto">
          <a:xfrm>
            <a:off x="749027" y="935484"/>
            <a:ext cx="11106819" cy="46038"/>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a:solidFill>
                <a:srgbClr val="FFFFFF"/>
              </a:solidFill>
              <a:latin typeface="Calibri" panose="020F0502020204030204" pitchFamily="34" charset="0"/>
              <a:ea typeface="幼圆" panose="02010509060101010101" pitchFamily="49" charset="-122"/>
              <a:sym typeface="Calibri" panose="020F0502020204030204" pitchFamily="34" charset="0"/>
            </a:endParaRPr>
          </a:p>
        </p:txBody>
      </p:sp>
      <p:sp>
        <p:nvSpPr>
          <p:cNvPr id="5" name="文本占位符 3"/>
          <p:cNvSpPr txBox="1"/>
          <p:nvPr/>
        </p:nvSpPr>
        <p:spPr>
          <a:xfrm>
            <a:off x="3286894" y="1377555"/>
            <a:ext cx="7920880" cy="4464496"/>
          </a:xfrm>
          <a:prstGeom prst="rect">
            <a:avLst/>
          </a:prstGeom>
        </p:spPr>
        <p:txBody>
          <a:bodyPr>
            <a:normAutofit/>
          </a:bodyPr>
          <a:lstStyle>
            <a:lvl1pPr marL="457200" indent="-457200" algn="l" rtl="0" eaLnBrk="0" fontAlgn="base" hangingPunct="0">
              <a:spcBef>
                <a:spcPct val="20000"/>
              </a:spcBef>
              <a:spcAft>
                <a:spcPct val="0"/>
              </a:spcAft>
              <a:buFont typeface="Arial" panose="020B0604020202020204" pitchFamily="34" charset="0"/>
              <a:buChar char="•"/>
              <a:defRPr sz="4300" kern="1200">
                <a:solidFill>
                  <a:schemeClr val="tx1"/>
                </a:solidFill>
                <a:latin typeface="+mn-lt"/>
                <a:ea typeface="+mn-ea"/>
                <a:cs typeface="+mn-cs"/>
              </a:defRPr>
            </a:lvl1pPr>
            <a:lvl2pPr marL="990600" indent="-381000" algn="l" rtl="0" eaLnBrk="0" fontAlgn="base" hangingPunct="0">
              <a:spcBef>
                <a:spcPct val="20000"/>
              </a:spcBef>
              <a:spcAft>
                <a:spcPct val="0"/>
              </a:spcAft>
              <a:buFont typeface="Arial" panose="020B0604020202020204" pitchFamily="34" charset="0"/>
              <a:buChar char="–"/>
              <a:defRPr sz="3700" kern="1200">
                <a:solidFill>
                  <a:schemeClr val="tx1"/>
                </a:solidFill>
                <a:latin typeface="+mn-lt"/>
                <a:ea typeface="+mn-ea"/>
                <a:cs typeface="+mn-cs"/>
              </a:defRPr>
            </a:lvl2pPr>
            <a:lvl3pPr marL="1524000" indent="-3048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mn-ea"/>
                <a:cs typeface="+mn-cs"/>
              </a:defRPr>
            </a:lvl4pPr>
            <a:lvl5pPr marL="2743200" indent="-304800" algn="l"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zh-CN" altLang="en-US" sz="2000" dirty="0">
                <a:solidFill>
                  <a:schemeClr val="bg1"/>
                </a:solidFill>
                <a:latin typeface="微软雅黑" panose="020B0503020204020204" pitchFamily="34" charset="-122"/>
                <a:ea typeface="微软雅黑" panose="020B0503020204020204" pitchFamily="34" charset="-122"/>
                <a:cs typeface="时尚中黑简体"/>
              </a:rPr>
              <a:t>国开行助学贷款通常在每年</a:t>
            </a:r>
            <a:r>
              <a:rPr lang="en-US" altLang="zh-CN" sz="2000" dirty="0">
                <a:solidFill>
                  <a:schemeClr val="bg1"/>
                </a:solidFill>
                <a:latin typeface="微软雅黑" panose="020B0503020204020204" pitchFamily="34" charset="-122"/>
                <a:ea typeface="微软雅黑" panose="020B0503020204020204" pitchFamily="34" charset="-122"/>
                <a:cs typeface="时尚中黑简体"/>
              </a:rPr>
              <a:t>11</a:t>
            </a:r>
            <a:r>
              <a:rPr lang="zh-CN" altLang="en-US" sz="2000" dirty="0">
                <a:solidFill>
                  <a:schemeClr val="bg1"/>
                </a:solidFill>
                <a:latin typeface="微软雅黑" panose="020B0503020204020204" pitchFamily="34" charset="-122"/>
                <a:ea typeface="微软雅黑" panose="020B0503020204020204" pitchFamily="34" charset="-122"/>
                <a:cs typeface="时尚中黑简体"/>
              </a:rPr>
              <a:t>月中旬集中发放，贷款发放后，支付宝会以短信方式将通知发送到借款学生在系统中预留的手机号码</a:t>
            </a:r>
            <a:r>
              <a:rPr lang="zh-CN" altLang="en-US" sz="2000" dirty="0" smtClean="0">
                <a:solidFill>
                  <a:schemeClr val="bg1"/>
                </a:solidFill>
                <a:latin typeface="微软雅黑" panose="020B0503020204020204" pitchFamily="34" charset="-122"/>
                <a:ea typeface="微软雅黑" panose="020B0503020204020204" pitchFamily="34" charset="-122"/>
                <a:cs typeface="时尚中黑简体"/>
              </a:rPr>
              <a:t>。</a:t>
            </a:r>
            <a:endParaRPr lang="en-US" altLang="zh-CN" sz="2000" dirty="0" smtClean="0">
              <a:solidFill>
                <a:schemeClr val="bg1"/>
              </a:solidFill>
              <a:latin typeface="微软雅黑" panose="020B0503020204020204" pitchFamily="34" charset="-122"/>
              <a:ea typeface="微软雅黑" panose="020B0503020204020204" pitchFamily="34" charset="-122"/>
              <a:cs typeface="时尚中黑简体"/>
            </a:endParaRPr>
          </a:p>
          <a:p>
            <a:pPr marL="0" indent="0">
              <a:lnSpc>
                <a:spcPct val="150000"/>
              </a:lnSpc>
              <a:buNone/>
            </a:pPr>
            <a:endParaRPr lang="zh-CN" altLang="en-US" sz="2000" dirty="0">
              <a:solidFill>
                <a:schemeClr val="bg1"/>
              </a:solidFill>
              <a:latin typeface="微软雅黑" panose="020B0503020204020204" pitchFamily="34" charset="-122"/>
              <a:ea typeface="微软雅黑" panose="020B0503020204020204" pitchFamily="34" charset="-122"/>
              <a:cs typeface="时尚中黑简体"/>
            </a:endParaRPr>
          </a:p>
          <a:p>
            <a:pPr marL="0" indent="0">
              <a:lnSpc>
                <a:spcPct val="150000"/>
              </a:lnSpc>
              <a:buNone/>
            </a:pPr>
            <a:r>
              <a:rPr lang="zh-CN" altLang="en-US" sz="2000" dirty="0">
                <a:solidFill>
                  <a:schemeClr val="bg1"/>
                </a:solidFill>
                <a:latin typeface="微软雅黑" panose="020B0503020204020204" pitchFamily="34" charset="-122"/>
                <a:ea typeface="微软雅黑" panose="020B0503020204020204" pitchFamily="34" charset="-122"/>
                <a:cs typeface="时尚中黑简体"/>
              </a:rPr>
              <a:t>借款学生可以在</a:t>
            </a:r>
            <a:r>
              <a:rPr lang="en-US" altLang="zh-CN" sz="2000" dirty="0">
                <a:solidFill>
                  <a:schemeClr val="bg1"/>
                </a:solidFill>
                <a:latin typeface="微软雅黑" panose="020B0503020204020204" pitchFamily="34" charset="-122"/>
                <a:ea typeface="微软雅黑" panose="020B0503020204020204" pitchFamily="34" charset="-122"/>
                <a:cs typeface="时尚中黑简体"/>
              </a:rPr>
              <a:t>11</a:t>
            </a:r>
            <a:r>
              <a:rPr lang="zh-CN" altLang="en-US" sz="2000" dirty="0">
                <a:solidFill>
                  <a:schemeClr val="bg1"/>
                </a:solidFill>
                <a:latin typeface="微软雅黑" panose="020B0503020204020204" pitchFamily="34" charset="-122"/>
                <a:ea typeface="微软雅黑" panose="020B0503020204020204" pitchFamily="34" charset="-122"/>
                <a:cs typeface="时尚中黑简体"/>
              </a:rPr>
              <a:t>月</a:t>
            </a:r>
            <a:r>
              <a:rPr lang="en-US" altLang="zh-CN" sz="2000" dirty="0">
                <a:solidFill>
                  <a:schemeClr val="bg1"/>
                </a:solidFill>
                <a:latin typeface="微软雅黑" panose="020B0503020204020204" pitchFamily="34" charset="-122"/>
                <a:ea typeface="微软雅黑" panose="020B0503020204020204" pitchFamily="34" charset="-122"/>
                <a:cs typeface="时尚中黑简体"/>
              </a:rPr>
              <a:t>16</a:t>
            </a:r>
            <a:r>
              <a:rPr lang="zh-CN" altLang="en-US" sz="2000" dirty="0">
                <a:solidFill>
                  <a:schemeClr val="bg1"/>
                </a:solidFill>
                <a:latin typeface="微软雅黑" panose="020B0503020204020204" pitchFamily="34" charset="-122"/>
                <a:ea typeface="微软雅黑" panose="020B0503020204020204" pitchFamily="34" charset="-122"/>
                <a:cs typeface="时尚中黑简体"/>
              </a:rPr>
              <a:t>日后登陆学生在线服务系统，在“贷款申请”功能中查询发放状态；借款学生也可以在</a:t>
            </a:r>
            <a:r>
              <a:rPr lang="en-US" altLang="zh-CN" sz="2000" dirty="0">
                <a:solidFill>
                  <a:schemeClr val="bg1"/>
                </a:solidFill>
                <a:latin typeface="微软雅黑" panose="020B0503020204020204" pitchFamily="34" charset="-122"/>
                <a:ea typeface="微软雅黑" panose="020B0503020204020204" pitchFamily="34" charset="-122"/>
                <a:cs typeface="时尚中黑简体"/>
              </a:rPr>
              <a:t>11</a:t>
            </a:r>
            <a:r>
              <a:rPr lang="zh-CN" altLang="en-US" sz="2000" dirty="0">
                <a:solidFill>
                  <a:schemeClr val="bg1"/>
                </a:solidFill>
                <a:latin typeface="微软雅黑" panose="020B0503020204020204" pitchFamily="34" charset="-122"/>
                <a:ea typeface="微软雅黑" panose="020B0503020204020204" pitchFamily="34" charset="-122"/>
                <a:cs typeface="时尚中黑简体"/>
              </a:rPr>
              <a:t>月</a:t>
            </a:r>
            <a:r>
              <a:rPr lang="en-US" altLang="zh-CN" sz="2000" dirty="0">
                <a:solidFill>
                  <a:schemeClr val="bg1"/>
                </a:solidFill>
                <a:latin typeface="微软雅黑" panose="020B0503020204020204" pitchFamily="34" charset="-122"/>
                <a:ea typeface="微软雅黑" panose="020B0503020204020204" pitchFamily="34" charset="-122"/>
                <a:cs typeface="时尚中黑简体"/>
              </a:rPr>
              <a:t>16</a:t>
            </a:r>
            <a:r>
              <a:rPr lang="zh-CN" altLang="en-US" sz="2000" dirty="0">
                <a:solidFill>
                  <a:schemeClr val="bg1"/>
                </a:solidFill>
                <a:latin typeface="微软雅黑" panose="020B0503020204020204" pitchFamily="34" charset="-122"/>
                <a:ea typeface="微软雅黑" panose="020B0503020204020204" pitchFamily="34" charset="-122"/>
                <a:cs typeface="时尚中黑简体"/>
              </a:rPr>
              <a:t>日后登陆支付宝进行查询助学贷款明细。查询方式：登陆支付宝</a:t>
            </a:r>
            <a:r>
              <a:rPr lang="en-US" altLang="zh-CN" sz="2000" dirty="0">
                <a:solidFill>
                  <a:schemeClr val="bg1"/>
                </a:solidFill>
                <a:latin typeface="微软雅黑" panose="020B0503020204020204" pitchFamily="34" charset="-122"/>
                <a:ea typeface="微软雅黑" panose="020B0503020204020204" pitchFamily="34" charset="-122"/>
                <a:cs typeface="时尚中黑简体"/>
              </a:rPr>
              <a:t>—</a:t>
            </a:r>
            <a:r>
              <a:rPr lang="zh-CN" altLang="en-US" sz="2000" dirty="0">
                <a:solidFill>
                  <a:schemeClr val="bg1"/>
                </a:solidFill>
                <a:latin typeface="微软雅黑" panose="020B0503020204020204" pitchFamily="34" charset="-122"/>
                <a:ea typeface="微软雅黑" panose="020B0503020204020204" pitchFamily="34" charset="-122"/>
                <a:cs typeface="时尚中黑简体"/>
              </a:rPr>
              <a:t>账户余额</a:t>
            </a:r>
            <a:r>
              <a:rPr lang="en-US" altLang="zh-CN" sz="2000" dirty="0">
                <a:solidFill>
                  <a:schemeClr val="bg1"/>
                </a:solidFill>
                <a:latin typeface="微软雅黑" panose="020B0503020204020204" pitchFamily="34" charset="-122"/>
                <a:ea typeface="微软雅黑" panose="020B0503020204020204" pitchFamily="34" charset="-122"/>
                <a:cs typeface="时尚中黑简体"/>
              </a:rPr>
              <a:t>—</a:t>
            </a:r>
            <a:r>
              <a:rPr lang="zh-CN" altLang="en-US" sz="2000" dirty="0">
                <a:solidFill>
                  <a:schemeClr val="bg1"/>
                </a:solidFill>
                <a:latin typeface="微软雅黑" panose="020B0503020204020204" pitchFamily="34" charset="-122"/>
                <a:ea typeface="微软雅黑" panose="020B0503020204020204" pitchFamily="34" charset="-122"/>
                <a:cs typeface="时尚中黑简体"/>
              </a:rPr>
              <a:t>查看</a:t>
            </a:r>
            <a:r>
              <a:rPr lang="en-US" altLang="zh-CN" sz="2000" dirty="0">
                <a:solidFill>
                  <a:schemeClr val="bg1"/>
                </a:solidFill>
                <a:latin typeface="微软雅黑" panose="020B0503020204020204" pitchFamily="34" charset="-122"/>
                <a:ea typeface="微软雅黑" panose="020B0503020204020204" pitchFamily="34" charset="-122"/>
                <a:cs typeface="时尚中黑简体"/>
              </a:rPr>
              <a:t>— “</a:t>
            </a:r>
            <a:r>
              <a:rPr lang="zh-CN" altLang="en-US" sz="2000" dirty="0">
                <a:solidFill>
                  <a:schemeClr val="bg1"/>
                </a:solidFill>
                <a:latin typeface="微软雅黑" panose="020B0503020204020204" pitchFamily="34" charset="-122"/>
                <a:ea typeface="微软雅黑" panose="020B0503020204020204" pitchFamily="34" charset="-122"/>
                <a:cs typeface="时尚中黑简体"/>
              </a:rPr>
              <a:t>资产明细”</a:t>
            </a:r>
            <a:r>
              <a:rPr lang="en-US" altLang="zh-CN" sz="2000" dirty="0">
                <a:solidFill>
                  <a:schemeClr val="bg1"/>
                </a:solidFill>
                <a:latin typeface="微软雅黑" panose="020B0503020204020204" pitchFamily="34" charset="-122"/>
                <a:ea typeface="微软雅黑" panose="020B0503020204020204" pitchFamily="34" charset="-122"/>
                <a:cs typeface="时尚中黑简体"/>
              </a:rPr>
              <a:t>—</a:t>
            </a:r>
            <a:r>
              <a:rPr lang="zh-CN" altLang="en-US" sz="2000" dirty="0">
                <a:solidFill>
                  <a:schemeClr val="bg1"/>
                </a:solidFill>
                <a:latin typeface="微软雅黑" panose="020B0503020204020204" pitchFamily="34" charset="-122"/>
                <a:ea typeface="微软雅黑" panose="020B0503020204020204" pitchFamily="34" charset="-122"/>
                <a:cs typeface="时尚中黑简体"/>
              </a:rPr>
              <a:t>选择时间范围后方可查询。或登陆支付宝</a:t>
            </a:r>
            <a:r>
              <a:rPr lang="en-US" altLang="zh-CN" sz="2000" dirty="0">
                <a:solidFill>
                  <a:schemeClr val="bg1"/>
                </a:solidFill>
                <a:latin typeface="微软雅黑" panose="020B0503020204020204" pitchFamily="34" charset="-122"/>
                <a:ea typeface="微软雅黑" panose="020B0503020204020204" pitchFamily="34" charset="-122"/>
                <a:cs typeface="时尚中黑简体"/>
              </a:rPr>
              <a:t>—</a:t>
            </a:r>
            <a:r>
              <a:rPr lang="zh-CN" altLang="en-US" sz="2000" dirty="0">
                <a:solidFill>
                  <a:schemeClr val="bg1"/>
                </a:solidFill>
                <a:latin typeface="微软雅黑" panose="020B0503020204020204" pitchFamily="34" charset="-122"/>
                <a:ea typeface="微软雅黑" panose="020B0503020204020204" pitchFamily="34" charset="-122"/>
                <a:cs typeface="时尚中黑简体"/>
              </a:rPr>
              <a:t>交易记录</a:t>
            </a:r>
            <a:r>
              <a:rPr lang="en-US" altLang="zh-CN" sz="2000" dirty="0">
                <a:solidFill>
                  <a:schemeClr val="bg1"/>
                </a:solidFill>
                <a:latin typeface="微软雅黑" panose="020B0503020204020204" pitchFamily="34" charset="-122"/>
                <a:ea typeface="微软雅黑" panose="020B0503020204020204" pitchFamily="34" charset="-122"/>
                <a:cs typeface="时尚中黑简体"/>
              </a:rPr>
              <a:t>—</a:t>
            </a:r>
            <a:r>
              <a:rPr lang="zh-CN" altLang="en-US" sz="2000" dirty="0">
                <a:solidFill>
                  <a:schemeClr val="bg1"/>
                </a:solidFill>
                <a:latin typeface="微软雅黑" panose="020B0503020204020204" pitchFamily="34" charset="-122"/>
                <a:ea typeface="微软雅黑" panose="020B0503020204020204" pitchFamily="34" charset="-122"/>
                <a:cs typeface="时尚中黑简体"/>
              </a:rPr>
              <a:t>右上角“余额收支明细”</a:t>
            </a:r>
            <a:r>
              <a:rPr lang="en-US" altLang="zh-CN" sz="2000" dirty="0">
                <a:solidFill>
                  <a:schemeClr val="bg1"/>
                </a:solidFill>
                <a:latin typeface="微软雅黑" panose="020B0503020204020204" pitchFamily="34" charset="-122"/>
                <a:ea typeface="微软雅黑" panose="020B0503020204020204" pitchFamily="34" charset="-122"/>
                <a:cs typeface="时尚中黑简体"/>
              </a:rPr>
              <a:t>—</a:t>
            </a:r>
            <a:r>
              <a:rPr lang="zh-CN" altLang="en-US" sz="2000" dirty="0">
                <a:solidFill>
                  <a:schemeClr val="bg1"/>
                </a:solidFill>
                <a:latin typeface="微软雅黑" panose="020B0503020204020204" pitchFamily="34" charset="-122"/>
                <a:ea typeface="微软雅黑" panose="020B0503020204020204" pitchFamily="34" charset="-122"/>
                <a:cs typeface="时尚中黑简体"/>
              </a:rPr>
              <a:t>选择时间范围后方可查询。</a:t>
            </a:r>
            <a:endParaRPr lang="zh-CN" altLang="en-US" sz="2000" dirty="0">
              <a:solidFill>
                <a:schemeClr val="bg1"/>
              </a:solidFill>
              <a:latin typeface="微软雅黑" panose="020B0503020204020204" pitchFamily="34" charset="-122"/>
              <a:ea typeface="微软雅黑" panose="020B0503020204020204" pitchFamily="34" charset="-122"/>
              <a:cs typeface="时尚中黑简体"/>
            </a:endParaRPr>
          </a:p>
          <a:p>
            <a:endParaRPr lang="zh-CN" altLang="en-US" sz="2800" dirty="0">
              <a:solidFill>
                <a:schemeClr val="bg1"/>
              </a:solidFill>
              <a:latin typeface="微软雅黑" panose="020B0503020204020204" pitchFamily="34" charset="-122"/>
              <a:ea typeface="微软雅黑" panose="020B0503020204020204" pitchFamily="34" charset="-122"/>
              <a:cs typeface="时尚中黑简体"/>
            </a:endParaRPr>
          </a:p>
        </p:txBody>
      </p:sp>
      <p:pic>
        <p:nvPicPr>
          <p:cNvPr id="5122" name="Picture 2" descr="C:\Users\zhouhy\Desktop\苹果哦手机.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48878" y="981522"/>
            <a:ext cx="2794000" cy="5708650"/>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descr="C:\Users\shan\Documents\Tencent Files\712211\Image\C2C\699LWI`L2~6MIP0@2SYFAX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1093" y="1587034"/>
            <a:ext cx="2489570" cy="4497623"/>
          </a:xfrm>
          <a:prstGeom prst="rect">
            <a:avLst/>
          </a:prstGeom>
          <a:noFill/>
          <a:ln>
            <a:noFill/>
          </a:ln>
        </p:spPr>
      </p:pic>
    </p:spTree>
  </p:cSld>
  <p:clrMapOvr>
    <a:masterClrMapping/>
  </p:clrMapOvr>
  <p:transition spd="slow" advTm="0">
    <p:checke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3"/>
          <p:cNvSpPr txBox="1">
            <a:spLocks noChangeArrowheads="1"/>
          </p:cNvSpPr>
          <p:nvPr/>
        </p:nvSpPr>
        <p:spPr bwMode="auto">
          <a:xfrm>
            <a:off x="589136" y="333450"/>
            <a:ext cx="113387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800" b="1" dirty="0">
                <a:solidFill>
                  <a:schemeClr val="bg1"/>
                </a:solidFill>
                <a:latin typeface="微软雅黑" panose="020B0503020204020204" pitchFamily="34" charset="-122"/>
                <a:ea typeface="微软雅黑" panose="020B0503020204020204" pitchFamily="34" charset="-122"/>
                <a:cs typeface="时尚中黑简体"/>
              </a:rPr>
              <a:t>12</a:t>
            </a:r>
            <a:r>
              <a:rPr lang="zh-CN" altLang="en-US" sz="2800" b="1" dirty="0">
                <a:solidFill>
                  <a:schemeClr val="bg1"/>
                </a:solidFill>
                <a:latin typeface="微软雅黑" panose="020B0503020204020204" pitchFamily="34" charset="-122"/>
                <a:ea typeface="微软雅黑" panose="020B0503020204020204" pitchFamily="34" charset="-122"/>
                <a:cs typeface="时尚中黑简体"/>
              </a:rPr>
              <a:t>．贷款发放后剩余的钱在哪里？如何使用？</a:t>
            </a:r>
            <a:endParaRPr lang="zh-CN" altLang="en-US" sz="2800" b="1" dirty="0">
              <a:solidFill>
                <a:schemeClr val="bg1"/>
              </a:solidFill>
              <a:latin typeface="微软雅黑" panose="020B0503020204020204" pitchFamily="34" charset="-122"/>
              <a:ea typeface="微软雅黑" panose="020B0503020204020204" pitchFamily="34" charset="-122"/>
              <a:cs typeface="时尚中黑简体"/>
            </a:endParaRPr>
          </a:p>
        </p:txBody>
      </p:sp>
      <p:sp>
        <p:nvSpPr>
          <p:cNvPr id="21" name="矩形 24"/>
          <p:cNvSpPr>
            <a:spLocks noChangeArrowheads="1"/>
          </p:cNvSpPr>
          <p:nvPr/>
        </p:nvSpPr>
        <p:spPr bwMode="auto">
          <a:xfrm>
            <a:off x="749027" y="935484"/>
            <a:ext cx="11106819" cy="46038"/>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a:solidFill>
                <a:srgbClr val="FFFFFF"/>
              </a:solidFill>
              <a:latin typeface="Calibri" panose="020F0502020204030204" pitchFamily="34" charset="0"/>
              <a:ea typeface="幼圆" panose="02010509060101010101" pitchFamily="49" charset="-122"/>
              <a:sym typeface="Calibri" panose="020F0502020204030204" pitchFamily="34" charset="0"/>
            </a:endParaRPr>
          </a:p>
        </p:txBody>
      </p:sp>
      <p:sp>
        <p:nvSpPr>
          <p:cNvPr id="5" name="文本占位符 3"/>
          <p:cNvSpPr txBox="1"/>
          <p:nvPr/>
        </p:nvSpPr>
        <p:spPr>
          <a:xfrm>
            <a:off x="622598" y="2061642"/>
            <a:ext cx="7234262" cy="3438200"/>
          </a:xfrm>
          <a:prstGeom prst="rect">
            <a:avLst/>
          </a:prstGeom>
        </p:spPr>
        <p:txBody>
          <a:bodyPr>
            <a:normAutofit/>
          </a:bodyPr>
          <a:lstStyle>
            <a:lvl1pPr marL="457200" indent="-457200" algn="l" rtl="0" eaLnBrk="0" fontAlgn="base" hangingPunct="0">
              <a:spcBef>
                <a:spcPct val="20000"/>
              </a:spcBef>
              <a:spcAft>
                <a:spcPct val="0"/>
              </a:spcAft>
              <a:buFont typeface="Arial" panose="020B0604020202020204" pitchFamily="34" charset="0"/>
              <a:buChar char="•"/>
              <a:defRPr sz="4300" kern="1200">
                <a:solidFill>
                  <a:schemeClr val="tx1"/>
                </a:solidFill>
                <a:latin typeface="+mn-lt"/>
                <a:ea typeface="+mn-ea"/>
                <a:cs typeface="+mn-cs"/>
              </a:defRPr>
            </a:lvl1pPr>
            <a:lvl2pPr marL="990600" indent="-381000" algn="l" rtl="0" eaLnBrk="0" fontAlgn="base" hangingPunct="0">
              <a:spcBef>
                <a:spcPct val="20000"/>
              </a:spcBef>
              <a:spcAft>
                <a:spcPct val="0"/>
              </a:spcAft>
              <a:buFont typeface="Arial" panose="020B0604020202020204" pitchFamily="34" charset="0"/>
              <a:buChar char="–"/>
              <a:defRPr sz="3700" kern="1200">
                <a:solidFill>
                  <a:schemeClr val="tx1"/>
                </a:solidFill>
                <a:latin typeface="+mn-lt"/>
                <a:ea typeface="+mn-ea"/>
                <a:cs typeface="+mn-cs"/>
              </a:defRPr>
            </a:lvl2pPr>
            <a:lvl3pPr marL="1524000" indent="-3048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mn-ea"/>
                <a:cs typeface="+mn-cs"/>
              </a:defRPr>
            </a:lvl4pPr>
            <a:lvl5pPr marL="2743200" indent="-304800" algn="l"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zh-CN" altLang="en-US" sz="2000" dirty="0">
                <a:solidFill>
                  <a:schemeClr val="bg1"/>
                </a:solidFill>
                <a:latin typeface="微软雅黑" panose="020B0503020204020204" pitchFamily="34" charset="-122"/>
                <a:ea typeface="微软雅黑" panose="020B0503020204020204" pitchFamily="34" charset="-122"/>
                <a:cs typeface="时尚中黑简体"/>
              </a:rPr>
              <a:t>若贷款金额扣除高校回执录入金额后仍有剩余，剩余的钱会存放在助学贷款专用的学生支付宝账户中，借款学生需先完成支付宝账户的实名认证，然后绑定银行卡进行提现使用。</a:t>
            </a:r>
            <a:endParaRPr lang="zh-CN" altLang="en-US" sz="2000" dirty="0">
              <a:solidFill>
                <a:schemeClr val="bg1"/>
              </a:solidFill>
              <a:latin typeface="微软雅黑" panose="020B0503020204020204" pitchFamily="34" charset="-122"/>
              <a:ea typeface="微软雅黑" panose="020B0503020204020204" pitchFamily="34" charset="-122"/>
              <a:cs typeface="时尚中黑简体"/>
            </a:endParaRPr>
          </a:p>
          <a:p>
            <a:pPr marL="0" indent="0">
              <a:buNone/>
            </a:pPr>
            <a:endParaRPr lang="zh-CN" altLang="en-US" sz="2800" dirty="0">
              <a:solidFill>
                <a:schemeClr val="bg1"/>
              </a:solidFill>
              <a:latin typeface="微软雅黑" panose="020B0503020204020204" pitchFamily="34" charset="-122"/>
              <a:ea typeface="微软雅黑" panose="020B0503020204020204" pitchFamily="34" charset="-122"/>
              <a:cs typeface="时尚中黑简体"/>
            </a:endParaRPr>
          </a:p>
        </p:txBody>
      </p:sp>
      <p:pic>
        <p:nvPicPr>
          <p:cNvPr id="1026" name="Picture 2" descr="C:\Users\shan\Desktop\84e995d997dfd09773ad64df0fd5ecea.png"/>
          <p:cNvPicPr>
            <a:picLocks noChangeAspect="1" noChangeArrowheads="1"/>
          </p:cNvPicPr>
          <p:nvPr/>
        </p:nvPicPr>
        <p:blipFill>
          <a:blip r:embed="rId1"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055561" y="1341562"/>
            <a:ext cx="3800285" cy="33396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0">
    <p:checke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zhouhy\Desktop\帮助.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3235" y="2277666"/>
            <a:ext cx="4395787" cy="4337050"/>
          </a:xfrm>
          <a:prstGeom prst="rect">
            <a:avLst/>
          </a:prstGeom>
          <a:noFill/>
          <a:extLst>
            <a:ext uri="{909E8E84-426E-40DD-AFC4-6F175D3DCCD1}">
              <a14:hiddenFill xmlns:a14="http://schemas.microsoft.com/office/drawing/2010/main">
                <a:solidFill>
                  <a:srgbClr val="FFFFFF"/>
                </a:solidFill>
              </a14:hiddenFill>
            </a:ext>
          </a:extLst>
        </p:spPr>
      </p:pic>
      <p:sp>
        <p:nvSpPr>
          <p:cNvPr id="20" name="文本框 3"/>
          <p:cNvSpPr txBox="1">
            <a:spLocks noChangeArrowheads="1"/>
          </p:cNvSpPr>
          <p:nvPr/>
        </p:nvSpPr>
        <p:spPr bwMode="auto">
          <a:xfrm>
            <a:off x="661144" y="412264"/>
            <a:ext cx="113387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800" b="1" dirty="0">
                <a:solidFill>
                  <a:schemeClr val="bg1"/>
                </a:solidFill>
                <a:latin typeface="微软雅黑" panose="020B0503020204020204" pitchFamily="34" charset="-122"/>
                <a:ea typeface="微软雅黑" panose="020B0503020204020204" pitchFamily="34" charset="-122"/>
                <a:cs typeface="时尚中黑简体"/>
              </a:rPr>
              <a:t>联系县资助中心和国开行</a:t>
            </a:r>
            <a:endParaRPr lang="zh-CN" altLang="en-US" sz="2800" b="1" dirty="0">
              <a:solidFill>
                <a:schemeClr val="bg1"/>
              </a:solidFill>
              <a:latin typeface="微软雅黑" panose="020B0503020204020204" pitchFamily="34" charset="-122"/>
              <a:ea typeface="微软雅黑" panose="020B0503020204020204" pitchFamily="34" charset="-122"/>
              <a:cs typeface="时尚中黑简体"/>
            </a:endParaRPr>
          </a:p>
        </p:txBody>
      </p:sp>
      <p:sp>
        <p:nvSpPr>
          <p:cNvPr id="21" name="矩形 24"/>
          <p:cNvSpPr>
            <a:spLocks noChangeArrowheads="1"/>
          </p:cNvSpPr>
          <p:nvPr/>
        </p:nvSpPr>
        <p:spPr bwMode="auto">
          <a:xfrm>
            <a:off x="749027" y="935484"/>
            <a:ext cx="11106819" cy="46038"/>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a:solidFill>
                <a:srgbClr val="FFFFFF"/>
              </a:solidFill>
              <a:latin typeface="Calibri" panose="020F0502020204030204" pitchFamily="34" charset="0"/>
              <a:ea typeface="幼圆" panose="02010509060101010101" pitchFamily="49" charset="-122"/>
              <a:sym typeface="Calibri" panose="020F0502020204030204" pitchFamily="34" charset="0"/>
            </a:endParaRPr>
          </a:p>
        </p:txBody>
      </p:sp>
      <p:sp>
        <p:nvSpPr>
          <p:cNvPr id="5" name="文本占位符 3"/>
          <p:cNvSpPr txBox="1"/>
          <p:nvPr/>
        </p:nvSpPr>
        <p:spPr>
          <a:xfrm>
            <a:off x="3934966" y="1572122"/>
            <a:ext cx="8064896" cy="3438200"/>
          </a:xfrm>
          <a:prstGeom prst="rect">
            <a:avLst/>
          </a:prstGeom>
        </p:spPr>
        <p:txBody>
          <a:bodyPr>
            <a:normAutofit/>
          </a:bodyPr>
          <a:lstStyle>
            <a:lvl1pPr marL="457200" indent="-457200" algn="l" rtl="0" eaLnBrk="0" fontAlgn="base" hangingPunct="0">
              <a:spcBef>
                <a:spcPct val="20000"/>
              </a:spcBef>
              <a:spcAft>
                <a:spcPct val="0"/>
              </a:spcAft>
              <a:buFont typeface="Arial" panose="020B0604020202020204" pitchFamily="34" charset="0"/>
              <a:buChar char="•"/>
              <a:defRPr sz="4300" kern="1200">
                <a:solidFill>
                  <a:schemeClr val="tx1"/>
                </a:solidFill>
                <a:latin typeface="+mn-lt"/>
                <a:ea typeface="+mn-ea"/>
                <a:cs typeface="+mn-cs"/>
              </a:defRPr>
            </a:lvl1pPr>
            <a:lvl2pPr marL="990600" indent="-381000" algn="l" rtl="0" eaLnBrk="0" fontAlgn="base" hangingPunct="0">
              <a:spcBef>
                <a:spcPct val="20000"/>
              </a:spcBef>
              <a:spcAft>
                <a:spcPct val="0"/>
              </a:spcAft>
              <a:buFont typeface="Arial" panose="020B0604020202020204" pitchFamily="34" charset="0"/>
              <a:buChar char="–"/>
              <a:defRPr sz="3700" kern="1200">
                <a:solidFill>
                  <a:schemeClr val="tx1"/>
                </a:solidFill>
                <a:latin typeface="+mn-lt"/>
                <a:ea typeface="+mn-ea"/>
                <a:cs typeface="+mn-cs"/>
              </a:defRPr>
            </a:lvl2pPr>
            <a:lvl3pPr marL="1524000" indent="-3048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mn-ea"/>
                <a:cs typeface="+mn-cs"/>
              </a:defRPr>
            </a:lvl4pPr>
            <a:lvl5pPr marL="2743200" indent="-304800" algn="l"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zh-CN" altLang="en-US" sz="2000" dirty="0">
                <a:solidFill>
                  <a:schemeClr val="bg1"/>
                </a:solidFill>
                <a:latin typeface="微软雅黑" panose="020B0503020204020204" pitchFamily="34" charset="-122"/>
                <a:ea typeface="微软雅黑" panose="020B0503020204020204" pitchFamily="34" charset="-122"/>
                <a:cs typeface="时尚中黑简体"/>
              </a:rPr>
              <a:t>如有助学贷款相关问题，可拨打国开行助学贷款呼叫中心</a:t>
            </a:r>
            <a:r>
              <a:rPr lang="en-US" altLang="zh-CN" sz="2000" dirty="0">
                <a:solidFill>
                  <a:schemeClr val="bg1"/>
                </a:solidFill>
                <a:latin typeface="微软雅黑" panose="020B0503020204020204" pitchFamily="34" charset="-122"/>
                <a:ea typeface="微软雅黑" panose="020B0503020204020204" pitchFamily="34" charset="-122"/>
                <a:cs typeface="时尚中黑简体"/>
              </a:rPr>
              <a:t>95593</a:t>
            </a:r>
            <a:r>
              <a:rPr lang="zh-CN" altLang="en-US" sz="2000" dirty="0">
                <a:solidFill>
                  <a:schemeClr val="bg1"/>
                </a:solidFill>
                <a:latin typeface="微软雅黑" panose="020B0503020204020204" pitchFamily="34" charset="-122"/>
                <a:ea typeface="微软雅黑" panose="020B0503020204020204" pitchFamily="34" charset="-122"/>
                <a:cs typeface="时尚中黑简体"/>
              </a:rPr>
              <a:t>咨询</a:t>
            </a:r>
            <a:r>
              <a:rPr lang="zh-CN" altLang="en-US" sz="2000" dirty="0" smtClean="0">
                <a:solidFill>
                  <a:schemeClr val="bg1"/>
                </a:solidFill>
                <a:latin typeface="微软雅黑" panose="020B0503020204020204" pitchFamily="34" charset="-122"/>
                <a:ea typeface="微软雅黑" panose="020B0503020204020204" pitchFamily="34" charset="-122"/>
                <a:cs typeface="时尚中黑简体"/>
              </a:rPr>
              <a:t>。</a:t>
            </a:r>
            <a:endParaRPr lang="en-US" altLang="zh-CN" sz="2000" dirty="0" smtClean="0">
              <a:solidFill>
                <a:schemeClr val="bg1"/>
              </a:solidFill>
              <a:latin typeface="微软雅黑" panose="020B0503020204020204" pitchFamily="34" charset="-122"/>
              <a:ea typeface="微软雅黑" panose="020B0503020204020204" pitchFamily="34" charset="-122"/>
              <a:cs typeface="时尚中黑简体"/>
            </a:endParaRPr>
          </a:p>
          <a:p>
            <a:pPr marL="0" indent="0">
              <a:lnSpc>
                <a:spcPct val="150000"/>
              </a:lnSpc>
              <a:buNone/>
            </a:pPr>
            <a:r>
              <a:rPr lang="zh-CN" altLang="en-US" sz="2000" dirty="0" smtClean="0">
                <a:solidFill>
                  <a:schemeClr val="bg1"/>
                </a:solidFill>
                <a:latin typeface="微软雅黑" panose="020B0503020204020204" pitchFamily="34" charset="-122"/>
                <a:ea typeface="微软雅黑" panose="020B0503020204020204" pitchFamily="34" charset="-122"/>
                <a:cs typeface="时尚中黑简体"/>
              </a:rPr>
              <a:t>此外</a:t>
            </a:r>
            <a:r>
              <a:rPr lang="zh-CN" altLang="en-US" sz="2000" dirty="0">
                <a:solidFill>
                  <a:schemeClr val="bg1"/>
                </a:solidFill>
                <a:latin typeface="微软雅黑" panose="020B0503020204020204" pitchFamily="34" charset="-122"/>
                <a:ea typeface="微软雅黑" panose="020B0503020204020204" pitchFamily="34" charset="-122"/>
                <a:cs typeface="时尚中黑简体"/>
              </a:rPr>
              <a:t>，也可访问国家开发银行助学贷款信息网（</a:t>
            </a:r>
            <a:r>
              <a:rPr lang="en-US" altLang="zh-CN" sz="1400" dirty="0">
                <a:solidFill>
                  <a:schemeClr val="bg1"/>
                </a:solidFill>
                <a:latin typeface="微软雅黑" panose="020B0503020204020204" pitchFamily="34" charset="-122"/>
                <a:ea typeface="微软雅黑" panose="020B0503020204020204" pitchFamily="34" charset="-122"/>
                <a:cs typeface="时尚中黑简体"/>
              </a:rPr>
              <a:t>http://www.csls.cdb.com.cn</a:t>
            </a:r>
            <a:r>
              <a:rPr lang="zh-CN" altLang="en-US" sz="1400" dirty="0">
                <a:solidFill>
                  <a:schemeClr val="bg1"/>
                </a:solidFill>
                <a:latin typeface="微软雅黑" panose="020B0503020204020204" pitchFamily="34" charset="-122"/>
                <a:ea typeface="微软雅黑" panose="020B0503020204020204" pitchFamily="34" charset="-122"/>
                <a:cs typeface="时尚中黑简体"/>
              </a:rPr>
              <a:t>），</a:t>
            </a:r>
            <a:r>
              <a:rPr lang="zh-CN" altLang="en-US" sz="2000" dirty="0">
                <a:solidFill>
                  <a:schemeClr val="bg1"/>
                </a:solidFill>
                <a:latin typeface="微软雅黑" panose="020B0503020204020204" pitchFamily="34" charset="-122"/>
                <a:ea typeface="微软雅黑" panose="020B0503020204020204" pitchFamily="34" charset="-122"/>
                <a:cs typeface="时尚中黑简体"/>
              </a:rPr>
              <a:t>点击页面左侧的“各分行及资助中心联系方式”，查询国开行各分行、各省资助中心、各县资助中心及各高校联系方式。</a:t>
            </a:r>
            <a:endParaRPr lang="zh-CN" altLang="en-US" sz="2000" dirty="0">
              <a:solidFill>
                <a:schemeClr val="bg1"/>
              </a:solidFill>
              <a:latin typeface="微软雅黑" panose="020B0503020204020204" pitchFamily="34" charset="-122"/>
              <a:ea typeface="微软雅黑" panose="020B0503020204020204" pitchFamily="34" charset="-122"/>
              <a:cs typeface="时尚中黑简体"/>
            </a:endParaRPr>
          </a:p>
          <a:p>
            <a:pPr marL="0" indent="0">
              <a:buNone/>
            </a:pPr>
            <a:endParaRPr lang="zh-CN" altLang="en-US" sz="2800" dirty="0">
              <a:solidFill>
                <a:schemeClr val="bg1"/>
              </a:solidFill>
              <a:latin typeface="微软雅黑" panose="020B0503020204020204" pitchFamily="34" charset="-122"/>
              <a:ea typeface="微软雅黑" panose="020B0503020204020204" pitchFamily="34" charset="-122"/>
              <a:cs typeface="时尚中黑简体"/>
            </a:endParaRPr>
          </a:p>
        </p:txBody>
      </p:sp>
    </p:spTree>
  </p:cSld>
  <p:clrMapOvr>
    <a:masterClrMapping/>
  </p:clrMapOvr>
  <p:transition spd="slow" advTm="0">
    <p:checke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12190414" y="-1276646"/>
            <a:ext cx="192592" cy="1926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zh-CN" altLang="en-US"/>
          </a:p>
        </p:txBody>
      </p:sp>
      <p:sp>
        <p:nvSpPr>
          <p:cNvPr id="10" name="Freeform 23"/>
          <p:cNvSpPr>
            <a:spLocks noEditPoints="1"/>
          </p:cNvSpPr>
          <p:nvPr/>
        </p:nvSpPr>
        <p:spPr bwMode="auto">
          <a:xfrm>
            <a:off x="3382362" y="722777"/>
            <a:ext cx="5419340" cy="5418270"/>
          </a:xfrm>
          <a:custGeom>
            <a:avLst/>
            <a:gdLst>
              <a:gd name="T0" fmla="*/ 649 w 755"/>
              <a:gd name="T1" fmla="*/ 221 h 754"/>
              <a:gd name="T2" fmla="*/ 644 w 755"/>
              <a:gd name="T3" fmla="*/ 215 h 754"/>
              <a:gd name="T4" fmla="*/ 585 w 755"/>
              <a:gd name="T5" fmla="*/ 86 h 754"/>
              <a:gd name="T6" fmla="*/ 544 w 755"/>
              <a:gd name="T7" fmla="*/ 38 h 754"/>
              <a:gd name="T8" fmla="*/ 566 w 755"/>
              <a:gd name="T9" fmla="*/ 85 h 754"/>
              <a:gd name="T10" fmla="*/ 485 w 755"/>
              <a:gd name="T11" fmla="*/ 79 h 754"/>
              <a:gd name="T12" fmla="*/ 377 w 755"/>
              <a:gd name="T13" fmla="*/ 0 h 754"/>
              <a:gd name="T14" fmla="*/ 297 w 755"/>
              <a:gd name="T15" fmla="*/ 7 h 754"/>
              <a:gd name="T16" fmla="*/ 173 w 755"/>
              <a:gd name="T17" fmla="*/ 84 h 754"/>
              <a:gd name="T18" fmla="*/ 170 w 755"/>
              <a:gd name="T19" fmla="*/ 85 h 754"/>
              <a:gd name="T20" fmla="*/ 157 w 755"/>
              <a:gd name="T21" fmla="*/ 130 h 754"/>
              <a:gd name="T22" fmla="*/ 104 w 755"/>
              <a:gd name="T23" fmla="*/ 221 h 754"/>
              <a:gd name="T24" fmla="*/ 1 w 755"/>
              <a:gd name="T25" fmla="*/ 377 h 754"/>
              <a:gd name="T26" fmla="*/ 88 w 755"/>
              <a:gd name="T27" fmla="*/ 411 h 754"/>
              <a:gd name="T28" fmla="*/ 38 w 755"/>
              <a:gd name="T29" fmla="*/ 540 h 754"/>
              <a:gd name="T30" fmla="*/ 168 w 755"/>
              <a:gd name="T31" fmla="*/ 662 h 754"/>
              <a:gd name="T32" fmla="*/ 169 w 755"/>
              <a:gd name="T33" fmla="*/ 670 h 754"/>
              <a:gd name="T34" fmla="*/ 188 w 755"/>
              <a:gd name="T35" fmla="*/ 669 h 754"/>
              <a:gd name="T36" fmla="*/ 298 w 755"/>
              <a:gd name="T37" fmla="*/ 748 h 754"/>
              <a:gd name="T38" fmla="*/ 377 w 755"/>
              <a:gd name="T39" fmla="*/ 674 h 754"/>
              <a:gd name="T40" fmla="*/ 480 w 755"/>
              <a:gd name="T41" fmla="*/ 671 h 754"/>
              <a:gd name="T42" fmla="*/ 490 w 755"/>
              <a:gd name="T43" fmla="*/ 672 h 754"/>
              <a:gd name="T44" fmla="*/ 541 w 755"/>
              <a:gd name="T45" fmla="*/ 719 h 754"/>
              <a:gd name="T46" fmla="*/ 631 w 755"/>
              <a:gd name="T47" fmla="*/ 661 h 754"/>
              <a:gd name="T48" fmla="*/ 643 w 755"/>
              <a:gd name="T49" fmla="*/ 538 h 754"/>
              <a:gd name="T50" fmla="*/ 650 w 755"/>
              <a:gd name="T51" fmla="*/ 533 h 754"/>
              <a:gd name="T52" fmla="*/ 755 w 755"/>
              <a:gd name="T53" fmla="*/ 377 h 754"/>
              <a:gd name="T54" fmla="*/ 504 w 755"/>
              <a:gd name="T55" fmla="*/ 373 h 754"/>
              <a:gd name="T56" fmla="*/ 645 w 755"/>
              <a:gd name="T57" fmla="*/ 225 h 754"/>
              <a:gd name="T58" fmla="*/ 383 w 755"/>
              <a:gd name="T59" fmla="*/ 502 h 754"/>
              <a:gd name="T60" fmla="*/ 504 w 755"/>
              <a:gd name="T61" fmla="*/ 383 h 754"/>
              <a:gd name="T62" fmla="*/ 256 w 755"/>
              <a:gd name="T63" fmla="*/ 378 h 754"/>
              <a:gd name="T64" fmla="*/ 266 w 755"/>
              <a:gd name="T65" fmla="*/ 510 h 754"/>
              <a:gd name="T66" fmla="*/ 377 w 755"/>
              <a:gd name="T67" fmla="*/ 257 h 754"/>
              <a:gd name="T68" fmla="*/ 256 w 755"/>
              <a:gd name="T69" fmla="*/ 243 h 754"/>
              <a:gd name="T70" fmla="*/ 489 w 755"/>
              <a:gd name="T71" fmla="*/ 245 h 754"/>
              <a:gd name="T72" fmla="*/ 564 w 755"/>
              <a:gd name="T73" fmla="*/ 86 h 754"/>
              <a:gd name="T74" fmla="*/ 639 w 755"/>
              <a:gd name="T75" fmla="*/ 220 h 754"/>
              <a:gd name="T76" fmla="*/ 491 w 755"/>
              <a:gd name="T77" fmla="*/ 85 h 754"/>
              <a:gd name="T78" fmla="*/ 503 w 755"/>
              <a:gd name="T79" fmla="*/ 238 h 754"/>
              <a:gd name="T80" fmla="*/ 378 w 755"/>
              <a:gd name="T81" fmla="*/ 90 h 754"/>
              <a:gd name="T82" fmla="*/ 377 w 755"/>
              <a:gd name="T83" fmla="*/ 90 h 754"/>
              <a:gd name="T84" fmla="*/ 268 w 755"/>
              <a:gd name="T85" fmla="*/ 89 h 754"/>
              <a:gd name="T86" fmla="*/ 173 w 755"/>
              <a:gd name="T87" fmla="*/ 95 h 754"/>
              <a:gd name="T88" fmla="*/ 251 w 755"/>
              <a:gd name="T89" fmla="*/ 238 h 754"/>
              <a:gd name="T90" fmla="*/ 114 w 755"/>
              <a:gd name="T91" fmla="*/ 217 h 754"/>
              <a:gd name="T92" fmla="*/ 245 w 755"/>
              <a:gd name="T93" fmla="*/ 243 h 754"/>
              <a:gd name="T94" fmla="*/ 86 w 755"/>
              <a:gd name="T95" fmla="*/ 377 h 754"/>
              <a:gd name="T96" fmla="*/ 246 w 755"/>
              <a:gd name="T97" fmla="*/ 378 h 754"/>
              <a:gd name="T98" fmla="*/ 110 w 755"/>
              <a:gd name="T99" fmla="*/ 528 h 754"/>
              <a:gd name="T100" fmla="*/ 169 w 755"/>
              <a:gd name="T101" fmla="*/ 661 h 754"/>
              <a:gd name="T102" fmla="*/ 251 w 755"/>
              <a:gd name="T103" fmla="*/ 518 h 754"/>
              <a:gd name="T104" fmla="*/ 268 w 755"/>
              <a:gd name="T105" fmla="*/ 666 h 754"/>
              <a:gd name="T106" fmla="*/ 373 w 755"/>
              <a:gd name="T107" fmla="*/ 503 h 754"/>
              <a:gd name="T108" fmla="*/ 475 w 755"/>
              <a:gd name="T109" fmla="*/ 670 h 754"/>
              <a:gd name="T110" fmla="*/ 458 w 755"/>
              <a:gd name="T111" fmla="*/ 507 h 754"/>
              <a:gd name="T112" fmla="*/ 480 w 755"/>
              <a:gd name="T113" fmla="*/ 670 h 754"/>
              <a:gd name="T114" fmla="*/ 490 w 755"/>
              <a:gd name="T115" fmla="*/ 670 h 754"/>
              <a:gd name="T116" fmla="*/ 639 w 755"/>
              <a:gd name="T117" fmla="*/ 533 h 754"/>
              <a:gd name="T118" fmla="*/ 639 w 755"/>
              <a:gd name="T119" fmla="*/ 532 h 754"/>
              <a:gd name="T120" fmla="*/ 508 w 755"/>
              <a:gd name="T121" fmla="*/ 378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55" h="754">
                <a:moveTo>
                  <a:pt x="755" y="377"/>
                </a:moveTo>
                <a:cubicBezTo>
                  <a:pt x="727" y="377"/>
                  <a:pt x="702" y="377"/>
                  <a:pt x="679" y="377"/>
                </a:cubicBezTo>
                <a:cubicBezTo>
                  <a:pt x="679" y="374"/>
                  <a:pt x="677" y="372"/>
                  <a:pt x="675" y="372"/>
                </a:cubicBezTo>
                <a:cubicBezTo>
                  <a:pt x="672" y="363"/>
                  <a:pt x="670" y="353"/>
                  <a:pt x="667" y="344"/>
                </a:cubicBezTo>
                <a:cubicBezTo>
                  <a:pt x="657" y="305"/>
                  <a:pt x="650" y="266"/>
                  <a:pt x="646" y="225"/>
                </a:cubicBezTo>
                <a:cubicBezTo>
                  <a:pt x="648" y="224"/>
                  <a:pt x="649" y="223"/>
                  <a:pt x="649" y="221"/>
                </a:cubicBezTo>
                <a:cubicBezTo>
                  <a:pt x="653" y="220"/>
                  <a:pt x="658" y="220"/>
                  <a:pt x="662" y="220"/>
                </a:cubicBezTo>
                <a:cubicBezTo>
                  <a:pt x="679" y="218"/>
                  <a:pt x="698" y="217"/>
                  <a:pt x="717" y="215"/>
                </a:cubicBezTo>
                <a:cubicBezTo>
                  <a:pt x="717" y="214"/>
                  <a:pt x="717" y="214"/>
                  <a:pt x="717" y="214"/>
                </a:cubicBezTo>
                <a:cubicBezTo>
                  <a:pt x="703" y="215"/>
                  <a:pt x="690" y="217"/>
                  <a:pt x="677" y="218"/>
                </a:cubicBezTo>
                <a:cubicBezTo>
                  <a:pt x="668" y="218"/>
                  <a:pt x="658" y="219"/>
                  <a:pt x="649" y="220"/>
                </a:cubicBezTo>
                <a:cubicBezTo>
                  <a:pt x="649" y="217"/>
                  <a:pt x="647" y="215"/>
                  <a:pt x="644" y="215"/>
                </a:cubicBezTo>
                <a:cubicBezTo>
                  <a:pt x="644" y="215"/>
                  <a:pt x="643" y="215"/>
                  <a:pt x="642" y="216"/>
                </a:cubicBezTo>
                <a:cubicBezTo>
                  <a:pt x="630" y="199"/>
                  <a:pt x="619" y="181"/>
                  <a:pt x="611" y="162"/>
                </a:cubicBezTo>
                <a:cubicBezTo>
                  <a:pt x="601" y="141"/>
                  <a:pt x="593" y="117"/>
                  <a:pt x="586" y="90"/>
                </a:cubicBezTo>
                <a:cubicBezTo>
                  <a:pt x="586" y="90"/>
                  <a:pt x="586" y="90"/>
                  <a:pt x="586" y="90"/>
                </a:cubicBezTo>
                <a:cubicBezTo>
                  <a:pt x="586" y="89"/>
                  <a:pt x="586" y="88"/>
                  <a:pt x="586" y="87"/>
                </a:cubicBezTo>
                <a:cubicBezTo>
                  <a:pt x="586" y="87"/>
                  <a:pt x="585" y="86"/>
                  <a:pt x="585" y="86"/>
                </a:cubicBezTo>
                <a:cubicBezTo>
                  <a:pt x="600" y="89"/>
                  <a:pt x="615" y="91"/>
                  <a:pt x="631" y="93"/>
                </a:cubicBezTo>
                <a:cubicBezTo>
                  <a:pt x="629" y="92"/>
                  <a:pt x="629" y="92"/>
                  <a:pt x="629" y="92"/>
                </a:cubicBezTo>
                <a:cubicBezTo>
                  <a:pt x="613" y="90"/>
                  <a:pt x="599" y="88"/>
                  <a:pt x="585" y="85"/>
                </a:cubicBezTo>
                <a:cubicBezTo>
                  <a:pt x="585" y="85"/>
                  <a:pt x="585" y="85"/>
                  <a:pt x="585" y="85"/>
                </a:cubicBezTo>
                <a:cubicBezTo>
                  <a:pt x="585" y="85"/>
                  <a:pt x="585" y="85"/>
                  <a:pt x="585" y="85"/>
                </a:cubicBezTo>
                <a:cubicBezTo>
                  <a:pt x="571" y="71"/>
                  <a:pt x="558" y="56"/>
                  <a:pt x="544" y="38"/>
                </a:cubicBezTo>
                <a:cubicBezTo>
                  <a:pt x="541" y="36"/>
                  <a:pt x="541" y="36"/>
                  <a:pt x="541" y="36"/>
                </a:cubicBezTo>
                <a:cubicBezTo>
                  <a:pt x="555" y="54"/>
                  <a:pt x="569" y="71"/>
                  <a:pt x="583" y="85"/>
                </a:cubicBezTo>
                <a:cubicBezTo>
                  <a:pt x="583" y="85"/>
                  <a:pt x="583" y="85"/>
                  <a:pt x="583" y="85"/>
                </a:cubicBezTo>
                <a:cubicBezTo>
                  <a:pt x="582" y="84"/>
                  <a:pt x="582" y="84"/>
                  <a:pt x="581" y="84"/>
                </a:cubicBezTo>
                <a:cubicBezTo>
                  <a:pt x="580" y="84"/>
                  <a:pt x="580" y="84"/>
                  <a:pt x="579" y="85"/>
                </a:cubicBezTo>
                <a:cubicBezTo>
                  <a:pt x="574" y="85"/>
                  <a:pt x="570" y="85"/>
                  <a:pt x="566" y="85"/>
                </a:cubicBezTo>
                <a:cubicBezTo>
                  <a:pt x="539" y="85"/>
                  <a:pt x="515" y="85"/>
                  <a:pt x="490" y="83"/>
                </a:cubicBezTo>
                <a:cubicBezTo>
                  <a:pt x="490" y="81"/>
                  <a:pt x="488" y="79"/>
                  <a:pt x="486" y="79"/>
                </a:cubicBezTo>
                <a:cubicBezTo>
                  <a:pt x="477" y="58"/>
                  <a:pt x="468" y="33"/>
                  <a:pt x="459" y="7"/>
                </a:cubicBezTo>
                <a:cubicBezTo>
                  <a:pt x="457" y="6"/>
                  <a:pt x="457" y="6"/>
                  <a:pt x="457" y="6"/>
                </a:cubicBezTo>
                <a:cubicBezTo>
                  <a:pt x="461" y="16"/>
                  <a:pt x="464" y="24"/>
                  <a:pt x="467" y="33"/>
                </a:cubicBezTo>
                <a:cubicBezTo>
                  <a:pt x="473" y="49"/>
                  <a:pt x="479" y="65"/>
                  <a:pt x="485" y="79"/>
                </a:cubicBezTo>
                <a:cubicBezTo>
                  <a:pt x="483" y="79"/>
                  <a:pt x="481" y="81"/>
                  <a:pt x="480" y="83"/>
                </a:cubicBezTo>
                <a:cubicBezTo>
                  <a:pt x="447" y="84"/>
                  <a:pt x="415" y="84"/>
                  <a:pt x="383" y="83"/>
                </a:cubicBezTo>
                <a:cubicBezTo>
                  <a:pt x="382" y="81"/>
                  <a:pt x="380" y="80"/>
                  <a:pt x="378" y="80"/>
                </a:cubicBezTo>
                <a:cubicBezTo>
                  <a:pt x="378" y="55"/>
                  <a:pt x="378" y="29"/>
                  <a:pt x="378" y="0"/>
                </a:cubicBezTo>
                <a:cubicBezTo>
                  <a:pt x="378" y="0"/>
                  <a:pt x="378" y="0"/>
                  <a:pt x="378" y="0"/>
                </a:cubicBezTo>
                <a:cubicBezTo>
                  <a:pt x="377" y="0"/>
                  <a:pt x="377" y="0"/>
                  <a:pt x="377" y="0"/>
                </a:cubicBezTo>
                <a:cubicBezTo>
                  <a:pt x="377" y="29"/>
                  <a:pt x="377" y="55"/>
                  <a:pt x="377" y="80"/>
                </a:cubicBezTo>
                <a:cubicBezTo>
                  <a:pt x="375" y="80"/>
                  <a:pt x="373" y="81"/>
                  <a:pt x="373" y="83"/>
                </a:cubicBezTo>
                <a:cubicBezTo>
                  <a:pt x="340" y="84"/>
                  <a:pt x="307" y="84"/>
                  <a:pt x="273" y="83"/>
                </a:cubicBezTo>
                <a:cubicBezTo>
                  <a:pt x="273" y="81"/>
                  <a:pt x="272" y="80"/>
                  <a:pt x="270" y="79"/>
                </a:cubicBezTo>
                <a:cubicBezTo>
                  <a:pt x="279" y="58"/>
                  <a:pt x="288" y="33"/>
                  <a:pt x="298" y="6"/>
                </a:cubicBezTo>
                <a:cubicBezTo>
                  <a:pt x="297" y="7"/>
                  <a:pt x="297" y="7"/>
                  <a:pt x="297" y="7"/>
                </a:cubicBezTo>
                <a:cubicBezTo>
                  <a:pt x="287" y="33"/>
                  <a:pt x="278" y="58"/>
                  <a:pt x="269" y="79"/>
                </a:cubicBezTo>
                <a:cubicBezTo>
                  <a:pt x="269" y="79"/>
                  <a:pt x="269" y="79"/>
                  <a:pt x="268" y="79"/>
                </a:cubicBezTo>
                <a:cubicBezTo>
                  <a:pt x="266" y="79"/>
                  <a:pt x="264" y="81"/>
                  <a:pt x="263" y="83"/>
                </a:cubicBezTo>
                <a:cubicBezTo>
                  <a:pt x="237" y="85"/>
                  <a:pt x="211" y="86"/>
                  <a:pt x="182" y="85"/>
                </a:cubicBezTo>
                <a:cubicBezTo>
                  <a:pt x="180" y="85"/>
                  <a:pt x="177" y="85"/>
                  <a:pt x="175" y="85"/>
                </a:cubicBezTo>
                <a:cubicBezTo>
                  <a:pt x="174" y="84"/>
                  <a:pt x="174" y="84"/>
                  <a:pt x="173" y="84"/>
                </a:cubicBezTo>
                <a:cubicBezTo>
                  <a:pt x="173" y="84"/>
                  <a:pt x="173" y="84"/>
                  <a:pt x="172" y="84"/>
                </a:cubicBezTo>
                <a:cubicBezTo>
                  <a:pt x="187" y="70"/>
                  <a:pt x="200" y="54"/>
                  <a:pt x="214" y="36"/>
                </a:cubicBezTo>
                <a:cubicBezTo>
                  <a:pt x="211" y="38"/>
                  <a:pt x="211" y="38"/>
                  <a:pt x="211" y="38"/>
                </a:cubicBezTo>
                <a:cubicBezTo>
                  <a:pt x="198" y="56"/>
                  <a:pt x="184" y="71"/>
                  <a:pt x="170" y="85"/>
                </a:cubicBezTo>
                <a:cubicBezTo>
                  <a:pt x="170" y="85"/>
                  <a:pt x="170" y="85"/>
                  <a:pt x="170" y="85"/>
                </a:cubicBezTo>
                <a:cubicBezTo>
                  <a:pt x="170" y="85"/>
                  <a:pt x="170" y="85"/>
                  <a:pt x="170" y="85"/>
                </a:cubicBezTo>
                <a:cubicBezTo>
                  <a:pt x="156" y="88"/>
                  <a:pt x="142" y="90"/>
                  <a:pt x="126" y="92"/>
                </a:cubicBezTo>
                <a:cubicBezTo>
                  <a:pt x="124" y="93"/>
                  <a:pt x="124" y="93"/>
                  <a:pt x="124" y="93"/>
                </a:cubicBezTo>
                <a:cubicBezTo>
                  <a:pt x="140" y="91"/>
                  <a:pt x="155" y="89"/>
                  <a:pt x="169" y="86"/>
                </a:cubicBezTo>
                <a:cubicBezTo>
                  <a:pt x="168" y="87"/>
                  <a:pt x="168" y="88"/>
                  <a:pt x="168" y="90"/>
                </a:cubicBezTo>
                <a:cubicBezTo>
                  <a:pt x="168" y="90"/>
                  <a:pt x="168" y="91"/>
                  <a:pt x="168" y="92"/>
                </a:cubicBezTo>
                <a:cubicBezTo>
                  <a:pt x="165" y="106"/>
                  <a:pt x="161" y="118"/>
                  <a:pt x="157" y="130"/>
                </a:cubicBezTo>
                <a:cubicBezTo>
                  <a:pt x="146" y="163"/>
                  <a:pt x="132" y="190"/>
                  <a:pt x="113" y="216"/>
                </a:cubicBezTo>
                <a:cubicBezTo>
                  <a:pt x="112" y="215"/>
                  <a:pt x="111" y="215"/>
                  <a:pt x="110" y="215"/>
                </a:cubicBezTo>
                <a:cubicBezTo>
                  <a:pt x="107" y="215"/>
                  <a:pt x="105" y="217"/>
                  <a:pt x="104" y="220"/>
                </a:cubicBezTo>
                <a:cubicBezTo>
                  <a:pt x="84" y="218"/>
                  <a:pt x="62" y="216"/>
                  <a:pt x="38" y="214"/>
                </a:cubicBezTo>
                <a:cubicBezTo>
                  <a:pt x="38" y="215"/>
                  <a:pt x="38" y="215"/>
                  <a:pt x="38" y="215"/>
                </a:cubicBezTo>
                <a:cubicBezTo>
                  <a:pt x="62" y="217"/>
                  <a:pt x="84" y="219"/>
                  <a:pt x="104" y="221"/>
                </a:cubicBezTo>
                <a:cubicBezTo>
                  <a:pt x="105" y="223"/>
                  <a:pt x="107" y="225"/>
                  <a:pt x="109" y="225"/>
                </a:cubicBezTo>
                <a:cubicBezTo>
                  <a:pt x="107" y="249"/>
                  <a:pt x="104" y="272"/>
                  <a:pt x="99" y="294"/>
                </a:cubicBezTo>
                <a:cubicBezTo>
                  <a:pt x="94" y="320"/>
                  <a:pt x="88" y="345"/>
                  <a:pt x="81" y="372"/>
                </a:cubicBezTo>
                <a:cubicBezTo>
                  <a:pt x="81" y="372"/>
                  <a:pt x="81" y="372"/>
                  <a:pt x="81" y="372"/>
                </a:cubicBezTo>
                <a:cubicBezTo>
                  <a:pt x="78" y="372"/>
                  <a:pt x="75" y="374"/>
                  <a:pt x="75" y="377"/>
                </a:cubicBezTo>
                <a:cubicBezTo>
                  <a:pt x="52" y="377"/>
                  <a:pt x="28" y="377"/>
                  <a:pt x="1" y="377"/>
                </a:cubicBezTo>
                <a:cubicBezTo>
                  <a:pt x="0" y="377"/>
                  <a:pt x="0" y="377"/>
                  <a:pt x="0" y="377"/>
                </a:cubicBezTo>
                <a:cubicBezTo>
                  <a:pt x="0" y="377"/>
                  <a:pt x="0" y="377"/>
                  <a:pt x="0" y="377"/>
                </a:cubicBezTo>
                <a:cubicBezTo>
                  <a:pt x="1" y="378"/>
                  <a:pt x="1" y="378"/>
                  <a:pt x="1" y="378"/>
                </a:cubicBezTo>
                <a:cubicBezTo>
                  <a:pt x="28" y="378"/>
                  <a:pt x="52" y="378"/>
                  <a:pt x="75" y="378"/>
                </a:cubicBezTo>
                <a:cubicBezTo>
                  <a:pt x="76" y="380"/>
                  <a:pt x="78" y="382"/>
                  <a:pt x="80" y="382"/>
                </a:cubicBezTo>
                <a:cubicBezTo>
                  <a:pt x="83" y="392"/>
                  <a:pt x="86" y="401"/>
                  <a:pt x="88" y="411"/>
                </a:cubicBezTo>
                <a:cubicBezTo>
                  <a:pt x="98" y="450"/>
                  <a:pt x="105" y="487"/>
                  <a:pt x="109" y="528"/>
                </a:cubicBezTo>
                <a:cubicBezTo>
                  <a:pt x="106" y="528"/>
                  <a:pt x="104" y="531"/>
                  <a:pt x="104" y="533"/>
                </a:cubicBezTo>
                <a:cubicBezTo>
                  <a:pt x="104" y="534"/>
                  <a:pt x="104" y="534"/>
                  <a:pt x="104" y="534"/>
                </a:cubicBezTo>
                <a:cubicBezTo>
                  <a:pt x="101" y="534"/>
                  <a:pt x="97" y="534"/>
                  <a:pt x="93" y="535"/>
                </a:cubicBezTo>
                <a:cubicBezTo>
                  <a:pt x="76" y="536"/>
                  <a:pt x="58" y="538"/>
                  <a:pt x="38" y="540"/>
                </a:cubicBezTo>
                <a:cubicBezTo>
                  <a:pt x="38" y="540"/>
                  <a:pt x="38" y="540"/>
                  <a:pt x="38" y="540"/>
                </a:cubicBezTo>
                <a:cubicBezTo>
                  <a:pt x="52" y="539"/>
                  <a:pt x="65" y="538"/>
                  <a:pt x="78" y="537"/>
                </a:cubicBezTo>
                <a:cubicBezTo>
                  <a:pt x="87" y="536"/>
                  <a:pt x="96" y="535"/>
                  <a:pt x="104" y="535"/>
                </a:cubicBezTo>
                <a:cubicBezTo>
                  <a:pt x="105" y="537"/>
                  <a:pt x="107" y="539"/>
                  <a:pt x="109" y="539"/>
                </a:cubicBezTo>
                <a:cubicBezTo>
                  <a:pt x="110" y="539"/>
                  <a:pt x="111" y="538"/>
                  <a:pt x="112" y="538"/>
                </a:cubicBezTo>
                <a:cubicBezTo>
                  <a:pt x="125" y="555"/>
                  <a:pt x="135" y="573"/>
                  <a:pt x="145" y="592"/>
                </a:cubicBezTo>
                <a:cubicBezTo>
                  <a:pt x="154" y="613"/>
                  <a:pt x="162" y="635"/>
                  <a:pt x="168" y="662"/>
                </a:cubicBezTo>
                <a:cubicBezTo>
                  <a:pt x="167" y="663"/>
                  <a:pt x="167" y="664"/>
                  <a:pt x="167" y="666"/>
                </a:cubicBezTo>
                <a:cubicBezTo>
                  <a:pt x="167" y="666"/>
                  <a:pt x="167" y="667"/>
                  <a:pt x="167" y="668"/>
                </a:cubicBezTo>
                <a:cubicBezTo>
                  <a:pt x="154" y="665"/>
                  <a:pt x="139" y="663"/>
                  <a:pt x="124" y="661"/>
                </a:cubicBezTo>
                <a:cubicBezTo>
                  <a:pt x="126" y="663"/>
                  <a:pt x="126" y="663"/>
                  <a:pt x="126" y="663"/>
                </a:cubicBezTo>
                <a:cubicBezTo>
                  <a:pt x="132" y="663"/>
                  <a:pt x="137" y="664"/>
                  <a:pt x="142" y="665"/>
                </a:cubicBezTo>
                <a:cubicBezTo>
                  <a:pt x="151" y="666"/>
                  <a:pt x="160" y="668"/>
                  <a:pt x="169" y="670"/>
                </a:cubicBezTo>
                <a:cubicBezTo>
                  <a:pt x="169" y="670"/>
                  <a:pt x="170" y="670"/>
                  <a:pt x="171" y="671"/>
                </a:cubicBezTo>
                <a:cubicBezTo>
                  <a:pt x="185" y="684"/>
                  <a:pt x="198" y="699"/>
                  <a:pt x="211" y="717"/>
                </a:cubicBezTo>
                <a:cubicBezTo>
                  <a:pt x="214" y="719"/>
                  <a:pt x="214" y="719"/>
                  <a:pt x="214" y="719"/>
                </a:cubicBezTo>
                <a:cubicBezTo>
                  <a:pt x="201" y="700"/>
                  <a:pt x="187" y="684"/>
                  <a:pt x="173" y="671"/>
                </a:cubicBezTo>
                <a:cubicBezTo>
                  <a:pt x="173" y="670"/>
                  <a:pt x="174" y="670"/>
                  <a:pt x="175" y="670"/>
                </a:cubicBezTo>
                <a:cubicBezTo>
                  <a:pt x="179" y="670"/>
                  <a:pt x="184" y="670"/>
                  <a:pt x="188" y="669"/>
                </a:cubicBezTo>
                <a:cubicBezTo>
                  <a:pt x="215" y="669"/>
                  <a:pt x="239" y="670"/>
                  <a:pt x="264" y="671"/>
                </a:cubicBezTo>
                <a:cubicBezTo>
                  <a:pt x="264" y="671"/>
                  <a:pt x="264" y="671"/>
                  <a:pt x="264" y="672"/>
                </a:cubicBezTo>
                <a:cubicBezTo>
                  <a:pt x="264" y="674"/>
                  <a:pt x="266" y="677"/>
                  <a:pt x="269" y="677"/>
                </a:cubicBezTo>
                <a:cubicBezTo>
                  <a:pt x="269" y="677"/>
                  <a:pt x="269" y="677"/>
                  <a:pt x="270" y="677"/>
                </a:cubicBezTo>
                <a:cubicBezTo>
                  <a:pt x="278" y="698"/>
                  <a:pt x="287" y="722"/>
                  <a:pt x="297" y="748"/>
                </a:cubicBezTo>
                <a:cubicBezTo>
                  <a:pt x="298" y="748"/>
                  <a:pt x="298" y="748"/>
                  <a:pt x="298" y="748"/>
                </a:cubicBezTo>
                <a:cubicBezTo>
                  <a:pt x="294" y="739"/>
                  <a:pt x="291" y="730"/>
                  <a:pt x="288" y="722"/>
                </a:cubicBezTo>
                <a:cubicBezTo>
                  <a:pt x="282" y="706"/>
                  <a:pt x="276" y="690"/>
                  <a:pt x="271" y="676"/>
                </a:cubicBezTo>
                <a:cubicBezTo>
                  <a:pt x="273" y="676"/>
                  <a:pt x="274" y="674"/>
                  <a:pt x="274" y="672"/>
                </a:cubicBezTo>
                <a:cubicBezTo>
                  <a:pt x="274" y="671"/>
                  <a:pt x="274" y="671"/>
                  <a:pt x="274" y="671"/>
                </a:cubicBezTo>
                <a:cubicBezTo>
                  <a:pt x="308" y="670"/>
                  <a:pt x="341" y="670"/>
                  <a:pt x="373" y="672"/>
                </a:cubicBezTo>
                <a:cubicBezTo>
                  <a:pt x="374" y="673"/>
                  <a:pt x="376" y="674"/>
                  <a:pt x="377" y="674"/>
                </a:cubicBezTo>
                <a:cubicBezTo>
                  <a:pt x="377" y="699"/>
                  <a:pt x="377" y="725"/>
                  <a:pt x="377" y="754"/>
                </a:cubicBezTo>
                <a:cubicBezTo>
                  <a:pt x="377" y="754"/>
                  <a:pt x="377" y="754"/>
                  <a:pt x="377" y="754"/>
                </a:cubicBezTo>
                <a:cubicBezTo>
                  <a:pt x="378" y="754"/>
                  <a:pt x="378" y="754"/>
                  <a:pt x="378" y="754"/>
                </a:cubicBezTo>
                <a:cubicBezTo>
                  <a:pt x="378" y="725"/>
                  <a:pt x="378" y="699"/>
                  <a:pt x="378" y="674"/>
                </a:cubicBezTo>
                <a:cubicBezTo>
                  <a:pt x="380" y="674"/>
                  <a:pt x="381" y="673"/>
                  <a:pt x="382" y="672"/>
                </a:cubicBezTo>
                <a:cubicBezTo>
                  <a:pt x="414" y="670"/>
                  <a:pt x="446" y="670"/>
                  <a:pt x="480" y="671"/>
                </a:cubicBezTo>
                <a:cubicBezTo>
                  <a:pt x="480" y="671"/>
                  <a:pt x="480" y="671"/>
                  <a:pt x="480" y="672"/>
                </a:cubicBezTo>
                <a:cubicBezTo>
                  <a:pt x="480" y="674"/>
                  <a:pt x="482" y="676"/>
                  <a:pt x="484" y="677"/>
                </a:cubicBezTo>
                <a:cubicBezTo>
                  <a:pt x="476" y="698"/>
                  <a:pt x="467" y="722"/>
                  <a:pt x="457" y="748"/>
                </a:cubicBezTo>
                <a:cubicBezTo>
                  <a:pt x="459" y="748"/>
                  <a:pt x="459" y="748"/>
                  <a:pt x="459" y="748"/>
                </a:cubicBezTo>
                <a:cubicBezTo>
                  <a:pt x="468" y="722"/>
                  <a:pt x="477" y="698"/>
                  <a:pt x="485" y="677"/>
                </a:cubicBezTo>
                <a:cubicBezTo>
                  <a:pt x="488" y="676"/>
                  <a:pt x="490" y="674"/>
                  <a:pt x="490" y="672"/>
                </a:cubicBezTo>
                <a:cubicBezTo>
                  <a:pt x="490" y="671"/>
                  <a:pt x="490" y="671"/>
                  <a:pt x="490" y="671"/>
                </a:cubicBezTo>
                <a:cubicBezTo>
                  <a:pt x="517" y="670"/>
                  <a:pt x="545" y="669"/>
                  <a:pt x="574" y="670"/>
                </a:cubicBezTo>
                <a:cubicBezTo>
                  <a:pt x="576" y="670"/>
                  <a:pt x="577" y="670"/>
                  <a:pt x="579" y="670"/>
                </a:cubicBezTo>
                <a:cubicBezTo>
                  <a:pt x="580" y="670"/>
                  <a:pt x="581" y="671"/>
                  <a:pt x="582" y="671"/>
                </a:cubicBezTo>
                <a:cubicBezTo>
                  <a:pt x="582" y="671"/>
                  <a:pt x="582" y="671"/>
                  <a:pt x="582" y="671"/>
                </a:cubicBezTo>
                <a:cubicBezTo>
                  <a:pt x="568" y="685"/>
                  <a:pt x="555" y="700"/>
                  <a:pt x="541" y="719"/>
                </a:cubicBezTo>
                <a:cubicBezTo>
                  <a:pt x="544" y="717"/>
                  <a:pt x="544" y="717"/>
                  <a:pt x="544" y="717"/>
                </a:cubicBezTo>
                <a:cubicBezTo>
                  <a:pt x="558" y="699"/>
                  <a:pt x="571" y="683"/>
                  <a:pt x="585" y="670"/>
                </a:cubicBezTo>
                <a:cubicBezTo>
                  <a:pt x="585" y="670"/>
                  <a:pt x="585" y="670"/>
                  <a:pt x="585" y="670"/>
                </a:cubicBezTo>
                <a:cubicBezTo>
                  <a:pt x="585" y="670"/>
                  <a:pt x="585" y="670"/>
                  <a:pt x="585" y="670"/>
                </a:cubicBezTo>
                <a:cubicBezTo>
                  <a:pt x="599" y="667"/>
                  <a:pt x="614" y="665"/>
                  <a:pt x="629" y="663"/>
                </a:cubicBezTo>
                <a:cubicBezTo>
                  <a:pt x="631" y="661"/>
                  <a:pt x="631" y="661"/>
                  <a:pt x="631" y="661"/>
                </a:cubicBezTo>
                <a:cubicBezTo>
                  <a:pt x="627" y="662"/>
                  <a:pt x="623" y="662"/>
                  <a:pt x="618" y="663"/>
                </a:cubicBezTo>
                <a:cubicBezTo>
                  <a:pt x="607" y="664"/>
                  <a:pt x="597" y="666"/>
                  <a:pt x="586" y="668"/>
                </a:cubicBezTo>
                <a:cubicBezTo>
                  <a:pt x="587" y="667"/>
                  <a:pt x="587" y="667"/>
                  <a:pt x="587" y="666"/>
                </a:cubicBezTo>
                <a:cubicBezTo>
                  <a:pt x="587" y="665"/>
                  <a:pt x="587" y="664"/>
                  <a:pt x="587" y="663"/>
                </a:cubicBezTo>
                <a:cubicBezTo>
                  <a:pt x="590" y="649"/>
                  <a:pt x="594" y="636"/>
                  <a:pt x="598" y="624"/>
                </a:cubicBezTo>
                <a:cubicBezTo>
                  <a:pt x="609" y="591"/>
                  <a:pt x="624" y="564"/>
                  <a:pt x="643" y="538"/>
                </a:cubicBezTo>
                <a:cubicBezTo>
                  <a:pt x="643" y="538"/>
                  <a:pt x="644" y="539"/>
                  <a:pt x="645" y="539"/>
                </a:cubicBezTo>
                <a:cubicBezTo>
                  <a:pt x="647" y="539"/>
                  <a:pt x="649" y="537"/>
                  <a:pt x="650" y="535"/>
                </a:cubicBezTo>
                <a:cubicBezTo>
                  <a:pt x="670" y="536"/>
                  <a:pt x="692" y="538"/>
                  <a:pt x="717" y="540"/>
                </a:cubicBezTo>
                <a:cubicBezTo>
                  <a:pt x="717" y="540"/>
                  <a:pt x="717" y="540"/>
                  <a:pt x="717" y="540"/>
                </a:cubicBezTo>
                <a:cubicBezTo>
                  <a:pt x="693" y="537"/>
                  <a:pt x="670" y="535"/>
                  <a:pt x="650" y="534"/>
                </a:cubicBezTo>
                <a:cubicBezTo>
                  <a:pt x="650" y="534"/>
                  <a:pt x="650" y="534"/>
                  <a:pt x="650" y="533"/>
                </a:cubicBezTo>
                <a:cubicBezTo>
                  <a:pt x="650" y="531"/>
                  <a:pt x="648" y="529"/>
                  <a:pt x="646" y="528"/>
                </a:cubicBezTo>
                <a:cubicBezTo>
                  <a:pt x="648" y="505"/>
                  <a:pt x="652" y="483"/>
                  <a:pt x="656" y="460"/>
                </a:cubicBezTo>
                <a:cubicBezTo>
                  <a:pt x="661" y="434"/>
                  <a:pt x="667" y="408"/>
                  <a:pt x="675" y="382"/>
                </a:cubicBezTo>
                <a:cubicBezTo>
                  <a:pt x="677" y="381"/>
                  <a:pt x="678" y="380"/>
                  <a:pt x="678" y="378"/>
                </a:cubicBezTo>
                <a:cubicBezTo>
                  <a:pt x="702" y="378"/>
                  <a:pt x="727" y="378"/>
                  <a:pt x="755" y="378"/>
                </a:cubicBezTo>
                <a:cubicBezTo>
                  <a:pt x="755" y="377"/>
                  <a:pt x="755" y="377"/>
                  <a:pt x="755" y="377"/>
                </a:cubicBezTo>
                <a:cubicBezTo>
                  <a:pt x="755" y="377"/>
                  <a:pt x="755" y="377"/>
                  <a:pt x="755" y="377"/>
                </a:cubicBezTo>
                <a:close/>
                <a:moveTo>
                  <a:pt x="673" y="372"/>
                </a:moveTo>
                <a:cubicBezTo>
                  <a:pt x="670" y="372"/>
                  <a:pt x="668" y="374"/>
                  <a:pt x="668" y="377"/>
                </a:cubicBezTo>
                <a:cubicBezTo>
                  <a:pt x="668" y="377"/>
                  <a:pt x="668" y="377"/>
                  <a:pt x="668" y="377"/>
                </a:cubicBezTo>
                <a:cubicBezTo>
                  <a:pt x="599" y="377"/>
                  <a:pt x="548" y="377"/>
                  <a:pt x="508" y="377"/>
                </a:cubicBezTo>
                <a:cubicBezTo>
                  <a:pt x="508" y="375"/>
                  <a:pt x="506" y="373"/>
                  <a:pt x="504" y="373"/>
                </a:cubicBezTo>
                <a:cubicBezTo>
                  <a:pt x="500" y="335"/>
                  <a:pt x="500" y="297"/>
                  <a:pt x="504" y="248"/>
                </a:cubicBezTo>
                <a:cubicBezTo>
                  <a:pt x="507" y="247"/>
                  <a:pt x="509" y="245"/>
                  <a:pt x="509" y="243"/>
                </a:cubicBezTo>
                <a:cubicBezTo>
                  <a:pt x="509" y="243"/>
                  <a:pt x="509" y="242"/>
                  <a:pt x="509" y="242"/>
                </a:cubicBezTo>
                <a:cubicBezTo>
                  <a:pt x="544" y="238"/>
                  <a:pt x="586" y="231"/>
                  <a:pt x="639" y="222"/>
                </a:cubicBezTo>
                <a:cubicBezTo>
                  <a:pt x="640" y="224"/>
                  <a:pt x="642" y="226"/>
                  <a:pt x="644" y="226"/>
                </a:cubicBezTo>
                <a:cubicBezTo>
                  <a:pt x="645" y="226"/>
                  <a:pt x="645" y="225"/>
                  <a:pt x="645" y="225"/>
                </a:cubicBezTo>
                <a:cubicBezTo>
                  <a:pt x="649" y="276"/>
                  <a:pt x="659" y="322"/>
                  <a:pt x="673" y="372"/>
                </a:cubicBezTo>
                <a:close/>
                <a:moveTo>
                  <a:pt x="503" y="507"/>
                </a:moveTo>
                <a:cubicBezTo>
                  <a:pt x="501" y="507"/>
                  <a:pt x="499" y="509"/>
                  <a:pt x="498" y="511"/>
                </a:cubicBezTo>
                <a:cubicBezTo>
                  <a:pt x="467" y="506"/>
                  <a:pt x="440" y="504"/>
                  <a:pt x="415" y="503"/>
                </a:cubicBezTo>
                <a:cubicBezTo>
                  <a:pt x="404" y="502"/>
                  <a:pt x="393" y="502"/>
                  <a:pt x="383" y="502"/>
                </a:cubicBezTo>
                <a:cubicBezTo>
                  <a:pt x="383" y="502"/>
                  <a:pt x="383" y="502"/>
                  <a:pt x="383" y="502"/>
                </a:cubicBezTo>
                <a:cubicBezTo>
                  <a:pt x="383" y="499"/>
                  <a:pt x="381" y="497"/>
                  <a:pt x="378" y="497"/>
                </a:cubicBezTo>
                <a:cubicBezTo>
                  <a:pt x="378" y="445"/>
                  <a:pt x="378" y="411"/>
                  <a:pt x="378" y="378"/>
                </a:cubicBezTo>
                <a:cubicBezTo>
                  <a:pt x="412" y="378"/>
                  <a:pt x="446" y="378"/>
                  <a:pt x="498" y="378"/>
                </a:cubicBezTo>
                <a:cubicBezTo>
                  <a:pt x="498" y="378"/>
                  <a:pt x="498" y="378"/>
                  <a:pt x="498" y="378"/>
                </a:cubicBezTo>
                <a:cubicBezTo>
                  <a:pt x="498" y="380"/>
                  <a:pt x="500" y="383"/>
                  <a:pt x="503" y="383"/>
                </a:cubicBezTo>
                <a:cubicBezTo>
                  <a:pt x="503" y="383"/>
                  <a:pt x="503" y="383"/>
                  <a:pt x="504" y="383"/>
                </a:cubicBezTo>
                <a:cubicBezTo>
                  <a:pt x="503" y="384"/>
                  <a:pt x="503" y="385"/>
                  <a:pt x="503" y="386"/>
                </a:cubicBezTo>
                <a:cubicBezTo>
                  <a:pt x="499" y="423"/>
                  <a:pt x="500" y="459"/>
                  <a:pt x="504" y="507"/>
                </a:cubicBezTo>
                <a:cubicBezTo>
                  <a:pt x="503" y="507"/>
                  <a:pt x="503" y="507"/>
                  <a:pt x="503" y="507"/>
                </a:cubicBezTo>
                <a:close/>
                <a:moveTo>
                  <a:pt x="252" y="508"/>
                </a:moveTo>
                <a:cubicBezTo>
                  <a:pt x="256" y="458"/>
                  <a:pt x="256" y="421"/>
                  <a:pt x="252" y="383"/>
                </a:cubicBezTo>
                <a:cubicBezTo>
                  <a:pt x="254" y="382"/>
                  <a:pt x="256" y="380"/>
                  <a:pt x="256" y="378"/>
                </a:cubicBezTo>
                <a:cubicBezTo>
                  <a:pt x="256" y="378"/>
                  <a:pt x="256" y="378"/>
                  <a:pt x="256" y="378"/>
                </a:cubicBezTo>
                <a:cubicBezTo>
                  <a:pt x="309" y="378"/>
                  <a:pt x="343" y="378"/>
                  <a:pt x="377" y="378"/>
                </a:cubicBezTo>
                <a:cubicBezTo>
                  <a:pt x="377" y="411"/>
                  <a:pt x="377" y="445"/>
                  <a:pt x="377" y="497"/>
                </a:cubicBezTo>
                <a:cubicBezTo>
                  <a:pt x="375" y="497"/>
                  <a:pt x="372" y="499"/>
                  <a:pt x="372" y="502"/>
                </a:cubicBezTo>
                <a:cubicBezTo>
                  <a:pt x="372" y="502"/>
                  <a:pt x="372" y="502"/>
                  <a:pt x="372" y="502"/>
                </a:cubicBezTo>
                <a:cubicBezTo>
                  <a:pt x="340" y="502"/>
                  <a:pt x="307" y="504"/>
                  <a:pt x="266" y="510"/>
                </a:cubicBezTo>
                <a:cubicBezTo>
                  <a:pt x="263" y="510"/>
                  <a:pt x="259" y="511"/>
                  <a:pt x="255" y="511"/>
                </a:cubicBezTo>
                <a:cubicBezTo>
                  <a:pt x="255" y="509"/>
                  <a:pt x="253" y="508"/>
                  <a:pt x="252" y="508"/>
                </a:cubicBezTo>
                <a:close/>
                <a:moveTo>
                  <a:pt x="256" y="243"/>
                </a:moveTo>
                <a:cubicBezTo>
                  <a:pt x="288" y="248"/>
                  <a:pt x="315" y="251"/>
                  <a:pt x="340" y="252"/>
                </a:cubicBezTo>
                <a:cubicBezTo>
                  <a:pt x="351" y="252"/>
                  <a:pt x="362" y="252"/>
                  <a:pt x="372" y="252"/>
                </a:cubicBezTo>
                <a:cubicBezTo>
                  <a:pt x="373" y="255"/>
                  <a:pt x="375" y="257"/>
                  <a:pt x="377" y="257"/>
                </a:cubicBezTo>
                <a:cubicBezTo>
                  <a:pt x="377" y="309"/>
                  <a:pt x="377" y="343"/>
                  <a:pt x="377" y="377"/>
                </a:cubicBezTo>
                <a:cubicBezTo>
                  <a:pt x="343" y="377"/>
                  <a:pt x="309" y="377"/>
                  <a:pt x="256" y="377"/>
                </a:cubicBezTo>
                <a:cubicBezTo>
                  <a:pt x="256" y="375"/>
                  <a:pt x="254" y="373"/>
                  <a:pt x="252" y="372"/>
                </a:cubicBezTo>
                <a:cubicBezTo>
                  <a:pt x="252" y="371"/>
                  <a:pt x="252" y="370"/>
                  <a:pt x="252" y="369"/>
                </a:cubicBezTo>
                <a:cubicBezTo>
                  <a:pt x="256" y="332"/>
                  <a:pt x="256" y="296"/>
                  <a:pt x="252" y="248"/>
                </a:cubicBezTo>
                <a:cubicBezTo>
                  <a:pt x="254" y="247"/>
                  <a:pt x="255" y="246"/>
                  <a:pt x="256" y="243"/>
                </a:cubicBezTo>
                <a:close/>
                <a:moveTo>
                  <a:pt x="503" y="372"/>
                </a:moveTo>
                <a:cubicBezTo>
                  <a:pt x="500" y="372"/>
                  <a:pt x="498" y="374"/>
                  <a:pt x="498" y="377"/>
                </a:cubicBezTo>
                <a:cubicBezTo>
                  <a:pt x="446" y="377"/>
                  <a:pt x="412" y="377"/>
                  <a:pt x="378" y="377"/>
                </a:cubicBezTo>
                <a:cubicBezTo>
                  <a:pt x="378" y="343"/>
                  <a:pt x="378" y="309"/>
                  <a:pt x="378" y="257"/>
                </a:cubicBezTo>
                <a:cubicBezTo>
                  <a:pt x="381" y="257"/>
                  <a:pt x="383" y="255"/>
                  <a:pt x="383" y="252"/>
                </a:cubicBezTo>
                <a:cubicBezTo>
                  <a:pt x="416" y="253"/>
                  <a:pt x="448" y="251"/>
                  <a:pt x="489" y="245"/>
                </a:cubicBezTo>
                <a:cubicBezTo>
                  <a:pt x="492" y="245"/>
                  <a:pt x="495" y="244"/>
                  <a:pt x="498" y="244"/>
                </a:cubicBezTo>
                <a:cubicBezTo>
                  <a:pt x="499" y="246"/>
                  <a:pt x="501" y="248"/>
                  <a:pt x="503" y="248"/>
                </a:cubicBezTo>
                <a:cubicBezTo>
                  <a:pt x="503" y="248"/>
                  <a:pt x="503" y="248"/>
                  <a:pt x="503" y="248"/>
                </a:cubicBezTo>
                <a:cubicBezTo>
                  <a:pt x="499" y="297"/>
                  <a:pt x="499" y="335"/>
                  <a:pt x="504" y="372"/>
                </a:cubicBezTo>
                <a:cubicBezTo>
                  <a:pt x="503" y="372"/>
                  <a:pt x="503" y="372"/>
                  <a:pt x="503" y="372"/>
                </a:cubicBezTo>
                <a:close/>
                <a:moveTo>
                  <a:pt x="564" y="86"/>
                </a:moveTo>
                <a:cubicBezTo>
                  <a:pt x="568" y="86"/>
                  <a:pt x="573" y="86"/>
                  <a:pt x="577" y="86"/>
                </a:cubicBezTo>
                <a:cubicBezTo>
                  <a:pt x="576" y="87"/>
                  <a:pt x="576" y="88"/>
                  <a:pt x="576" y="90"/>
                </a:cubicBezTo>
                <a:cubicBezTo>
                  <a:pt x="576" y="92"/>
                  <a:pt x="578" y="95"/>
                  <a:pt x="581" y="95"/>
                </a:cubicBezTo>
                <a:cubicBezTo>
                  <a:pt x="583" y="95"/>
                  <a:pt x="585" y="94"/>
                  <a:pt x="586" y="92"/>
                </a:cubicBezTo>
                <a:cubicBezTo>
                  <a:pt x="599" y="144"/>
                  <a:pt x="615" y="181"/>
                  <a:pt x="641" y="216"/>
                </a:cubicBezTo>
                <a:cubicBezTo>
                  <a:pt x="640" y="217"/>
                  <a:pt x="639" y="219"/>
                  <a:pt x="639" y="220"/>
                </a:cubicBezTo>
                <a:cubicBezTo>
                  <a:pt x="639" y="221"/>
                  <a:pt x="639" y="221"/>
                  <a:pt x="639" y="221"/>
                </a:cubicBezTo>
                <a:cubicBezTo>
                  <a:pt x="614" y="226"/>
                  <a:pt x="591" y="229"/>
                  <a:pt x="570" y="233"/>
                </a:cubicBezTo>
                <a:cubicBezTo>
                  <a:pt x="547" y="236"/>
                  <a:pt x="527" y="239"/>
                  <a:pt x="508" y="241"/>
                </a:cubicBezTo>
                <a:cubicBezTo>
                  <a:pt x="508" y="239"/>
                  <a:pt x="506" y="238"/>
                  <a:pt x="504" y="238"/>
                </a:cubicBezTo>
                <a:cubicBezTo>
                  <a:pt x="497" y="199"/>
                  <a:pt x="493" y="153"/>
                  <a:pt x="488" y="89"/>
                </a:cubicBezTo>
                <a:cubicBezTo>
                  <a:pt x="490" y="88"/>
                  <a:pt x="491" y="86"/>
                  <a:pt x="491" y="85"/>
                </a:cubicBezTo>
                <a:cubicBezTo>
                  <a:pt x="514" y="86"/>
                  <a:pt x="538" y="87"/>
                  <a:pt x="564" y="86"/>
                </a:cubicBezTo>
                <a:close/>
                <a:moveTo>
                  <a:pt x="480" y="85"/>
                </a:moveTo>
                <a:cubicBezTo>
                  <a:pt x="480" y="87"/>
                  <a:pt x="483" y="90"/>
                  <a:pt x="485" y="90"/>
                </a:cubicBezTo>
                <a:cubicBezTo>
                  <a:pt x="486" y="90"/>
                  <a:pt x="487" y="89"/>
                  <a:pt x="487" y="89"/>
                </a:cubicBezTo>
                <a:cubicBezTo>
                  <a:pt x="489" y="111"/>
                  <a:pt x="490" y="131"/>
                  <a:pt x="492" y="150"/>
                </a:cubicBezTo>
                <a:cubicBezTo>
                  <a:pt x="495" y="184"/>
                  <a:pt x="499" y="213"/>
                  <a:pt x="503" y="238"/>
                </a:cubicBezTo>
                <a:cubicBezTo>
                  <a:pt x="500" y="238"/>
                  <a:pt x="498" y="240"/>
                  <a:pt x="498" y="243"/>
                </a:cubicBezTo>
                <a:cubicBezTo>
                  <a:pt x="498" y="243"/>
                  <a:pt x="498" y="243"/>
                  <a:pt x="498" y="243"/>
                </a:cubicBezTo>
                <a:cubicBezTo>
                  <a:pt x="478" y="246"/>
                  <a:pt x="460" y="248"/>
                  <a:pt x="442" y="249"/>
                </a:cubicBezTo>
                <a:cubicBezTo>
                  <a:pt x="421" y="251"/>
                  <a:pt x="402" y="252"/>
                  <a:pt x="383" y="251"/>
                </a:cubicBezTo>
                <a:cubicBezTo>
                  <a:pt x="382" y="249"/>
                  <a:pt x="380" y="247"/>
                  <a:pt x="378" y="247"/>
                </a:cubicBezTo>
                <a:cubicBezTo>
                  <a:pt x="378" y="207"/>
                  <a:pt x="378" y="157"/>
                  <a:pt x="378" y="90"/>
                </a:cubicBezTo>
                <a:cubicBezTo>
                  <a:pt x="381" y="90"/>
                  <a:pt x="383" y="87"/>
                  <a:pt x="383" y="85"/>
                </a:cubicBezTo>
                <a:cubicBezTo>
                  <a:pt x="383" y="84"/>
                  <a:pt x="383" y="84"/>
                  <a:pt x="383" y="84"/>
                </a:cubicBezTo>
                <a:cubicBezTo>
                  <a:pt x="415" y="86"/>
                  <a:pt x="447" y="86"/>
                  <a:pt x="480" y="85"/>
                </a:cubicBezTo>
                <a:close/>
                <a:moveTo>
                  <a:pt x="372" y="84"/>
                </a:moveTo>
                <a:cubicBezTo>
                  <a:pt x="372" y="84"/>
                  <a:pt x="372" y="85"/>
                  <a:pt x="372" y="85"/>
                </a:cubicBezTo>
                <a:cubicBezTo>
                  <a:pt x="372" y="87"/>
                  <a:pt x="375" y="90"/>
                  <a:pt x="377" y="90"/>
                </a:cubicBezTo>
                <a:cubicBezTo>
                  <a:pt x="377" y="157"/>
                  <a:pt x="377" y="207"/>
                  <a:pt x="377" y="247"/>
                </a:cubicBezTo>
                <a:cubicBezTo>
                  <a:pt x="375" y="247"/>
                  <a:pt x="373" y="249"/>
                  <a:pt x="373" y="251"/>
                </a:cubicBezTo>
                <a:cubicBezTo>
                  <a:pt x="348" y="252"/>
                  <a:pt x="324" y="251"/>
                  <a:pt x="297" y="248"/>
                </a:cubicBezTo>
                <a:cubicBezTo>
                  <a:pt x="284" y="247"/>
                  <a:pt x="270" y="245"/>
                  <a:pt x="256" y="243"/>
                </a:cubicBezTo>
                <a:cubicBezTo>
                  <a:pt x="256" y="240"/>
                  <a:pt x="254" y="238"/>
                  <a:pt x="252" y="238"/>
                </a:cubicBezTo>
                <a:cubicBezTo>
                  <a:pt x="259" y="200"/>
                  <a:pt x="263" y="153"/>
                  <a:pt x="268" y="89"/>
                </a:cubicBezTo>
                <a:cubicBezTo>
                  <a:pt x="268" y="89"/>
                  <a:pt x="268" y="90"/>
                  <a:pt x="268" y="90"/>
                </a:cubicBezTo>
                <a:cubicBezTo>
                  <a:pt x="271" y="90"/>
                  <a:pt x="274" y="87"/>
                  <a:pt x="274" y="85"/>
                </a:cubicBezTo>
                <a:cubicBezTo>
                  <a:pt x="276" y="85"/>
                  <a:pt x="278" y="85"/>
                  <a:pt x="280" y="85"/>
                </a:cubicBezTo>
                <a:cubicBezTo>
                  <a:pt x="311" y="86"/>
                  <a:pt x="342" y="86"/>
                  <a:pt x="372" y="84"/>
                </a:cubicBezTo>
                <a:close/>
                <a:moveTo>
                  <a:pt x="169" y="93"/>
                </a:moveTo>
                <a:cubicBezTo>
                  <a:pt x="170" y="94"/>
                  <a:pt x="171" y="95"/>
                  <a:pt x="173" y="95"/>
                </a:cubicBezTo>
                <a:cubicBezTo>
                  <a:pt x="176" y="95"/>
                  <a:pt x="178" y="92"/>
                  <a:pt x="178" y="90"/>
                </a:cubicBezTo>
                <a:cubicBezTo>
                  <a:pt x="178" y="88"/>
                  <a:pt x="178" y="87"/>
                  <a:pt x="177" y="86"/>
                </a:cubicBezTo>
                <a:cubicBezTo>
                  <a:pt x="207" y="87"/>
                  <a:pt x="236" y="86"/>
                  <a:pt x="263" y="85"/>
                </a:cubicBezTo>
                <a:cubicBezTo>
                  <a:pt x="263" y="87"/>
                  <a:pt x="265" y="89"/>
                  <a:pt x="267" y="89"/>
                </a:cubicBezTo>
                <a:cubicBezTo>
                  <a:pt x="263" y="146"/>
                  <a:pt x="259" y="189"/>
                  <a:pt x="253" y="225"/>
                </a:cubicBezTo>
                <a:cubicBezTo>
                  <a:pt x="253" y="229"/>
                  <a:pt x="252" y="234"/>
                  <a:pt x="251" y="238"/>
                </a:cubicBezTo>
                <a:cubicBezTo>
                  <a:pt x="251" y="238"/>
                  <a:pt x="251" y="237"/>
                  <a:pt x="251" y="237"/>
                </a:cubicBezTo>
                <a:cubicBezTo>
                  <a:pt x="248" y="237"/>
                  <a:pt x="246" y="239"/>
                  <a:pt x="246" y="241"/>
                </a:cubicBezTo>
                <a:cubicBezTo>
                  <a:pt x="227" y="239"/>
                  <a:pt x="208" y="236"/>
                  <a:pt x="186" y="233"/>
                </a:cubicBezTo>
                <a:cubicBezTo>
                  <a:pt x="164" y="229"/>
                  <a:pt x="141" y="225"/>
                  <a:pt x="115" y="221"/>
                </a:cubicBezTo>
                <a:cubicBezTo>
                  <a:pt x="115" y="221"/>
                  <a:pt x="115" y="221"/>
                  <a:pt x="115" y="220"/>
                </a:cubicBezTo>
                <a:cubicBezTo>
                  <a:pt x="115" y="219"/>
                  <a:pt x="114" y="218"/>
                  <a:pt x="114" y="217"/>
                </a:cubicBezTo>
                <a:cubicBezTo>
                  <a:pt x="139" y="182"/>
                  <a:pt x="156" y="145"/>
                  <a:pt x="169" y="93"/>
                </a:cubicBezTo>
                <a:close/>
                <a:moveTo>
                  <a:pt x="110" y="225"/>
                </a:moveTo>
                <a:cubicBezTo>
                  <a:pt x="112" y="225"/>
                  <a:pt x="114" y="224"/>
                  <a:pt x="115" y="222"/>
                </a:cubicBezTo>
                <a:cubicBezTo>
                  <a:pt x="157" y="229"/>
                  <a:pt x="192" y="235"/>
                  <a:pt x="223" y="239"/>
                </a:cubicBezTo>
                <a:cubicBezTo>
                  <a:pt x="231" y="240"/>
                  <a:pt x="238" y="241"/>
                  <a:pt x="245" y="242"/>
                </a:cubicBezTo>
                <a:cubicBezTo>
                  <a:pt x="245" y="242"/>
                  <a:pt x="245" y="242"/>
                  <a:pt x="245" y="243"/>
                </a:cubicBezTo>
                <a:cubicBezTo>
                  <a:pt x="245" y="246"/>
                  <a:pt x="248" y="248"/>
                  <a:pt x="251" y="248"/>
                </a:cubicBezTo>
                <a:cubicBezTo>
                  <a:pt x="251" y="248"/>
                  <a:pt x="251" y="248"/>
                  <a:pt x="251" y="248"/>
                </a:cubicBezTo>
                <a:cubicBezTo>
                  <a:pt x="252" y="263"/>
                  <a:pt x="253" y="277"/>
                  <a:pt x="254" y="291"/>
                </a:cubicBezTo>
                <a:cubicBezTo>
                  <a:pt x="255" y="320"/>
                  <a:pt x="254" y="346"/>
                  <a:pt x="251" y="372"/>
                </a:cubicBezTo>
                <a:cubicBezTo>
                  <a:pt x="248" y="373"/>
                  <a:pt x="246" y="374"/>
                  <a:pt x="246" y="377"/>
                </a:cubicBezTo>
                <a:cubicBezTo>
                  <a:pt x="206" y="377"/>
                  <a:pt x="155" y="377"/>
                  <a:pt x="86" y="377"/>
                </a:cubicBezTo>
                <a:cubicBezTo>
                  <a:pt x="86" y="377"/>
                  <a:pt x="86" y="377"/>
                  <a:pt x="86" y="377"/>
                </a:cubicBezTo>
                <a:cubicBezTo>
                  <a:pt x="86" y="374"/>
                  <a:pt x="84" y="373"/>
                  <a:pt x="82" y="372"/>
                </a:cubicBezTo>
                <a:cubicBezTo>
                  <a:pt x="96" y="322"/>
                  <a:pt x="106" y="276"/>
                  <a:pt x="110" y="225"/>
                </a:cubicBezTo>
                <a:close/>
                <a:moveTo>
                  <a:pt x="82" y="382"/>
                </a:moveTo>
                <a:cubicBezTo>
                  <a:pt x="84" y="381"/>
                  <a:pt x="85" y="380"/>
                  <a:pt x="86" y="378"/>
                </a:cubicBezTo>
                <a:cubicBezTo>
                  <a:pt x="154" y="378"/>
                  <a:pt x="205" y="378"/>
                  <a:pt x="246" y="378"/>
                </a:cubicBezTo>
                <a:cubicBezTo>
                  <a:pt x="246" y="380"/>
                  <a:pt x="248" y="383"/>
                  <a:pt x="251" y="383"/>
                </a:cubicBezTo>
                <a:cubicBezTo>
                  <a:pt x="255" y="421"/>
                  <a:pt x="255" y="458"/>
                  <a:pt x="251" y="507"/>
                </a:cubicBezTo>
                <a:cubicBezTo>
                  <a:pt x="251" y="507"/>
                  <a:pt x="251" y="507"/>
                  <a:pt x="251" y="507"/>
                </a:cubicBezTo>
                <a:cubicBezTo>
                  <a:pt x="248" y="507"/>
                  <a:pt x="245" y="510"/>
                  <a:pt x="245" y="512"/>
                </a:cubicBezTo>
                <a:cubicBezTo>
                  <a:pt x="210" y="517"/>
                  <a:pt x="167" y="524"/>
                  <a:pt x="114" y="533"/>
                </a:cubicBezTo>
                <a:cubicBezTo>
                  <a:pt x="114" y="530"/>
                  <a:pt x="112" y="529"/>
                  <a:pt x="110" y="528"/>
                </a:cubicBezTo>
                <a:cubicBezTo>
                  <a:pt x="106" y="478"/>
                  <a:pt x="96" y="431"/>
                  <a:pt x="82" y="382"/>
                </a:cubicBezTo>
                <a:close/>
                <a:moveTo>
                  <a:pt x="190" y="668"/>
                </a:moveTo>
                <a:cubicBezTo>
                  <a:pt x="185" y="668"/>
                  <a:pt x="181" y="668"/>
                  <a:pt x="176" y="669"/>
                </a:cubicBezTo>
                <a:cubicBezTo>
                  <a:pt x="177" y="668"/>
                  <a:pt x="177" y="667"/>
                  <a:pt x="177" y="666"/>
                </a:cubicBezTo>
                <a:cubicBezTo>
                  <a:pt x="177" y="663"/>
                  <a:pt x="175" y="660"/>
                  <a:pt x="172" y="660"/>
                </a:cubicBezTo>
                <a:cubicBezTo>
                  <a:pt x="171" y="660"/>
                  <a:pt x="170" y="661"/>
                  <a:pt x="169" y="661"/>
                </a:cubicBezTo>
                <a:cubicBezTo>
                  <a:pt x="156" y="609"/>
                  <a:pt x="139" y="572"/>
                  <a:pt x="113" y="537"/>
                </a:cubicBezTo>
                <a:cubicBezTo>
                  <a:pt x="114" y="536"/>
                  <a:pt x="115" y="535"/>
                  <a:pt x="115" y="533"/>
                </a:cubicBezTo>
                <a:cubicBezTo>
                  <a:pt x="141" y="529"/>
                  <a:pt x="164" y="525"/>
                  <a:pt x="186" y="522"/>
                </a:cubicBezTo>
                <a:cubicBezTo>
                  <a:pt x="208" y="519"/>
                  <a:pt x="227" y="516"/>
                  <a:pt x="245" y="513"/>
                </a:cubicBezTo>
                <a:cubicBezTo>
                  <a:pt x="246" y="516"/>
                  <a:pt x="248" y="518"/>
                  <a:pt x="251" y="518"/>
                </a:cubicBezTo>
                <a:cubicBezTo>
                  <a:pt x="251" y="518"/>
                  <a:pt x="251" y="518"/>
                  <a:pt x="251" y="518"/>
                </a:cubicBezTo>
                <a:cubicBezTo>
                  <a:pt x="258" y="556"/>
                  <a:pt x="262" y="603"/>
                  <a:pt x="267" y="667"/>
                </a:cubicBezTo>
                <a:cubicBezTo>
                  <a:pt x="266" y="667"/>
                  <a:pt x="264" y="668"/>
                  <a:pt x="264" y="670"/>
                </a:cubicBezTo>
                <a:cubicBezTo>
                  <a:pt x="240" y="668"/>
                  <a:pt x="216" y="668"/>
                  <a:pt x="190" y="668"/>
                </a:cubicBezTo>
                <a:close/>
                <a:moveTo>
                  <a:pt x="274" y="670"/>
                </a:moveTo>
                <a:cubicBezTo>
                  <a:pt x="273" y="668"/>
                  <a:pt x="271" y="666"/>
                  <a:pt x="269" y="666"/>
                </a:cubicBezTo>
                <a:cubicBezTo>
                  <a:pt x="269" y="666"/>
                  <a:pt x="268" y="666"/>
                  <a:pt x="268" y="666"/>
                </a:cubicBezTo>
                <a:cubicBezTo>
                  <a:pt x="266" y="644"/>
                  <a:pt x="265" y="624"/>
                  <a:pt x="263" y="605"/>
                </a:cubicBezTo>
                <a:cubicBezTo>
                  <a:pt x="260" y="571"/>
                  <a:pt x="257" y="542"/>
                  <a:pt x="252" y="518"/>
                </a:cubicBezTo>
                <a:cubicBezTo>
                  <a:pt x="254" y="517"/>
                  <a:pt x="256" y="515"/>
                  <a:pt x="256" y="513"/>
                </a:cubicBezTo>
                <a:cubicBezTo>
                  <a:pt x="256" y="512"/>
                  <a:pt x="256" y="512"/>
                  <a:pt x="256" y="512"/>
                </a:cubicBezTo>
                <a:cubicBezTo>
                  <a:pt x="276" y="509"/>
                  <a:pt x="295" y="507"/>
                  <a:pt x="313" y="505"/>
                </a:cubicBezTo>
                <a:cubicBezTo>
                  <a:pt x="334" y="503"/>
                  <a:pt x="353" y="503"/>
                  <a:pt x="373" y="503"/>
                </a:cubicBezTo>
                <a:cubicBezTo>
                  <a:pt x="373" y="505"/>
                  <a:pt x="375" y="507"/>
                  <a:pt x="377" y="507"/>
                </a:cubicBezTo>
                <a:cubicBezTo>
                  <a:pt x="377" y="547"/>
                  <a:pt x="377" y="597"/>
                  <a:pt x="377" y="664"/>
                </a:cubicBezTo>
                <a:cubicBezTo>
                  <a:pt x="375" y="664"/>
                  <a:pt x="372" y="666"/>
                  <a:pt x="372" y="669"/>
                </a:cubicBezTo>
                <a:cubicBezTo>
                  <a:pt x="372" y="669"/>
                  <a:pt x="373" y="670"/>
                  <a:pt x="373" y="670"/>
                </a:cubicBezTo>
                <a:cubicBezTo>
                  <a:pt x="340" y="669"/>
                  <a:pt x="308" y="669"/>
                  <a:pt x="274" y="670"/>
                </a:cubicBezTo>
                <a:close/>
                <a:moveTo>
                  <a:pt x="475" y="670"/>
                </a:moveTo>
                <a:cubicBezTo>
                  <a:pt x="444" y="669"/>
                  <a:pt x="413" y="669"/>
                  <a:pt x="383" y="670"/>
                </a:cubicBezTo>
                <a:cubicBezTo>
                  <a:pt x="383" y="670"/>
                  <a:pt x="383" y="669"/>
                  <a:pt x="383" y="669"/>
                </a:cubicBezTo>
                <a:cubicBezTo>
                  <a:pt x="383" y="666"/>
                  <a:pt x="381" y="664"/>
                  <a:pt x="378" y="664"/>
                </a:cubicBezTo>
                <a:cubicBezTo>
                  <a:pt x="378" y="597"/>
                  <a:pt x="378" y="547"/>
                  <a:pt x="378" y="507"/>
                </a:cubicBezTo>
                <a:cubicBezTo>
                  <a:pt x="380" y="507"/>
                  <a:pt x="382" y="505"/>
                  <a:pt x="383" y="503"/>
                </a:cubicBezTo>
                <a:cubicBezTo>
                  <a:pt x="407" y="503"/>
                  <a:pt x="431" y="504"/>
                  <a:pt x="458" y="507"/>
                </a:cubicBezTo>
                <a:cubicBezTo>
                  <a:pt x="471" y="508"/>
                  <a:pt x="484" y="510"/>
                  <a:pt x="498" y="512"/>
                </a:cubicBezTo>
                <a:cubicBezTo>
                  <a:pt x="498" y="512"/>
                  <a:pt x="498" y="512"/>
                  <a:pt x="498" y="513"/>
                </a:cubicBezTo>
                <a:cubicBezTo>
                  <a:pt x="498" y="515"/>
                  <a:pt x="500" y="517"/>
                  <a:pt x="503" y="518"/>
                </a:cubicBezTo>
                <a:cubicBezTo>
                  <a:pt x="496" y="556"/>
                  <a:pt x="492" y="603"/>
                  <a:pt x="487" y="667"/>
                </a:cubicBezTo>
                <a:cubicBezTo>
                  <a:pt x="486" y="666"/>
                  <a:pt x="486" y="666"/>
                  <a:pt x="485" y="666"/>
                </a:cubicBezTo>
                <a:cubicBezTo>
                  <a:pt x="483" y="666"/>
                  <a:pt x="481" y="668"/>
                  <a:pt x="480" y="670"/>
                </a:cubicBezTo>
                <a:cubicBezTo>
                  <a:pt x="479" y="670"/>
                  <a:pt x="477" y="670"/>
                  <a:pt x="475" y="670"/>
                </a:cubicBezTo>
                <a:close/>
                <a:moveTo>
                  <a:pt x="586" y="662"/>
                </a:moveTo>
                <a:cubicBezTo>
                  <a:pt x="585" y="661"/>
                  <a:pt x="584" y="660"/>
                  <a:pt x="582" y="660"/>
                </a:cubicBezTo>
                <a:cubicBezTo>
                  <a:pt x="579" y="660"/>
                  <a:pt x="577" y="663"/>
                  <a:pt x="577" y="666"/>
                </a:cubicBezTo>
                <a:cubicBezTo>
                  <a:pt x="577" y="667"/>
                  <a:pt x="577" y="668"/>
                  <a:pt x="578" y="669"/>
                </a:cubicBezTo>
                <a:cubicBezTo>
                  <a:pt x="547" y="668"/>
                  <a:pt x="518" y="668"/>
                  <a:pt x="490" y="670"/>
                </a:cubicBezTo>
                <a:cubicBezTo>
                  <a:pt x="490" y="669"/>
                  <a:pt x="489" y="668"/>
                  <a:pt x="488" y="667"/>
                </a:cubicBezTo>
                <a:cubicBezTo>
                  <a:pt x="492" y="609"/>
                  <a:pt x="496" y="566"/>
                  <a:pt x="502" y="529"/>
                </a:cubicBezTo>
                <a:cubicBezTo>
                  <a:pt x="502" y="525"/>
                  <a:pt x="503" y="522"/>
                  <a:pt x="504" y="518"/>
                </a:cubicBezTo>
                <a:cubicBezTo>
                  <a:pt x="506" y="518"/>
                  <a:pt x="508" y="516"/>
                  <a:pt x="509" y="513"/>
                </a:cubicBezTo>
                <a:cubicBezTo>
                  <a:pt x="527" y="516"/>
                  <a:pt x="547" y="518"/>
                  <a:pt x="570" y="522"/>
                </a:cubicBezTo>
                <a:cubicBezTo>
                  <a:pt x="591" y="525"/>
                  <a:pt x="614" y="529"/>
                  <a:pt x="639" y="533"/>
                </a:cubicBezTo>
                <a:cubicBezTo>
                  <a:pt x="639" y="533"/>
                  <a:pt x="639" y="533"/>
                  <a:pt x="639" y="533"/>
                </a:cubicBezTo>
                <a:cubicBezTo>
                  <a:pt x="639" y="535"/>
                  <a:pt x="640" y="537"/>
                  <a:pt x="642" y="538"/>
                </a:cubicBezTo>
                <a:cubicBezTo>
                  <a:pt x="616" y="573"/>
                  <a:pt x="599" y="610"/>
                  <a:pt x="586" y="662"/>
                </a:cubicBezTo>
                <a:close/>
                <a:moveTo>
                  <a:pt x="645" y="528"/>
                </a:moveTo>
                <a:cubicBezTo>
                  <a:pt x="645" y="528"/>
                  <a:pt x="645" y="528"/>
                  <a:pt x="645" y="528"/>
                </a:cubicBezTo>
                <a:cubicBezTo>
                  <a:pt x="642" y="528"/>
                  <a:pt x="640" y="530"/>
                  <a:pt x="639" y="532"/>
                </a:cubicBezTo>
                <a:cubicBezTo>
                  <a:pt x="598" y="526"/>
                  <a:pt x="563" y="520"/>
                  <a:pt x="533" y="516"/>
                </a:cubicBezTo>
                <a:cubicBezTo>
                  <a:pt x="524" y="514"/>
                  <a:pt x="516" y="513"/>
                  <a:pt x="509" y="512"/>
                </a:cubicBezTo>
                <a:cubicBezTo>
                  <a:pt x="508" y="510"/>
                  <a:pt x="507" y="508"/>
                  <a:pt x="504" y="508"/>
                </a:cubicBezTo>
                <a:cubicBezTo>
                  <a:pt x="503" y="492"/>
                  <a:pt x="502" y="477"/>
                  <a:pt x="502" y="464"/>
                </a:cubicBezTo>
                <a:cubicBezTo>
                  <a:pt x="501" y="434"/>
                  <a:pt x="501" y="409"/>
                  <a:pt x="504" y="383"/>
                </a:cubicBezTo>
                <a:cubicBezTo>
                  <a:pt x="507" y="382"/>
                  <a:pt x="508" y="380"/>
                  <a:pt x="508" y="378"/>
                </a:cubicBezTo>
                <a:cubicBezTo>
                  <a:pt x="548" y="378"/>
                  <a:pt x="599" y="378"/>
                  <a:pt x="668" y="378"/>
                </a:cubicBezTo>
                <a:cubicBezTo>
                  <a:pt x="669" y="380"/>
                  <a:pt x="671" y="382"/>
                  <a:pt x="673" y="382"/>
                </a:cubicBezTo>
                <a:cubicBezTo>
                  <a:pt x="673" y="382"/>
                  <a:pt x="673" y="382"/>
                  <a:pt x="673" y="382"/>
                </a:cubicBezTo>
                <a:cubicBezTo>
                  <a:pt x="659" y="432"/>
                  <a:pt x="650" y="478"/>
                  <a:pt x="645" y="528"/>
                </a:cubicBezTo>
                <a:close/>
              </a:path>
            </a:pathLst>
          </a:custGeom>
          <a:gradFill>
            <a:gsLst>
              <a:gs pos="100000">
                <a:srgbClr val="1A4E7E"/>
              </a:gs>
              <a:gs pos="0">
                <a:srgbClr val="166293"/>
              </a:gs>
            </a:gsLst>
            <a:path path="shape">
              <a:fillToRect l="50000" t="50000" r="50000" b="50000"/>
            </a:path>
          </a:gradFill>
          <a:ln>
            <a:noFill/>
          </a:ln>
        </p:spPr>
        <p:txBody>
          <a:bodyPr vert="horz" wrap="square" lIns="121917" tIns="60958" rIns="121917" bIns="60958" numCol="1" anchor="t" anchorCtr="0" compatLnSpc="1"/>
          <a:lstStyle/>
          <a:p>
            <a:endParaRPr lang="zh-CN" altLang="en-US"/>
          </a:p>
        </p:txBody>
      </p:sp>
      <p:sp>
        <p:nvSpPr>
          <p:cNvPr id="14" name="椭圆 13"/>
          <p:cNvSpPr/>
          <p:nvPr/>
        </p:nvSpPr>
        <p:spPr>
          <a:xfrm>
            <a:off x="9752132" y="3669033"/>
            <a:ext cx="213095" cy="213172"/>
          </a:xfrm>
          <a:prstGeom prst="ellipse">
            <a:avLst/>
          </a:prstGeom>
          <a:gradFill flip="none" rotWithShape="1">
            <a:gsLst>
              <a:gs pos="0">
                <a:srgbClr val="4DC9FE"/>
              </a:gs>
              <a:gs pos="54000">
                <a:srgbClr val="022838">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zh-CN" altLang="en-US"/>
          </a:p>
        </p:txBody>
      </p:sp>
      <p:sp>
        <p:nvSpPr>
          <p:cNvPr id="15" name="椭圆 14"/>
          <p:cNvSpPr/>
          <p:nvPr/>
        </p:nvSpPr>
        <p:spPr>
          <a:xfrm>
            <a:off x="10499418" y="3669034"/>
            <a:ext cx="165079" cy="165138"/>
          </a:xfrm>
          <a:prstGeom prst="ellipse">
            <a:avLst/>
          </a:prstGeom>
          <a:gradFill flip="none" rotWithShape="1">
            <a:gsLst>
              <a:gs pos="0">
                <a:srgbClr val="4DC9FE">
                  <a:alpha val="43000"/>
                </a:srgbClr>
              </a:gs>
              <a:gs pos="100000">
                <a:srgbClr val="022838">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zh-CN" altLang="en-US"/>
          </a:p>
        </p:txBody>
      </p:sp>
      <p:sp>
        <p:nvSpPr>
          <p:cNvPr id="16" name="椭圆 15"/>
          <p:cNvSpPr/>
          <p:nvPr/>
        </p:nvSpPr>
        <p:spPr>
          <a:xfrm>
            <a:off x="9051495" y="4069692"/>
            <a:ext cx="218742" cy="218821"/>
          </a:xfrm>
          <a:prstGeom prst="ellipse">
            <a:avLst/>
          </a:prstGeom>
          <a:gradFill flip="none" rotWithShape="1">
            <a:gsLst>
              <a:gs pos="0">
                <a:srgbClr val="4DC9FE"/>
              </a:gs>
              <a:gs pos="80000">
                <a:srgbClr val="022838">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zh-CN" altLang="en-US"/>
          </a:p>
        </p:txBody>
      </p:sp>
      <p:sp>
        <p:nvSpPr>
          <p:cNvPr id="17" name="椭圆 16"/>
          <p:cNvSpPr/>
          <p:nvPr/>
        </p:nvSpPr>
        <p:spPr>
          <a:xfrm>
            <a:off x="2550926" y="4649931"/>
            <a:ext cx="155820" cy="155876"/>
          </a:xfrm>
          <a:prstGeom prst="ellipse">
            <a:avLst/>
          </a:prstGeom>
          <a:gradFill flip="none" rotWithShape="1">
            <a:gsLst>
              <a:gs pos="0">
                <a:srgbClr val="4DC9FE"/>
              </a:gs>
              <a:gs pos="54000">
                <a:srgbClr val="022838">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zh-CN" altLang="en-US"/>
          </a:p>
        </p:txBody>
      </p:sp>
      <p:sp>
        <p:nvSpPr>
          <p:cNvPr id="18" name="椭圆 17"/>
          <p:cNvSpPr/>
          <p:nvPr/>
        </p:nvSpPr>
        <p:spPr>
          <a:xfrm>
            <a:off x="2954482" y="4585761"/>
            <a:ext cx="120635" cy="120679"/>
          </a:xfrm>
          <a:prstGeom prst="ellipse">
            <a:avLst/>
          </a:prstGeom>
          <a:gradFill flip="none" rotWithShape="1">
            <a:gsLst>
              <a:gs pos="0">
                <a:srgbClr val="4DC9FE"/>
              </a:gs>
              <a:gs pos="100000">
                <a:srgbClr val="022838">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zh-CN" altLang="en-US"/>
          </a:p>
        </p:txBody>
      </p:sp>
      <p:sp>
        <p:nvSpPr>
          <p:cNvPr id="19" name="椭圆 18"/>
          <p:cNvSpPr/>
          <p:nvPr/>
        </p:nvSpPr>
        <p:spPr>
          <a:xfrm>
            <a:off x="2054651" y="3825128"/>
            <a:ext cx="87271" cy="87303"/>
          </a:xfrm>
          <a:prstGeom prst="ellipse">
            <a:avLst/>
          </a:prstGeom>
          <a:gradFill flip="none" rotWithShape="1">
            <a:gsLst>
              <a:gs pos="0">
                <a:srgbClr val="4DC9FE"/>
              </a:gs>
              <a:gs pos="80000">
                <a:srgbClr val="022838">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zh-CN" altLang="en-US"/>
          </a:p>
        </p:txBody>
      </p:sp>
      <p:sp>
        <p:nvSpPr>
          <p:cNvPr id="20" name="椭圆 19"/>
          <p:cNvSpPr/>
          <p:nvPr/>
        </p:nvSpPr>
        <p:spPr>
          <a:xfrm>
            <a:off x="1257136" y="3931562"/>
            <a:ext cx="78307" cy="78334"/>
          </a:xfrm>
          <a:prstGeom prst="ellipse">
            <a:avLst/>
          </a:prstGeom>
          <a:gradFill flip="none" rotWithShape="1">
            <a:gsLst>
              <a:gs pos="0">
                <a:srgbClr val="4DC9FE"/>
              </a:gs>
              <a:gs pos="100000">
                <a:srgbClr val="022838">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zh-CN" altLang="en-US"/>
          </a:p>
        </p:txBody>
      </p:sp>
      <p:sp>
        <p:nvSpPr>
          <p:cNvPr id="21" name="椭圆 20"/>
          <p:cNvSpPr/>
          <p:nvPr/>
        </p:nvSpPr>
        <p:spPr>
          <a:xfrm>
            <a:off x="5329205" y="4747891"/>
            <a:ext cx="213095" cy="213172"/>
          </a:xfrm>
          <a:prstGeom prst="ellipse">
            <a:avLst/>
          </a:prstGeom>
          <a:gradFill flip="none" rotWithShape="1">
            <a:gsLst>
              <a:gs pos="0">
                <a:srgbClr val="4DC9FE"/>
              </a:gs>
              <a:gs pos="54000">
                <a:srgbClr val="022838">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zh-CN" altLang="en-US"/>
          </a:p>
        </p:txBody>
      </p:sp>
      <p:sp>
        <p:nvSpPr>
          <p:cNvPr id="22" name="椭圆 21"/>
          <p:cNvSpPr/>
          <p:nvPr/>
        </p:nvSpPr>
        <p:spPr>
          <a:xfrm>
            <a:off x="6052879" y="4714910"/>
            <a:ext cx="162963" cy="163020"/>
          </a:xfrm>
          <a:prstGeom prst="ellipse">
            <a:avLst/>
          </a:prstGeom>
          <a:gradFill flip="none" rotWithShape="1">
            <a:gsLst>
              <a:gs pos="0">
                <a:srgbClr val="4DC9FE">
                  <a:alpha val="47000"/>
                </a:srgbClr>
              </a:gs>
              <a:gs pos="100000">
                <a:srgbClr val="022838">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zh-CN" altLang="en-US"/>
          </a:p>
        </p:txBody>
      </p:sp>
      <p:sp>
        <p:nvSpPr>
          <p:cNvPr id="23" name="椭圆 22"/>
          <p:cNvSpPr/>
          <p:nvPr/>
        </p:nvSpPr>
        <p:spPr>
          <a:xfrm>
            <a:off x="8304719" y="4225845"/>
            <a:ext cx="107937" cy="107976"/>
          </a:xfrm>
          <a:prstGeom prst="ellipse">
            <a:avLst/>
          </a:prstGeom>
          <a:gradFill flip="none" rotWithShape="1">
            <a:gsLst>
              <a:gs pos="0">
                <a:srgbClr val="4DC9FE">
                  <a:alpha val="69000"/>
                </a:srgbClr>
              </a:gs>
              <a:gs pos="100000">
                <a:srgbClr val="022838">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zh-CN" altLang="en-US"/>
          </a:p>
        </p:txBody>
      </p:sp>
      <p:sp>
        <p:nvSpPr>
          <p:cNvPr id="24" name="椭圆 23"/>
          <p:cNvSpPr/>
          <p:nvPr/>
        </p:nvSpPr>
        <p:spPr>
          <a:xfrm>
            <a:off x="4769860" y="3708587"/>
            <a:ext cx="218742" cy="218821"/>
          </a:xfrm>
          <a:prstGeom prst="ellipse">
            <a:avLst/>
          </a:prstGeom>
          <a:gradFill flip="none" rotWithShape="1">
            <a:gsLst>
              <a:gs pos="0">
                <a:srgbClr val="4DC9FE"/>
              </a:gs>
              <a:gs pos="80000">
                <a:srgbClr val="022838">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zh-CN" altLang="en-US"/>
          </a:p>
        </p:txBody>
      </p:sp>
      <p:sp>
        <p:nvSpPr>
          <p:cNvPr id="25" name="Freeform 21"/>
          <p:cNvSpPr/>
          <p:nvPr/>
        </p:nvSpPr>
        <p:spPr bwMode="auto">
          <a:xfrm>
            <a:off x="7443349" y="2106572"/>
            <a:ext cx="116402" cy="165138"/>
          </a:xfrm>
          <a:custGeom>
            <a:avLst/>
            <a:gdLst>
              <a:gd name="T0" fmla="*/ 0 w 23"/>
              <a:gd name="T1" fmla="*/ 0 h 33"/>
              <a:gd name="T2" fmla="*/ 23 w 23"/>
              <a:gd name="T3" fmla="*/ 33 h 33"/>
              <a:gd name="T4" fmla="*/ 0 w 23"/>
              <a:gd name="T5" fmla="*/ 0 h 33"/>
            </a:gdLst>
            <a:ahLst/>
            <a:cxnLst>
              <a:cxn ang="0">
                <a:pos x="T0" y="T1"/>
              </a:cxn>
              <a:cxn ang="0">
                <a:pos x="T2" y="T3"/>
              </a:cxn>
              <a:cxn ang="0">
                <a:pos x="T4" y="T5"/>
              </a:cxn>
            </a:cxnLst>
            <a:rect l="0" t="0" r="r" b="b"/>
            <a:pathLst>
              <a:path w="23" h="33">
                <a:moveTo>
                  <a:pt x="0" y="0"/>
                </a:moveTo>
                <a:cubicBezTo>
                  <a:pt x="7" y="12"/>
                  <a:pt x="14" y="23"/>
                  <a:pt x="23" y="33"/>
                </a:cubicBezTo>
                <a:lnTo>
                  <a:pt x="0" y="0"/>
                </a:lnTo>
                <a:close/>
              </a:path>
            </a:pathLst>
          </a:custGeom>
          <a:solidFill>
            <a:srgbClr val="5D5D5D"/>
          </a:solidFill>
          <a:ln>
            <a:noFill/>
          </a:ln>
          <a:extLst>
            <a:ext uri="{91240B29-F687-4F45-9708-019B960494DF}">
              <a14:hiddenLine xmlns:a14="http://schemas.microsoft.com/office/drawing/2010/main" w="9525">
                <a:solidFill>
                  <a:srgbClr val="000000"/>
                </a:solidFill>
                <a:round/>
              </a14:hiddenLine>
            </a:ext>
          </a:extLst>
        </p:spPr>
        <p:txBody>
          <a:bodyPr vert="horz" wrap="square" lIns="121917" tIns="60958" rIns="121917" bIns="60958" numCol="1" anchor="t" anchorCtr="0" compatLnSpc="1"/>
          <a:lstStyle/>
          <a:p>
            <a:endParaRPr lang="zh-CN" altLang="en-US"/>
          </a:p>
        </p:txBody>
      </p:sp>
      <p:sp>
        <p:nvSpPr>
          <p:cNvPr id="26" name="Freeform 22"/>
          <p:cNvSpPr/>
          <p:nvPr/>
        </p:nvSpPr>
        <p:spPr bwMode="auto">
          <a:xfrm>
            <a:off x="4624316" y="2106572"/>
            <a:ext cx="116402" cy="165138"/>
          </a:xfrm>
          <a:custGeom>
            <a:avLst/>
            <a:gdLst>
              <a:gd name="T0" fmla="*/ 0 w 23"/>
              <a:gd name="T1" fmla="*/ 33 h 33"/>
              <a:gd name="T2" fmla="*/ 23 w 23"/>
              <a:gd name="T3" fmla="*/ 0 h 33"/>
              <a:gd name="T4" fmla="*/ 0 w 23"/>
              <a:gd name="T5" fmla="*/ 33 h 33"/>
            </a:gdLst>
            <a:ahLst/>
            <a:cxnLst>
              <a:cxn ang="0">
                <a:pos x="T0" y="T1"/>
              </a:cxn>
              <a:cxn ang="0">
                <a:pos x="T2" y="T3"/>
              </a:cxn>
              <a:cxn ang="0">
                <a:pos x="T4" y="T5"/>
              </a:cxn>
            </a:cxnLst>
            <a:rect l="0" t="0" r="r" b="b"/>
            <a:pathLst>
              <a:path w="23" h="33">
                <a:moveTo>
                  <a:pt x="0" y="33"/>
                </a:moveTo>
                <a:cubicBezTo>
                  <a:pt x="9" y="23"/>
                  <a:pt x="16" y="12"/>
                  <a:pt x="23" y="0"/>
                </a:cubicBezTo>
                <a:lnTo>
                  <a:pt x="0" y="33"/>
                </a:lnTo>
                <a:close/>
              </a:path>
            </a:pathLst>
          </a:custGeom>
          <a:solidFill>
            <a:srgbClr val="5D5D5D"/>
          </a:solidFill>
          <a:ln>
            <a:noFill/>
          </a:ln>
          <a:extLst>
            <a:ext uri="{91240B29-F687-4F45-9708-019B960494DF}">
              <a14:hiddenLine xmlns:a14="http://schemas.microsoft.com/office/drawing/2010/main" w="9525">
                <a:solidFill>
                  <a:srgbClr val="000000"/>
                </a:solidFill>
                <a:round/>
              </a14:hiddenLine>
            </a:ext>
          </a:extLst>
        </p:spPr>
        <p:txBody>
          <a:bodyPr vert="horz" wrap="square" lIns="121917" tIns="60958" rIns="121917" bIns="60958" numCol="1" anchor="t" anchorCtr="0" compatLnSpc="1"/>
          <a:lstStyle/>
          <a:p>
            <a:endParaRPr lang="zh-CN" altLang="en-US"/>
          </a:p>
        </p:txBody>
      </p:sp>
      <p:sp>
        <p:nvSpPr>
          <p:cNvPr id="27" name="Freeform 17"/>
          <p:cNvSpPr>
            <a:spLocks noEditPoints="1"/>
          </p:cNvSpPr>
          <p:nvPr/>
        </p:nvSpPr>
        <p:spPr bwMode="auto">
          <a:xfrm>
            <a:off x="3332525" y="673379"/>
            <a:ext cx="5525363" cy="5521302"/>
          </a:xfrm>
          <a:custGeom>
            <a:avLst/>
            <a:gdLst>
              <a:gd name="T0" fmla="*/ 643 w 769"/>
              <a:gd name="T1" fmla="*/ 96 h 768"/>
              <a:gd name="T2" fmla="*/ 486 w 769"/>
              <a:gd name="T3" fmla="*/ 14 h 768"/>
              <a:gd name="T4" fmla="*/ 378 w 769"/>
              <a:gd name="T5" fmla="*/ 6 h 768"/>
              <a:gd name="T6" fmla="*/ 252 w 769"/>
              <a:gd name="T7" fmla="*/ 23 h 768"/>
              <a:gd name="T8" fmla="*/ 39 w 769"/>
              <a:gd name="T9" fmla="*/ 222 h 768"/>
              <a:gd name="T10" fmla="*/ 33 w 769"/>
              <a:gd name="T11" fmla="*/ 539 h 768"/>
              <a:gd name="T12" fmla="*/ 246 w 769"/>
              <a:gd name="T13" fmla="*/ 748 h 768"/>
              <a:gd name="T14" fmla="*/ 335 w 769"/>
              <a:gd name="T15" fmla="*/ 759 h 768"/>
              <a:gd name="T16" fmla="*/ 486 w 769"/>
              <a:gd name="T17" fmla="*/ 753 h 768"/>
              <a:gd name="T18" fmla="*/ 643 w 769"/>
              <a:gd name="T19" fmla="*/ 672 h 768"/>
              <a:gd name="T20" fmla="*/ 769 w 769"/>
              <a:gd name="T21" fmla="*/ 384 h 768"/>
              <a:gd name="T22" fmla="*/ 676 w 769"/>
              <a:gd name="T23" fmla="*/ 220 h 768"/>
              <a:gd name="T24" fmla="*/ 447 w 769"/>
              <a:gd name="T25" fmla="*/ 757 h 768"/>
              <a:gd name="T26" fmla="*/ 496 w 769"/>
              <a:gd name="T27" fmla="*/ 748 h 768"/>
              <a:gd name="T28" fmla="*/ 541 w 769"/>
              <a:gd name="T29" fmla="*/ 566 h 768"/>
              <a:gd name="T30" fmla="*/ 271 w 769"/>
              <a:gd name="T31" fmla="*/ 680 h 768"/>
              <a:gd name="T32" fmla="*/ 384 w 769"/>
              <a:gd name="T33" fmla="*/ 683 h 768"/>
              <a:gd name="T34" fmla="*/ 227 w 769"/>
              <a:gd name="T35" fmla="*/ 567 h 768"/>
              <a:gd name="T36" fmla="*/ 184 w 769"/>
              <a:gd name="T37" fmla="*/ 88 h 768"/>
              <a:gd name="T38" fmla="*/ 106 w 769"/>
              <a:gd name="T39" fmla="*/ 210 h 768"/>
              <a:gd name="T40" fmla="*/ 228 w 769"/>
              <a:gd name="T41" fmla="*/ 201 h 768"/>
              <a:gd name="T42" fmla="*/ 499 w 769"/>
              <a:gd name="T43" fmla="*/ 87 h 768"/>
              <a:gd name="T44" fmla="*/ 394 w 769"/>
              <a:gd name="T45" fmla="*/ 76 h 768"/>
              <a:gd name="T46" fmla="*/ 501 w 769"/>
              <a:gd name="T47" fmla="*/ 86 h 768"/>
              <a:gd name="T48" fmla="*/ 561 w 769"/>
              <a:gd name="T49" fmla="*/ 372 h 768"/>
              <a:gd name="T50" fmla="*/ 546 w 769"/>
              <a:gd name="T51" fmla="*/ 542 h 768"/>
              <a:gd name="T52" fmla="*/ 560 w 769"/>
              <a:gd name="T53" fmla="*/ 396 h 768"/>
              <a:gd name="T54" fmla="*/ 209 w 769"/>
              <a:gd name="T55" fmla="*/ 396 h 768"/>
              <a:gd name="T56" fmla="*/ 333 w 769"/>
              <a:gd name="T57" fmla="*/ 210 h 768"/>
              <a:gd name="T58" fmla="*/ 397 w 769"/>
              <a:gd name="T59" fmla="*/ 208 h 768"/>
              <a:gd name="T60" fmla="*/ 385 w 769"/>
              <a:gd name="T61" fmla="*/ 367 h 768"/>
              <a:gd name="T62" fmla="*/ 208 w 769"/>
              <a:gd name="T63" fmla="*/ 371 h 768"/>
              <a:gd name="T64" fmla="*/ 207 w 769"/>
              <a:gd name="T65" fmla="*/ 396 h 768"/>
              <a:gd name="T66" fmla="*/ 83 w 769"/>
              <a:gd name="T67" fmla="*/ 384 h 768"/>
              <a:gd name="T68" fmla="*/ 559 w 769"/>
              <a:gd name="T69" fmla="*/ 555 h 768"/>
              <a:gd name="T70" fmla="*/ 575 w 769"/>
              <a:gd name="T71" fmla="*/ 553 h 768"/>
              <a:gd name="T72" fmla="*/ 669 w 769"/>
              <a:gd name="T73" fmla="*/ 541 h 768"/>
              <a:gd name="T74" fmla="*/ 633 w 769"/>
              <a:gd name="T75" fmla="*/ 155 h 768"/>
              <a:gd name="T76" fmla="*/ 517 w 769"/>
              <a:gd name="T77" fmla="*/ 25 h 768"/>
              <a:gd name="T78" fmla="*/ 496 w 769"/>
              <a:gd name="T79" fmla="*/ 18 h 768"/>
              <a:gd name="T80" fmla="*/ 576 w 769"/>
              <a:gd name="T81" fmla="*/ 86 h 768"/>
              <a:gd name="T82" fmla="*/ 440 w 769"/>
              <a:gd name="T83" fmla="*/ 15 h 768"/>
              <a:gd name="T84" fmla="*/ 434 w 769"/>
              <a:gd name="T85" fmla="*/ 9 h 768"/>
              <a:gd name="T86" fmla="*/ 378 w 769"/>
              <a:gd name="T87" fmla="*/ 7 h 768"/>
              <a:gd name="T88" fmla="*/ 182 w 769"/>
              <a:gd name="T89" fmla="*/ 84 h 768"/>
              <a:gd name="T90" fmla="*/ 252 w 769"/>
              <a:gd name="T91" fmla="*/ 24 h 768"/>
              <a:gd name="T92" fmla="*/ 242 w 769"/>
              <a:gd name="T93" fmla="*/ 29 h 768"/>
              <a:gd name="T94" fmla="*/ 102 w 769"/>
              <a:gd name="T95" fmla="*/ 209 h 768"/>
              <a:gd name="T96" fmla="*/ 45 w 769"/>
              <a:gd name="T97" fmla="*/ 227 h 768"/>
              <a:gd name="T98" fmla="*/ 39 w 769"/>
              <a:gd name="T99" fmla="*/ 234 h 768"/>
              <a:gd name="T100" fmla="*/ 90 w 769"/>
              <a:gd name="T101" fmla="*/ 547 h 768"/>
              <a:gd name="T102" fmla="*/ 93 w 769"/>
              <a:gd name="T103" fmla="*/ 548 h 768"/>
              <a:gd name="T104" fmla="*/ 126 w 769"/>
              <a:gd name="T105" fmla="*/ 660 h 768"/>
              <a:gd name="T106" fmla="*/ 148 w 769"/>
              <a:gd name="T107" fmla="*/ 672 h 768"/>
              <a:gd name="T108" fmla="*/ 284 w 769"/>
              <a:gd name="T109" fmla="*/ 752 h 768"/>
              <a:gd name="T110" fmla="*/ 271 w 769"/>
              <a:gd name="T111" fmla="*/ 697 h 768"/>
              <a:gd name="T112" fmla="*/ 277 w 769"/>
              <a:gd name="T113" fmla="*/ 695 h 768"/>
              <a:gd name="T114" fmla="*/ 385 w 769"/>
              <a:gd name="T115" fmla="*/ 700 h 768"/>
              <a:gd name="T116" fmla="*/ 527 w 769"/>
              <a:gd name="T117" fmla="*/ 739 h 768"/>
              <a:gd name="T118" fmla="*/ 602 w 769"/>
              <a:gd name="T119" fmla="*/ 677 h 768"/>
              <a:gd name="T120" fmla="*/ 602 w 769"/>
              <a:gd name="T121" fmla="*/ 676 h 768"/>
              <a:gd name="T122" fmla="*/ 645 w 769"/>
              <a:gd name="T123" fmla="*/ 661 h 768"/>
              <a:gd name="T124" fmla="*/ 695 w 769"/>
              <a:gd name="T125" fmla="*/ 393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9" h="768">
                <a:moveTo>
                  <a:pt x="763" y="378"/>
                </a:moveTo>
                <a:cubicBezTo>
                  <a:pt x="762" y="378"/>
                  <a:pt x="762" y="378"/>
                  <a:pt x="762" y="378"/>
                </a:cubicBezTo>
                <a:cubicBezTo>
                  <a:pt x="732" y="234"/>
                  <a:pt x="732" y="234"/>
                  <a:pt x="732" y="234"/>
                </a:cubicBezTo>
                <a:cubicBezTo>
                  <a:pt x="734" y="234"/>
                  <a:pt x="736" y="231"/>
                  <a:pt x="736" y="228"/>
                </a:cubicBezTo>
                <a:cubicBezTo>
                  <a:pt x="736" y="225"/>
                  <a:pt x="734" y="222"/>
                  <a:pt x="730" y="222"/>
                </a:cubicBezTo>
                <a:cubicBezTo>
                  <a:pt x="729" y="222"/>
                  <a:pt x="728" y="223"/>
                  <a:pt x="727" y="223"/>
                </a:cubicBezTo>
                <a:cubicBezTo>
                  <a:pt x="646" y="106"/>
                  <a:pt x="646" y="106"/>
                  <a:pt x="646" y="106"/>
                </a:cubicBezTo>
                <a:cubicBezTo>
                  <a:pt x="648" y="105"/>
                  <a:pt x="649" y="103"/>
                  <a:pt x="649" y="101"/>
                </a:cubicBezTo>
                <a:cubicBezTo>
                  <a:pt x="649" y="98"/>
                  <a:pt x="646" y="96"/>
                  <a:pt x="643" y="96"/>
                </a:cubicBezTo>
                <a:cubicBezTo>
                  <a:pt x="641" y="96"/>
                  <a:pt x="639" y="97"/>
                  <a:pt x="638" y="98"/>
                </a:cubicBezTo>
                <a:cubicBezTo>
                  <a:pt x="528" y="28"/>
                  <a:pt x="528" y="28"/>
                  <a:pt x="528" y="28"/>
                </a:cubicBezTo>
                <a:cubicBezTo>
                  <a:pt x="528" y="27"/>
                  <a:pt x="529" y="26"/>
                  <a:pt x="529" y="25"/>
                </a:cubicBezTo>
                <a:cubicBezTo>
                  <a:pt x="529" y="22"/>
                  <a:pt x="526" y="19"/>
                  <a:pt x="523" y="19"/>
                </a:cubicBezTo>
                <a:cubicBezTo>
                  <a:pt x="520" y="19"/>
                  <a:pt x="518" y="21"/>
                  <a:pt x="517" y="23"/>
                </a:cubicBezTo>
                <a:cubicBezTo>
                  <a:pt x="497" y="17"/>
                  <a:pt x="497" y="17"/>
                  <a:pt x="497" y="17"/>
                </a:cubicBezTo>
                <a:cubicBezTo>
                  <a:pt x="497" y="16"/>
                  <a:pt x="497" y="15"/>
                  <a:pt x="497" y="15"/>
                </a:cubicBezTo>
                <a:cubicBezTo>
                  <a:pt x="497" y="12"/>
                  <a:pt x="495" y="9"/>
                  <a:pt x="492" y="9"/>
                </a:cubicBezTo>
                <a:cubicBezTo>
                  <a:pt x="489" y="9"/>
                  <a:pt x="486" y="11"/>
                  <a:pt x="486" y="14"/>
                </a:cubicBezTo>
                <a:cubicBezTo>
                  <a:pt x="446" y="10"/>
                  <a:pt x="446" y="10"/>
                  <a:pt x="446" y="10"/>
                </a:cubicBezTo>
                <a:cubicBezTo>
                  <a:pt x="446" y="9"/>
                  <a:pt x="446" y="9"/>
                  <a:pt x="446" y="9"/>
                </a:cubicBezTo>
                <a:cubicBezTo>
                  <a:pt x="446" y="6"/>
                  <a:pt x="443" y="3"/>
                  <a:pt x="440" y="3"/>
                </a:cubicBezTo>
                <a:cubicBezTo>
                  <a:pt x="437" y="3"/>
                  <a:pt x="434" y="5"/>
                  <a:pt x="434" y="9"/>
                </a:cubicBezTo>
                <a:cubicBezTo>
                  <a:pt x="390" y="6"/>
                  <a:pt x="390" y="6"/>
                  <a:pt x="390" y="6"/>
                </a:cubicBezTo>
                <a:cubicBezTo>
                  <a:pt x="390" y="6"/>
                  <a:pt x="390" y="6"/>
                  <a:pt x="390" y="6"/>
                </a:cubicBezTo>
                <a:cubicBezTo>
                  <a:pt x="390" y="2"/>
                  <a:pt x="387" y="0"/>
                  <a:pt x="384" y="0"/>
                </a:cubicBezTo>
                <a:cubicBezTo>
                  <a:pt x="381" y="0"/>
                  <a:pt x="378" y="2"/>
                  <a:pt x="378" y="6"/>
                </a:cubicBezTo>
                <a:cubicBezTo>
                  <a:pt x="378" y="6"/>
                  <a:pt x="378" y="6"/>
                  <a:pt x="378" y="6"/>
                </a:cubicBezTo>
                <a:cubicBezTo>
                  <a:pt x="335" y="9"/>
                  <a:pt x="335" y="9"/>
                  <a:pt x="335" y="9"/>
                </a:cubicBezTo>
                <a:cubicBezTo>
                  <a:pt x="334" y="6"/>
                  <a:pt x="332" y="3"/>
                  <a:pt x="329" y="3"/>
                </a:cubicBezTo>
                <a:cubicBezTo>
                  <a:pt x="325" y="3"/>
                  <a:pt x="323" y="6"/>
                  <a:pt x="323" y="9"/>
                </a:cubicBezTo>
                <a:cubicBezTo>
                  <a:pt x="323" y="9"/>
                  <a:pt x="323" y="9"/>
                  <a:pt x="323" y="10"/>
                </a:cubicBezTo>
                <a:cubicBezTo>
                  <a:pt x="283" y="14"/>
                  <a:pt x="283" y="14"/>
                  <a:pt x="283" y="14"/>
                </a:cubicBezTo>
                <a:cubicBezTo>
                  <a:pt x="283" y="11"/>
                  <a:pt x="281" y="9"/>
                  <a:pt x="278" y="9"/>
                </a:cubicBezTo>
                <a:cubicBezTo>
                  <a:pt x="274" y="9"/>
                  <a:pt x="272" y="12"/>
                  <a:pt x="272" y="15"/>
                </a:cubicBezTo>
                <a:cubicBezTo>
                  <a:pt x="272" y="15"/>
                  <a:pt x="272" y="16"/>
                  <a:pt x="272" y="17"/>
                </a:cubicBezTo>
                <a:cubicBezTo>
                  <a:pt x="252" y="23"/>
                  <a:pt x="252" y="23"/>
                  <a:pt x="252" y="23"/>
                </a:cubicBezTo>
                <a:cubicBezTo>
                  <a:pt x="251" y="21"/>
                  <a:pt x="249" y="19"/>
                  <a:pt x="246" y="19"/>
                </a:cubicBezTo>
                <a:cubicBezTo>
                  <a:pt x="243" y="19"/>
                  <a:pt x="241" y="22"/>
                  <a:pt x="241" y="25"/>
                </a:cubicBezTo>
                <a:cubicBezTo>
                  <a:pt x="241" y="26"/>
                  <a:pt x="241" y="27"/>
                  <a:pt x="241" y="28"/>
                </a:cubicBezTo>
                <a:cubicBezTo>
                  <a:pt x="131" y="98"/>
                  <a:pt x="131" y="98"/>
                  <a:pt x="131" y="98"/>
                </a:cubicBezTo>
                <a:cubicBezTo>
                  <a:pt x="130" y="97"/>
                  <a:pt x="128" y="96"/>
                  <a:pt x="126" y="96"/>
                </a:cubicBezTo>
                <a:cubicBezTo>
                  <a:pt x="123" y="96"/>
                  <a:pt x="120" y="98"/>
                  <a:pt x="120" y="101"/>
                </a:cubicBezTo>
                <a:cubicBezTo>
                  <a:pt x="120" y="103"/>
                  <a:pt x="121" y="105"/>
                  <a:pt x="123" y="106"/>
                </a:cubicBezTo>
                <a:cubicBezTo>
                  <a:pt x="42" y="223"/>
                  <a:pt x="42" y="223"/>
                  <a:pt x="42" y="223"/>
                </a:cubicBezTo>
                <a:cubicBezTo>
                  <a:pt x="41" y="222"/>
                  <a:pt x="40" y="222"/>
                  <a:pt x="39" y="222"/>
                </a:cubicBezTo>
                <a:cubicBezTo>
                  <a:pt x="36" y="222"/>
                  <a:pt x="33" y="224"/>
                  <a:pt x="33" y="228"/>
                </a:cubicBezTo>
                <a:cubicBezTo>
                  <a:pt x="33" y="231"/>
                  <a:pt x="35" y="233"/>
                  <a:pt x="38" y="233"/>
                </a:cubicBezTo>
                <a:cubicBezTo>
                  <a:pt x="7" y="378"/>
                  <a:pt x="7" y="378"/>
                  <a:pt x="7" y="378"/>
                </a:cubicBezTo>
                <a:cubicBezTo>
                  <a:pt x="7" y="378"/>
                  <a:pt x="7" y="378"/>
                  <a:pt x="6" y="378"/>
                </a:cubicBezTo>
                <a:cubicBezTo>
                  <a:pt x="3" y="378"/>
                  <a:pt x="0" y="381"/>
                  <a:pt x="0" y="384"/>
                </a:cubicBezTo>
                <a:cubicBezTo>
                  <a:pt x="0" y="387"/>
                  <a:pt x="3" y="390"/>
                  <a:pt x="6" y="390"/>
                </a:cubicBezTo>
                <a:cubicBezTo>
                  <a:pt x="7" y="390"/>
                  <a:pt x="7" y="390"/>
                  <a:pt x="8" y="390"/>
                </a:cubicBezTo>
                <a:cubicBezTo>
                  <a:pt x="38" y="534"/>
                  <a:pt x="38" y="534"/>
                  <a:pt x="38" y="534"/>
                </a:cubicBezTo>
                <a:cubicBezTo>
                  <a:pt x="35" y="534"/>
                  <a:pt x="33" y="537"/>
                  <a:pt x="33" y="539"/>
                </a:cubicBezTo>
                <a:cubicBezTo>
                  <a:pt x="33" y="543"/>
                  <a:pt x="36" y="545"/>
                  <a:pt x="39" y="545"/>
                </a:cubicBezTo>
                <a:cubicBezTo>
                  <a:pt x="40" y="545"/>
                  <a:pt x="41" y="545"/>
                  <a:pt x="42" y="544"/>
                </a:cubicBezTo>
                <a:cubicBezTo>
                  <a:pt x="123" y="661"/>
                  <a:pt x="123" y="661"/>
                  <a:pt x="123" y="661"/>
                </a:cubicBezTo>
                <a:cubicBezTo>
                  <a:pt x="122" y="662"/>
                  <a:pt x="121" y="664"/>
                  <a:pt x="121" y="666"/>
                </a:cubicBezTo>
                <a:cubicBezTo>
                  <a:pt x="121" y="669"/>
                  <a:pt x="123" y="672"/>
                  <a:pt x="126" y="672"/>
                </a:cubicBezTo>
                <a:cubicBezTo>
                  <a:pt x="129" y="672"/>
                  <a:pt x="130" y="671"/>
                  <a:pt x="131" y="669"/>
                </a:cubicBezTo>
                <a:cubicBezTo>
                  <a:pt x="241" y="739"/>
                  <a:pt x="241" y="739"/>
                  <a:pt x="241" y="739"/>
                </a:cubicBezTo>
                <a:cubicBezTo>
                  <a:pt x="241" y="740"/>
                  <a:pt x="240" y="741"/>
                  <a:pt x="240" y="742"/>
                </a:cubicBezTo>
                <a:cubicBezTo>
                  <a:pt x="240" y="746"/>
                  <a:pt x="243" y="748"/>
                  <a:pt x="246" y="748"/>
                </a:cubicBezTo>
                <a:cubicBezTo>
                  <a:pt x="249" y="748"/>
                  <a:pt x="251" y="746"/>
                  <a:pt x="252" y="744"/>
                </a:cubicBezTo>
                <a:cubicBezTo>
                  <a:pt x="272" y="751"/>
                  <a:pt x="272" y="751"/>
                  <a:pt x="272" y="751"/>
                </a:cubicBezTo>
                <a:cubicBezTo>
                  <a:pt x="272" y="751"/>
                  <a:pt x="272" y="751"/>
                  <a:pt x="272" y="752"/>
                </a:cubicBezTo>
                <a:cubicBezTo>
                  <a:pt x="272" y="755"/>
                  <a:pt x="275" y="757"/>
                  <a:pt x="278" y="757"/>
                </a:cubicBezTo>
                <a:cubicBezTo>
                  <a:pt x="281" y="757"/>
                  <a:pt x="283" y="756"/>
                  <a:pt x="283" y="753"/>
                </a:cubicBezTo>
                <a:cubicBezTo>
                  <a:pt x="323" y="758"/>
                  <a:pt x="323" y="758"/>
                  <a:pt x="323" y="758"/>
                </a:cubicBezTo>
                <a:cubicBezTo>
                  <a:pt x="323" y="758"/>
                  <a:pt x="323" y="758"/>
                  <a:pt x="323" y="758"/>
                </a:cubicBezTo>
                <a:cubicBezTo>
                  <a:pt x="323" y="762"/>
                  <a:pt x="326" y="764"/>
                  <a:pt x="329" y="764"/>
                </a:cubicBezTo>
                <a:cubicBezTo>
                  <a:pt x="332" y="764"/>
                  <a:pt x="335" y="762"/>
                  <a:pt x="335" y="759"/>
                </a:cubicBezTo>
                <a:cubicBezTo>
                  <a:pt x="379" y="761"/>
                  <a:pt x="379" y="761"/>
                  <a:pt x="379" y="761"/>
                </a:cubicBezTo>
                <a:cubicBezTo>
                  <a:pt x="379" y="761"/>
                  <a:pt x="379" y="762"/>
                  <a:pt x="379" y="762"/>
                </a:cubicBezTo>
                <a:cubicBezTo>
                  <a:pt x="379" y="765"/>
                  <a:pt x="381" y="768"/>
                  <a:pt x="385" y="768"/>
                </a:cubicBezTo>
                <a:cubicBezTo>
                  <a:pt x="388" y="768"/>
                  <a:pt x="390" y="765"/>
                  <a:pt x="390" y="762"/>
                </a:cubicBezTo>
                <a:cubicBezTo>
                  <a:pt x="390" y="762"/>
                  <a:pt x="390" y="761"/>
                  <a:pt x="390" y="761"/>
                </a:cubicBezTo>
                <a:cubicBezTo>
                  <a:pt x="435" y="759"/>
                  <a:pt x="435" y="759"/>
                  <a:pt x="435" y="759"/>
                </a:cubicBezTo>
                <a:cubicBezTo>
                  <a:pt x="436" y="761"/>
                  <a:pt x="438" y="763"/>
                  <a:pt x="441" y="763"/>
                </a:cubicBezTo>
                <a:cubicBezTo>
                  <a:pt x="444" y="763"/>
                  <a:pt x="447" y="761"/>
                  <a:pt x="447" y="758"/>
                </a:cubicBezTo>
                <a:cubicBezTo>
                  <a:pt x="486" y="753"/>
                  <a:pt x="486" y="753"/>
                  <a:pt x="486" y="753"/>
                </a:cubicBezTo>
                <a:cubicBezTo>
                  <a:pt x="486" y="756"/>
                  <a:pt x="489" y="758"/>
                  <a:pt x="492" y="758"/>
                </a:cubicBezTo>
                <a:cubicBezTo>
                  <a:pt x="495" y="758"/>
                  <a:pt x="497" y="756"/>
                  <a:pt x="497" y="752"/>
                </a:cubicBezTo>
                <a:cubicBezTo>
                  <a:pt x="497" y="752"/>
                  <a:pt x="497" y="751"/>
                  <a:pt x="497" y="751"/>
                </a:cubicBezTo>
                <a:cubicBezTo>
                  <a:pt x="517" y="744"/>
                  <a:pt x="517" y="744"/>
                  <a:pt x="517" y="744"/>
                </a:cubicBezTo>
                <a:cubicBezTo>
                  <a:pt x="518" y="747"/>
                  <a:pt x="520" y="748"/>
                  <a:pt x="523" y="748"/>
                </a:cubicBezTo>
                <a:cubicBezTo>
                  <a:pt x="526" y="748"/>
                  <a:pt x="529" y="746"/>
                  <a:pt x="529" y="742"/>
                </a:cubicBezTo>
                <a:cubicBezTo>
                  <a:pt x="529" y="741"/>
                  <a:pt x="528" y="740"/>
                  <a:pt x="528" y="739"/>
                </a:cubicBezTo>
                <a:cubicBezTo>
                  <a:pt x="638" y="669"/>
                  <a:pt x="638" y="669"/>
                  <a:pt x="638" y="669"/>
                </a:cubicBezTo>
                <a:cubicBezTo>
                  <a:pt x="639" y="671"/>
                  <a:pt x="641" y="672"/>
                  <a:pt x="643" y="672"/>
                </a:cubicBezTo>
                <a:cubicBezTo>
                  <a:pt x="646" y="672"/>
                  <a:pt x="649" y="669"/>
                  <a:pt x="649" y="666"/>
                </a:cubicBezTo>
                <a:cubicBezTo>
                  <a:pt x="649" y="664"/>
                  <a:pt x="648" y="662"/>
                  <a:pt x="646" y="661"/>
                </a:cubicBezTo>
                <a:cubicBezTo>
                  <a:pt x="726" y="545"/>
                  <a:pt x="726" y="545"/>
                  <a:pt x="726" y="545"/>
                </a:cubicBezTo>
                <a:cubicBezTo>
                  <a:pt x="727" y="546"/>
                  <a:pt x="728" y="546"/>
                  <a:pt x="729" y="546"/>
                </a:cubicBezTo>
                <a:cubicBezTo>
                  <a:pt x="732" y="546"/>
                  <a:pt x="735" y="543"/>
                  <a:pt x="735" y="540"/>
                </a:cubicBezTo>
                <a:cubicBezTo>
                  <a:pt x="735" y="537"/>
                  <a:pt x="733" y="535"/>
                  <a:pt x="731" y="535"/>
                </a:cubicBezTo>
                <a:cubicBezTo>
                  <a:pt x="762" y="390"/>
                  <a:pt x="762" y="390"/>
                  <a:pt x="762" y="390"/>
                </a:cubicBezTo>
                <a:cubicBezTo>
                  <a:pt x="762" y="390"/>
                  <a:pt x="762" y="390"/>
                  <a:pt x="763" y="390"/>
                </a:cubicBezTo>
                <a:cubicBezTo>
                  <a:pt x="766" y="390"/>
                  <a:pt x="769" y="387"/>
                  <a:pt x="769" y="384"/>
                </a:cubicBezTo>
                <a:cubicBezTo>
                  <a:pt x="769" y="381"/>
                  <a:pt x="766" y="378"/>
                  <a:pt x="763" y="378"/>
                </a:cubicBezTo>
                <a:close/>
                <a:moveTo>
                  <a:pt x="761" y="378"/>
                </a:moveTo>
                <a:cubicBezTo>
                  <a:pt x="759" y="379"/>
                  <a:pt x="757" y="381"/>
                  <a:pt x="757" y="383"/>
                </a:cubicBezTo>
                <a:cubicBezTo>
                  <a:pt x="703" y="383"/>
                  <a:pt x="703" y="383"/>
                  <a:pt x="703" y="383"/>
                </a:cubicBezTo>
                <a:cubicBezTo>
                  <a:pt x="703" y="379"/>
                  <a:pt x="699" y="375"/>
                  <a:pt x="695" y="375"/>
                </a:cubicBezTo>
                <a:cubicBezTo>
                  <a:pt x="695" y="375"/>
                  <a:pt x="694" y="376"/>
                  <a:pt x="694" y="376"/>
                </a:cubicBezTo>
                <a:cubicBezTo>
                  <a:pt x="690" y="349"/>
                  <a:pt x="690" y="349"/>
                  <a:pt x="690" y="349"/>
                </a:cubicBezTo>
                <a:cubicBezTo>
                  <a:pt x="670" y="226"/>
                  <a:pt x="670" y="226"/>
                  <a:pt x="670" y="226"/>
                </a:cubicBezTo>
                <a:cubicBezTo>
                  <a:pt x="673" y="226"/>
                  <a:pt x="676" y="223"/>
                  <a:pt x="676" y="220"/>
                </a:cubicBezTo>
                <a:cubicBezTo>
                  <a:pt x="680" y="220"/>
                  <a:pt x="680" y="220"/>
                  <a:pt x="680" y="220"/>
                </a:cubicBezTo>
                <a:cubicBezTo>
                  <a:pt x="725" y="227"/>
                  <a:pt x="725" y="227"/>
                  <a:pt x="725" y="227"/>
                </a:cubicBezTo>
                <a:cubicBezTo>
                  <a:pt x="724" y="228"/>
                  <a:pt x="724" y="228"/>
                  <a:pt x="724" y="228"/>
                </a:cubicBezTo>
                <a:cubicBezTo>
                  <a:pt x="724" y="232"/>
                  <a:pt x="727" y="234"/>
                  <a:pt x="730" y="234"/>
                </a:cubicBezTo>
                <a:cubicBezTo>
                  <a:pt x="730" y="234"/>
                  <a:pt x="731" y="234"/>
                  <a:pt x="731" y="234"/>
                </a:cubicBezTo>
                <a:lnTo>
                  <a:pt x="761" y="378"/>
                </a:lnTo>
                <a:close/>
                <a:moveTo>
                  <a:pt x="492" y="747"/>
                </a:moveTo>
                <a:cubicBezTo>
                  <a:pt x="488" y="747"/>
                  <a:pt x="486" y="749"/>
                  <a:pt x="486" y="752"/>
                </a:cubicBezTo>
                <a:cubicBezTo>
                  <a:pt x="447" y="757"/>
                  <a:pt x="447" y="757"/>
                  <a:pt x="447" y="757"/>
                </a:cubicBezTo>
                <a:cubicBezTo>
                  <a:pt x="446" y="755"/>
                  <a:pt x="446" y="754"/>
                  <a:pt x="445" y="753"/>
                </a:cubicBezTo>
                <a:cubicBezTo>
                  <a:pt x="494" y="695"/>
                  <a:pt x="494" y="695"/>
                  <a:pt x="494" y="695"/>
                </a:cubicBezTo>
                <a:cubicBezTo>
                  <a:pt x="495" y="696"/>
                  <a:pt x="497" y="696"/>
                  <a:pt x="499" y="696"/>
                </a:cubicBezTo>
                <a:cubicBezTo>
                  <a:pt x="504" y="696"/>
                  <a:pt x="507" y="693"/>
                  <a:pt x="507" y="688"/>
                </a:cubicBezTo>
                <a:cubicBezTo>
                  <a:pt x="507" y="688"/>
                  <a:pt x="507" y="688"/>
                  <a:pt x="507" y="688"/>
                </a:cubicBezTo>
                <a:cubicBezTo>
                  <a:pt x="584" y="680"/>
                  <a:pt x="584" y="680"/>
                  <a:pt x="584" y="680"/>
                </a:cubicBezTo>
                <a:cubicBezTo>
                  <a:pt x="586" y="680"/>
                  <a:pt x="586" y="680"/>
                  <a:pt x="586" y="680"/>
                </a:cubicBezTo>
                <a:cubicBezTo>
                  <a:pt x="586" y="681"/>
                  <a:pt x="586" y="682"/>
                  <a:pt x="587" y="683"/>
                </a:cubicBezTo>
                <a:cubicBezTo>
                  <a:pt x="496" y="748"/>
                  <a:pt x="496" y="748"/>
                  <a:pt x="496" y="748"/>
                </a:cubicBezTo>
                <a:cubicBezTo>
                  <a:pt x="495" y="747"/>
                  <a:pt x="493" y="747"/>
                  <a:pt x="492" y="747"/>
                </a:cubicBezTo>
                <a:close/>
                <a:moveTo>
                  <a:pt x="393" y="691"/>
                </a:moveTo>
                <a:cubicBezTo>
                  <a:pt x="393" y="687"/>
                  <a:pt x="389" y="683"/>
                  <a:pt x="385" y="683"/>
                </a:cubicBezTo>
                <a:cubicBezTo>
                  <a:pt x="385" y="572"/>
                  <a:pt x="385" y="572"/>
                  <a:pt x="385" y="572"/>
                </a:cubicBezTo>
                <a:cubicBezTo>
                  <a:pt x="392" y="572"/>
                  <a:pt x="397" y="567"/>
                  <a:pt x="397" y="560"/>
                </a:cubicBezTo>
                <a:cubicBezTo>
                  <a:pt x="397" y="560"/>
                  <a:pt x="397" y="560"/>
                  <a:pt x="397" y="560"/>
                </a:cubicBezTo>
                <a:cubicBezTo>
                  <a:pt x="493" y="557"/>
                  <a:pt x="493" y="557"/>
                  <a:pt x="493" y="557"/>
                </a:cubicBezTo>
                <a:cubicBezTo>
                  <a:pt x="534" y="556"/>
                  <a:pt x="534" y="556"/>
                  <a:pt x="534" y="556"/>
                </a:cubicBezTo>
                <a:cubicBezTo>
                  <a:pt x="534" y="561"/>
                  <a:pt x="537" y="565"/>
                  <a:pt x="541" y="566"/>
                </a:cubicBezTo>
                <a:cubicBezTo>
                  <a:pt x="501" y="680"/>
                  <a:pt x="501" y="680"/>
                  <a:pt x="501" y="680"/>
                </a:cubicBezTo>
                <a:cubicBezTo>
                  <a:pt x="500" y="679"/>
                  <a:pt x="500" y="679"/>
                  <a:pt x="499" y="679"/>
                </a:cubicBezTo>
                <a:cubicBezTo>
                  <a:pt x="494" y="679"/>
                  <a:pt x="490" y="683"/>
                  <a:pt x="490" y="688"/>
                </a:cubicBezTo>
                <a:cubicBezTo>
                  <a:pt x="490" y="688"/>
                  <a:pt x="490" y="688"/>
                  <a:pt x="490" y="688"/>
                </a:cubicBezTo>
                <a:cubicBezTo>
                  <a:pt x="486" y="688"/>
                  <a:pt x="486" y="688"/>
                  <a:pt x="486" y="688"/>
                </a:cubicBezTo>
                <a:lnTo>
                  <a:pt x="393" y="691"/>
                </a:lnTo>
                <a:close/>
                <a:moveTo>
                  <a:pt x="376" y="691"/>
                </a:moveTo>
                <a:cubicBezTo>
                  <a:pt x="279" y="688"/>
                  <a:pt x="279" y="688"/>
                  <a:pt x="279" y="688"/>
                </a:cubicBezTo>
                <a:cubicBezTo>
                  <a:pt x="279" y="684"/>
                  <a:pt x="275" y="680"/>
                  <a:pt x="271" y="680"/>
                </a:cubicBezTo>
                <a:cubicBezTo>
                  <a:pt x="270" y="680"/>
                  <a:pt x="269" y="680"/>
                  <a:pt x="269" y="681"/>
                </a:cubicBezTo>
                <a:cubicBezTo>
                  <a:pt x="255" y="642"/>
                  <a:pt x="255" y="642"/>
                  <a:pt x="255" y="642"/>
                </a:cubicBezTo>
                <a:cubicBezTo>
                  <a:pt x="228" y="567"/>
                  <a:pt x="228" y="567"/>
                  <a:pt x="228" y="567"/>
                </a:cubicBezTo>
                <a:cubicBezTo>
                  <a:pt x="232" y="565"/>
                  <a:pt x="236" y="561"/>
                  <a:pt x="236" y="556"/>
                </a:cubicBezTo>
                <a:cubicBezTo>
                  <a:pt x="296" y="558"/>
                  <a:pt x="296" y="558"/>
                  <a:pt x="296" y="558"/>
                </a:cubicBezTo>
                <a:cubicBezTo>
                  <a:pt x="372" y="560"/>
                  <a:pt x="372" y="560"/>
                  <a:pt x="372" y="560"/>
                </a:cubicBezTo>
                <a:cubicBezTo>
                  <a:pt x="372" y="560"/>
                  <a:pt x="372" y="560"/>
                  <a:pt x="372" y="560"/>
                </a:cubicBezTo>
                <a:cubicBezTo>
                  <a:pt x="372" y="567"/>
                  <a:pt x="377" y="572"/>
                  <a:pt x="384" y="572"/>
                </a:cubicBezTo>
                <a:cubicBezTo>
                  <a:pt x="384" y="683"/>
                  <a:pt x="384" y="683"/>
                  <a:pt x="384" y="683"/>
                </a:cubicBezTo>
                <a:cubicBezTo>
                  <a:pt x="380" y="683"/>
                  <a:pt x="376" y="686"/>
                  <a:pt x="376" y="691"/>
                </a:cubicBezTo>
                <a:close/>
                <a:moveTo>
                  <a:pt x="175" y="671"/>
                </a:moveTo>
                <a:cubicBezTo>
                  <a:pt x="174" y="671"/>
                  <a:pt x="173" y="671"/>
                  <a:pt x="172" y="672"/>
                </a:cubicBezTo>
                <a:cubicBezTo>
                  <a:pt x="106" y="556"/>
                  <a:pt x="106" y="556"/>
                  <a:pt x="106" y="556"/>
                </a:cubicBezTo>
                <a:cubicBezTo>
                  <a:pt x="108" y="555"/>
                  <a:pt x="110" y="553"/>
                  <a:pt x="110" y="550"/>
                </a:cubicBezTo>
                <a:cubicBezTo>
                  <a:pt x="160" y="553"/>
                  <a:pt x="160" y="553"/>
                  <a:pt x="160" y="553"/>
                </a:cubicBezTo>
                <a:cubicBezTo>
                  <a:pt x="211" y="555"/>
                  <a:pt x="211" y="555"/>
                  <a:pt x="211" y="555"/>
                </a:cubicBezTo>
                <a:cubicBezTo>
                  <a:pt x="211" y="562"/>
                  <a:pt x="217" y="567"/>
                  <a:pt x="224" y="567"/>
                </a:cubicBezTo>
                <a:cubicBezTo>
                  <a:pt x="225" y="567"/>
                  <a:pt x="226" y="567"/>
                  <a:pt x="227" y="567"/>
                </a:cubicBezTo>
                <a:cubicBezTo>
                  <a:pt x="268" y="681"/>
                  <a:pt x="268" y="681"/>
                  <a:pt x="268" y="681"/>
                </a:cubicBezTo>
                <a:cubicBezTo>
                  <a:pt x="265" y="682"/>
                  <a:pt x="263" y="684"/>
                  <a:pt x="262" y="687"/>
                </a:cubicBezTo>
                <a:cubicBezTo>
                  <a:pt x="193" y="680"/>
                  <a:pt x="193" y="680"/>
                  <a:pt x="193" y="680"/>
                </a:cubicBezTo>
                <a:cubicBezTo>
                  <a:pt x="184" y="679"/>
                  <a:pt x="184" y="679"/>
                  <a:pt x="184" y="679"/>
                </a:cubicBezTo>
                <a:cubicBezTo>
                  <a:pt x="184" y="679"/>
                  <a:pt x="184" y="679"/>
                  <a:pt x="184" y="679"/>
                </a:cubicBezTo>
                <a:cubicBezTo>
                  <a:pt x="184" y="675"/>
                  <a:pt x="180" y="671"/>
                  <a:pt x="175" y="671"/>
                </a:cubicBezTo>
                <a:close/>
                <a:moveTo>
                  <a:pt x="176" y="97"/>
                </a:moveTo>
                <a:cubicBezTo>
                  <a:pt x="180" y="97"/>
                  <a:pt x="184" y="93"/>
                  <a:pt x="184" y="89"/>
                </a:cubicBezTo>
                <a:cubicBezTo>
                  <a:pt x="184" y="88"/>
                  <a:pt x="184" y="88"/>
                  <a:pt x="184" y="88"/>
                </a:cubicBezTo>
                <a:cubicBezTo>
                  <a:pt x="262" y="80"/>
                  <a:pt x="262" y="80"/>
                  <a:pt x="262" y="80"/>
                </a:cubicBezTo>
                <a:cubicBezTo>
                  <a:pt x="262" y="83"/>
                  <a:pt x="264" y="86"/>
                  <a:pt x="267" y="87"/>
                </a:cubicBezTo>
                <a:cubicBezTo>
                  <a:pt x="229" y="194"/>
                  <a:pt x="229" y="194"/>
                  <a:pt x="229" y="194"/>
                </a:cubicBezTo>
                <a:cubicBezTo>
                  <a:pt x="227" y="201"/>
                  <a:pt x="227" y="201"/>
                  <a:pt x="227" y="201"/>
                </a:cubicBezTo>
                <a:cubicBezTo>
                  <a:pt x="226" y="200"/>
                  <a:pt x="224" y="200"/>
                  <a:pt x="223" y="200"/>
                </a:cubicBezTo>
                <a:cubicBezTo>
                  <a:pt x="216" y="200"/>
                  <a:pt x="210" y="205"/>
                  <a:pt x="210" y="212"/>
                </a:cubicBezTo>
                <a:cubicBezTo>
                  <a:pt x="160" y="215"/>
                  <a:pt x="160" y="215"/>
                  <a:pt x="160" y="215"/>
                </a:cubicBezTo>
                <a:cubicBezTo>
                  <a:pt x="110" y="217"/>
                  <a:pt x="110" y="217"/>
                  <a:pt x="110" y="217"/>
                </a:cubicBezTo>
                <a:cubicBezTo>
                  <a:pt x="110" y="214"/>
                  <a:pt x="109" y="211"/>
                  <a:pt x="106" y="210"/>
                </a:cubicBezTo>
                <a:cubicBezTo>
                  <a:pt x="171" y="96"/>
                  <a:pt x="171" y="96"/>
                  <a:pt x="171" y="96"/>
                </a:cubicBezTo>
                <a:cubicBezTo>
                  <a:pt x="173" y="97"/>
                  <a:pt x="174" y="97"/>
                  <a:pt x="176" y="97"/>
                </a:cubicBezTo>
                <a:close/>
                <a:moveTo>
                  <a:pt x="376" y="76"/>
                </a:moveTo>
                <a:cubicBezTo>
                  <a:pt x="377" y="80"/>
                  <a:pt x="380" y="84"/>
                  <a:pt x="384" y="84"/>
                </a:cubicBezTo>
                <a:cubicBezTo>
                  <a:pt x="384" y="196"/>
                  <a:pt x="384" y="196"/>
                  <a:pt x="384" y="196"/>
                </a:cubicBezTo>
                <a:cubicBezTo>
                  <a:pt x="377" y="196"/>
                  <a:pt x="372" y="201"/>
                  <a:pt x="372" y="208"/>
                </a:cubicBezTo>
                <a:cubicBezTo>
                  <a:pt x="276" y="210"/>
                  <a:pt x="276" y="210"/>
                  <a:pt x="276" y="210"/>
                </a:cubicBezTo>
                <a:cubicBezTo>
                  <a:pt x="235" y="211"/>
                  <a:pt x="235" y="211"/>
                  <a:pt x="235" y="211"/>
                </a:cubicBezTo>
                <a:cubicBezTo>
                  <a:pt x="235" y="207"/>
                  <a:pt x="232" y="203"/>
                  <a:pt x="228" y="201"/>
                </a:cubicBezTo>
                <a:cubicBezTo>
                  <a:pt x="268" y="88"/>
                  <a:pt x="268" y="88"/>
                  <a:pt x="268" y="88"/>
                </a:cubicBezTo>
                <a:cubicBezTo>
                  <a:pt x="269" y="88"/>
                  <a:pt x="270" y="88"/>
                  <a:pt x="270" y="88"/>
                </a:cubicBezTo>
                <a:cubicBezTo>
                  <a:pt x="275" y="88"/>
                  <a:pt x="279" y="84"/>
                  <a:pt x="279" y="79"/>
                </a:cubicBezTo>
                <a:cubicBezTo>
                  <a:pt x="279" y="79"/>
                  <a:pt x="279" y="79"/>
                  <a:pt x="279" y="79"/>
                </a:cubicBezTo>
                <a:cubicBezTo>
                  <a:pt x="283" y="79"/>
                  <a:pt x="283" y="79"/>
                  <a:pt x="283" y="79"/>
                </a:cubicBezTo>
                <a:lnTo>
                  <a:pt x="376" y="76"/>
                </a:lnTo>
                <a:close/>
                <a:moveTo>
                  <a:pt x="394" y="76"/>
                </a:moveTo>
                <a:cubicBezTo>
                  <a:pt x="490" y="79"/>
                  <a:pt x="490" y="79"/>
                  <a:pt x="490" y="79"/>
                </a:cubicBezTo>
                <a:cubicBezTo>
                  <a:pt x="490" y="83"/>
                  <a:pt x="494" y="87"/>
                  <a:pt x="499" y="87"/>
                </a:cubicBezTo>
                <a:cubicBezTo>
                  <a:pt x="499" y="87"/>
                  <a:pt x="500" y="87"/>
                  <a:pt x="501" y="87"/>
                </a:cubicBezTo>
                <a:cubicBezTo>
                  <a:pt x="514" y="125"/>
                  <a:pt x="514" y="125"/>
                  <a:pt x="514" y="125"/>
                </a:cubicBezTo>
                <a:cubicBezTo>
                  <a:pt x="541" y="201"/>
                  <a:pt x="541" y="201"/>
                  <a:pt x="541" y="201"/>
                </a:cubicBezTo>
                <a:cubicBezTo>
                  <a:pt x="537" y="202"/>
                  <a:pt x="533" y="206"/>
                  <a:pt x="533" y="211"/>
                </a:cubicBezTo>
                <a:cubicBezTo>
                  <a:pt x="473" y="210"/>
                  <a:pt x="473" y="210"/>
                  <a:pt x="473" y="210"/>
                </a:cubicBezTo>
                <a:cubicBezTo>
                  <a:pt x="397" y="208"/>
                  <a:pt x="397" y="208"/>
                  <a:pt x="397" y="208"/>
                </a:cubicBezTo>
                <a:cubicBezTo>
                  <a:pt x="396" y="201"/>
                  <a:pt x="391" y="196"/>
                  <a:pt x="385" y="196"/>
                </a:cubicBezTo>
                <a:cubicBezTo>
                  <a:pt x="385" y="84"/>
                  <a:pt x="385" y="84"/>
                  <a:pt x="385" y="84"/>
                </a:cubicBezTo>
                <a:cubicBezTo>
                  <a:pt x="390" y="84"/>
                  <a:pt x="393" y="81"/>
                  <a:pt x="394" y="76"/>
                </a:cubicBezTo>
                <a:close/>
                <a:moveTo>
                  <a:pt x="594" y="97"/>
                </a:moveTo>
                <a:cubicBezTo>
                  <a:pt x="595" y="97"/>
                  <a:pt x="597" y="97"/>
                  <a:pt x="598" y="96"/>
                </a:cubicBezTo>
                <a:cubicBezTo>
                  <a:pt x="664" y="211"/>
                  <a:pt x="664" y="211"/>
                  <a:pt x="664" y="211"/>
                </a:cubicBezTo>
                <a:cubicBezTo>
                  <a:pt x="661" y="212"/>
                  <a:pt x="660" y="214"/>
                  <a:pt x="659" y="217"/>
                </a:cubicBezTo>
                <a:cubicBezTo>
                  <a:pt x="609" y="215"/>
                  <a:pt x="609" y="215"/>
                  <a:pt x="609" y="215"/>
                </a:cubicBezTo>
                <a:cubicBezTo>
                  <a:pt x="558" y="212"/>
                  <a:pt x="558" y="212"/>
                  <a:pt x="558" y="212"/>
                </a:cubicBezTo>
                <a:cubicBezTo>
                  <a:pt x="558" y="205"/>
                  <a:pt x="552" y="200"/>
                  <a:pt x="545" y="200"/>
                </a:cubicBezTo>
                <a:cubicBezTo>
                  <a:pt x="544" y="200"/>
                  <a:pt x="543" y="200"/>
                  <a:pt x="542" y="200"/>
                </a:cubicBezTo>
                <a:cubicBezTo>
                  <a:pt x="501" y="86"/>
                  <a:pt x="501" y="86"/>
                  <a:pt x="501" y="86"/>
                </a:cubicBezTo>
                <a:cubicBezTo>
                  <a:pt x="504" y="85"/>
                  <a:pt x="506" y="83"/>
                  <a:pt x="507" y="80"/>
                </a:cubicBezTo>
                <a:cubicBezTo>
                  <a:pt x="575" y="87"/>
                  <a:pt x="575" y="87"/>
                  <a:pt x="575" y="87"/>
                </a:cubicBezTo>
                <a:cubicBezTo>
                  <a:pt x="585" y="88"/>
                  <a:pt x="585" y="88"/>
                  <a:pt x="585" y="88"/>
                </a:cubicBezTo>
                <a:cubicBezTo>
                  <a:pt x="585" y="88"/>
                  <a:pt x="585" y="88"/>
                  <a:pt x="585" y="89"/>
                </a:cubicBezTo>
                <a:cubicBezTo>
                  <a:pt x="585" y="93"/>
                  <a:pt x="589" y="97"/>
                  <a:pt x="594" y="97"/>
                </a:cubicBezTo>
                <a:close/>
                <a:moveTo>
                  <a:pt x="686" y="383"/>
                </a:moveTo>
                <a:cubicBezTo>
                  <a:pt x="575" y="383"/>
                  <a:pt x="575" y="383"/>
                  <a:pt x="575" y="383"/>
                </a:cubicBezTo>
                <a:cubicBezTo>
                  <a:pt x="574" y="377"/>
                  <a:pt x="569" y="371"/>
                  <a:pt x="562" y="371"/>
                </a:cubicBezTo>
                <a:cubicBezTo>
                  <a:pt x="562" y="371"/>
                  <a:pt x="562" y="372"/>
                  <a:pt x="561" y="372"/>
                </a:cubicBezTo>
                <a:cubicBezTo>
                  <a:pt x="547" y="225"/>
                  <a:pt x="547" y="225"/>
                  <a:pt x="547" y="225"/>
                </a:cubicBezTo>
                <a:cubicBezTo>
                  <a:pt x="553" y="224"/>
                  <a:pt x="558" y="219"/>
                  <a:pt x="558" y="213"/>
                </a:cubicBezTo>
                <a:cubicBezTo>
                  <a:pt x="659" y="218"/>
                  <a:pt x="659" y="218"/>
                  <a:pt x="659" y="218"/>
                </a:cubicBezTo>
                <a:cubicBezTo>
                  <a:pt x="659" y="218"/>
                  <a:pt x="659" y="218"/>
                  <a:pt x="659" y="218"/>
                </a:cubicBezTo>
                <a:cubicBezTo>
                  <a:pt x="659" y="223"/>
                  <a:pt x="663" y="227"/>
                  <a:pt x="668" y="227"/>
                </a:cubicBezTo>
                <a:cubicBezTo>
                  <a:pt x="668" y="227"/>
                  <a:pt x="669" y="227"/>
                  <a:pt x="669" y="227"/>
                </a:cubicBezTo>
                <a:cubicBezTo>
                  <a:pt x="693" y="376"/>
                  <a:pt x="693" y="376"/>
                  <a:pt x="693" y="376"/>
                </a:cubicBezTo>
                <a:cubicBezTo>
                  <a:pt x="690" y="376"/>
                  <a:pt x="687" y="379"/>
                  <a:pt x="686" y="383"/>
                </a:cubicBezTo>
                <a:close/>
                <a:moveTo>
                  <a:pt x="546" y="542"/>
                </a:moveTo>
                <a:cubicBezTo>
                  <a:pt x="539" y="542"/>
                  <a:pt x="534" y="548"/>
                  <a:pt x="534" y="555"/>
                </a:cubicBezTo>
                <a:cubicBezTo>
                  <a:pt x="534" y="555"/>
                  <a:pt x="534" y="555"/>
                  <a:pt x="534" y="555"/>
                </a:cubicBezTo>
                <a:cubicBezTo>
                  <a:pt x="436" y="558"/>
                  <a:pt x="436" y="558"/>
                  <a:pt x="436" y="558"/>
                </a:cubicBezTo>
                <a:cubicBezTo>
                  <a:pt x="397" y="559"/>
                  <a:pt x="397" y="559"/>
                  <a:pt x="397" y="559"/>
                </a:cubicBezTo>
                <a:cubicBezTo>
                  <a:pt x="396" y="553"/>
                  <a:pt x="391" y="548"/>
                  <a:pt x="385" y="547"/>
                </a:cubicBezTo>
                <a:cubicBezTo>
                  <a:pt x="385" y="401"/>
                  <a:pt x="385" y="401"/>
                  <a:pt x="385" y="401"/>
                </a:cubicBezTo>
                <a:cubicBezTo>
                  <a:pt x="395" y="401"/>
                  <a:pt x="402" y="394"/>
                  <a:pt x="402" y="384"/>
                </a:cubicBezTo>
                <a:cubicBezTo>
                  <a:pt x="550" y="384"/>
                  <a:pt x="550" y="384"/>
                  <a:pt x="550" y="384"/>
                </a:cubicBezTo>
                <a:cubicBezTo>
                  <a:pt x="550" y="390"/>
                  <a:pt x="554" y="395"/>
                  <a:pt x="560" y="396"/>
                </a:cubicBezTo>
                <a:cubicBezTo>
                  <a:pt x="547" y="542"/>
                  <a:pt x="547" y="542"/>
                  <a:pt x="547" y="542"/>
                </a:cubicBezTo>
                <a:cubicBezTo>
                  <a:pt x="546" y="542"/>
                  <a:pt x="546" y="542"/>
                  <a:pt x="546" y="542"/>
                </a:cubicBezTo>
                <a:close/>
                <a:moveTo>
                  <a:pt x="372" y="559"/>
                </a:moveTo>
                <a:cubicBezTo>
                  <a:pt x="240" y="555"/>
                  <a:pt x="240" y="555"/>
                  <a:pt x="240" y="555"/>
                </a:cubicBezTo>
                <a:cubicBezTo>
                  <a:pt x="236" y="555"/>
                  <a:pt x="236" y="555"/>
                  <a:pt x="236" y="555"/>
                </a:cubicBezTo>
                <a:cubicBezTo>
                  <a:pt x="236" y="555"/>
                  <a:pt x="236" y="555"/>
                  <a:pt x="236" y="555"/>
                </a:cubicBezTo>
                <a:cubicBezTo>
                  <a:pt x="236" y="548"/>
                  <a:pt x="231" y="542"/>
                  <a:pt x="224" y="542"/>
                </a:cubicBezTo>
                <a:cubicBezTo>
                  <a:pt x="223" y="542"/>
                  <a:pt x="223" y="542"/>
                  <a:pt x="223" y="542"/>
                </a:cubicBezTo>
                <a:cubicBezTo>
                  <a:pt x="209" y="396"/>
                  <a:pt x="209" y="396"/>
                  <a:pt x="209" y="396"/>
                </a:cubicBezTo>
                <a:cubicBezTo>
                  <a:pt x="215" y="395"/>
                  <a:pt x="219" y="390"/>
                  <a:pt x="219" y="384"/>
                </a:cubicBezTo>
                <a:cubicBezTo>
                  <a:pt x="368" y="384"/>
                  <a:pt x="368" y="384"/>
                  <a:pt x="368" y="384"/>
                </a:cubicBezTo>
                <a:cubicBezTo>
                  <a:pt x="368" y="393"/>
                  <a:pt x="375" y="401"/>
                  <a:pt x="384" y="401"/>
                </a:cubicBezTo>
                <a:cubicBezTo>
                  <a:pt x="384" y="547"/>
                  <a:pt x="384" y="547"/>
                  <a:pt x="384" y="547"/>
                </a:cubicBezTo>
                <a:cubicBezTo>
                  <a:pt x="378" y="547"/>
                  <a:pt x="372" y="552"/>
                  <a:pt x="372" y="559"/>
                </a:cubicBezTo>
                <a:close/>
                <a:moveTo>
                  <a:pt x="223" y="225"/>
                </a:moveTo>
                <a:cubicBezTo>
                  <a:pt x="230" y="225"/>
                  <a:pt x="235" y="219"/>
                  <a:pt x="235" y="212"/>
                </a:cubicBezTo>
                <a:cubicBezTo>
                  <a:pt x="235" y="212"/>
                  <a:pt x="235" y="212"/>
                  <a:pt x="235" y="212"/>
                </a:cubicBezTo>
                <a:cubicBezTo>
                  <a:pt x="333" y="210"/>
                  <a:pt x="333" y="210"/>
                  <a:pt x="333" y="210"/>
                </a:cubicBezTo>
                <a:cubicBezTo>
                  <a:pt x="372" y="209"/>
                  <a:pt x="372" y="209"/>
                  <a:pt x="372" y="209"/>
                </a:cubicBezTo>
                <a:cubicBezTo>
                  <a:pt x="372" y="215"/>
                  <a:pt x="377" y="221"/>
                  <a:pt x="384" y="221"/>
                </a:cubicBezTo>
                <a:cubicBezTo>
                  <a:pt x="384" y="367"/>
                  <a:pt x="384" y="367"/>
                  <a:pt x="384" y="367"/>
                </a:cubicBezTo>
                <a:cubicBezTo>
                  <a:pt x="375" y="367"/>
                  <a:pt x="368" y="374"/>
                  <a:pt x="368" y="383"/>
                </a:cubicBezTo>
                <a:cubicBezTo>
                  <a:pt x="219" y="383"/>
                  <a:pt x="219" y="383"/>
                  <a:pt x="219" y="383"/>
                </a:cubicBezTo>
                <a:cubicBezTo>
                  <a:pt x="219" y="377"/>
                  <a:pt x="215" y="372"/>
                  <a:pt x="209" y="371"/>
                </a:cubicBezTo>
                <a:cubicBezTo>
                  <a:pt x="223" y="225"/>
                  <a:pt x="223" y="225"/>
                  <a:pt x="223" y="225"/>
                </a:cubicBezTo>
                <a:cubicBezTo>
                  <a:pt x="223" y="225"/>
                  <a:pt x="223" y="225"/>
                  <a:pt x="223" y="225"/>
                </a:cubicBezTo>
                <a:close/>
                <a:moveTo>
                  <a:pt x="397" y="208"/>
                </a:moveTo>
                <a:cubicBezTo>
                  <a:pt x="529" y="212"/>
                  <a:pt x="529" y="212"/>
                  <a:pt x="529" y="212"/>
                </a:cubicBezTo>
                <a:cubicBezTo>
                  <a:pt x="533" y="212"/>
                  <a:pt x="533" y="212"/>
                  <a:pt x="533" y="212"/>
                </a:cubicBezTo>
                <a:cubicBezTo>
                  <a:pt x="533" y="212"/>
                  <a:pt x="533" y="212"/>
                  <a:pt x="533" y="212"/>
                </a:cubicBezTo>
                <a:cubicBezTo>
                  <a:pt x="533" y="219"/>
                  <a:pt x="538" y="225"/>
                  <a:pt x="545" y="225"/>
                </a:cubicBezTo>
                <a:cubicBezTo>
                  <a:pt x="546" y="225"/>
                  <a:pt x="546" y="225"/>
                  <a:pt x="547" y="225"/>
                </a:cubicBezTo>
                <a:cubicBezTo>
                  <a:pt x="560" y="372"/>
                  <a:pt x="560" y="372"/>
                  <a:pt x="560" y="372"/>
                </a:cubicBezTo>
                <a:cubicBezTo>
                  <a:pt x="555" y="373"/>
                  <a:pt x="550" y="377"/>
                  <a:pt x="550" y="383"/>
                </a:cubicBezTo>
                <a:cubicBezTo>
                  <a:pt x="402" y="383"/>
                  <a:pt x="402" y="383"/>
                  <a:pt x="402" y="383"/>
                </a:cubicBezTo>
                <a:cubicBezTo>
                  <a:pt x="402" y="374"/>
                  <a:pt x="394" y="367"/>
                  <a:pt x="385" y="367"/>
                </a:cubicBezTo>
                <a:cubicBezTo>
                  <a:pt x="385" y="221"/>
                  <a:pt x="385" y="221"/>
                  <a:pt x="385" y="221"/>
                </a:cubicBezTo>
                <a:cubicBezTo>
                  <a:pt x="391" y="220"/>
                  <a:pt x="397" y="215"/>
                  <a:pt x="397" y="208"/>
                </a:cubicBezTo>
                <a:close/>
                <a:moveTo>
                  <a:pt x="102" y="226"/>
                </a:moveTo>
                <a:cubicBezTo>
                  <a:pt x="106" y="226"/>
                  <a:pt x="110" y="222"/>
                  <a:pt x="110" y="218"/>
                </a:cubicBezTo>
                <a:cubicBezTo>
                  <a:pt x="194" y="214"/>
                  <a:pt x="194" y="214"/>
                  <a:pt x="194" y="214"/>
                </a:cubicBezTo>
                <a:cubicBezTo>
                  <a:pt x="210" y="213"/>
                  <a:pt x="210" y="213"/>
                  <a:pt x="210" y="213"/>
                </a:cubicBezTo>
                <a:cubicBezTo>
                  <a:pt x="211" y="219"/>
                  <a:pt x="216" y="224"/>
                  <a:pt x="222" y="225"/>
                </a:cubicBezTo>
                <a:cubicBezTo>
                  <a:pt x="218" y="267"/>
                  <a:pt x="218" y="267"/>
                  <a:pt x="218" y="267"/>
                </a:cubicBezTo>
                <a:cubicBezTo>
                  <a:pt x="208" y="371"/>
                  <a:pt x="208" y="371"/>
                  <a:pt x="208" y="371"/>
                </a:cubicBezTo>
                <a:cubicBezTo>
                  <a:pt x="208" y="371"/>
                  <a:pt x="207" y="371"/>
                  <a:pt x="207" y="371"/>
                </a:cubicBezTo>
                <a:cubicBezTo>
                  <a:pt x="200" y="371"/>
                  <a:pt x="194" y="376"/>
                  <a:pt x="194" y="383"/>
                </a:cubicBezTo>
                <a:cubicBezTo>
                  <a:pt x="83" y="383"/>
                  <a:pt x="83" y="383"/>
                  <a:pt x="83" y="383"/>
                </a:cubicBezTo>
                <a:cubicBezTo>
                  <a:pt x="83" y="379"/>
                  <a:pt x="80" y="375"/>
                  <a:pt x="76" y="375"/>
                </a:cubicBezTo>
                <a:cubicBezTo>
                  <a:pt x="100" y="226"/>
                  <a:pt x="100" y="226"/>
                  <a:pt x="100" y="226"/>
                </a:cubicBezTo>
                <a:cubicBezTo>
                  <a:pt x="101" y="226"/>
                  <a:pt x="101" y="226"/>
                  <a:pt x="102" y="226"/>
                </a:cubicBezTo>
                <a:close/>
                <a:moveTo>
                  <a:pt x="83" y="384"/>
                </a:moveTo>
                <a:cubicBezTo>
                  <a:pt x="194" y="384"/>
                  <a:pt x="194" y="384"/>
                  <a:pt x="194" y="384"/>
                </a:cubicBezTo>
                <a:cubicBezTo>
                  <a:pt x="195" y="391"/>
                  <a:pt x="200" y="396"/>
                  <a:pt x="207" y="396"/>
                </a:cubicBezTo>
                <a:cubicBezTo>
                  <a:pt x="207" y="396"/>
                  <a:pt x="208" y="396"/>
                  <a:pt x="208" y="396"/>
                </a:cubicBezTo>
                <a:cubicBezTo>
                  <a:pt x="222" y="542"/>
                  <a:pt x="222" y="542"/>
                  <a:pt x="222" y="542"/>
                </a:cubicBezTo>
                <a:cubicBezTo>
                  <a:pt x="216" y="543"/>
                  <a:pt x="212" y="548"/>
                  <a:pt x="211" y="554"/>
                </a:cubicBezTo>
                <a:cubicBezTo>
                  <a:pt x="110" y="549"/>
                  <a:pt x="110" y="549"/>
                  <a:pt x="110" y="549"/>
                </a:cubicBezTo>
                <a:cubicBezTo>
                  <a:pt x="110" y="549"/>
                  <a:pt x="110" y="549"/>
                  <a:pt x="110" y="549"/>
                </a:cubicBezTo>
                <a:cubicBezTo>
                  <a:pt x="110" y="544"/>
                  <a:pt x="106" y="540"/>
                  <a:pt x="102" y="540"/>
                </a:cubicBezTo>
                <a:cubicBezTo>
                  <a:pt x="101" y="540"/>
                  <a:pt x="101" y="540"/>
                  <a:pt x="100" y="541"/>
                </a:cubicBezTo>
                <a:cubicBezTo>
                  <a:pt x="76" y="392"/>
                  <a:pt x="76" y="392"/>
                  <a:pt x="76" y="392"/>
                </a:cubicBezTo>
                <a:cubicBezTo>
                  <a:pt x="80" y="391"/>
                  <a:pt x="83" y="388"/>
                  <a:pt x="83" y="384"/>
                </a:cubicBezTo>
                <a:close/>
                <a:moveTo>
                  <a:pt x="594" y="671"/>
                </a:moveTo>
                <a:cubicBezTo>
                  <a:pt x="589" y="671"/>
                  <a:pt x="586" y="675"/>
                  <a:pt x="586" y="679"/>
                </a:cubicBezTo>
                <a:cubicBezTo>
                  <a:pt x="586" y="679"/>
                  <a:pt x="586" y="679"/>
                  <a:pt x="586" y="679"/>
                </a:cubicBezTo>
                <a:cubicBezTo>
                  <a:pt x="507" y="687"/>
                  <a:pt x="507" y="687"/>
                  <a:pt x="507" y="687"/>
                </a:cubicBezTo>
                <a:cubicBezTo>
                  <a:pt x="507" y="684"/>
                  <a:pt x="505" y="681"/>
                  <a:pt x="502" y="680"/>
                </a:cubicBezTo>
                <a:cubicBezTo>
                  <a:pt x="540" y="574"/>
                  <a:pt x="540" y="574"/>
                  <a:pt x="540" y="574"/>
                </a:cubicBezTo>
                <a:cubicBezTo>
                  <a:pt x="542" y="567"/>
                  <a:pt x="542" y="567"/>
                  <a:pt x="542" y="567"/>
                </a:cubicBezTo>
                <a:cubicBezTo>
                  <a:pt x="543" y="567"/>
                  <a:pt x="545" y="567"/>
                  <a:pt x="546" y="567"/>
                </a:cubicBezTo>
                <a:cubicBezTo>
                  <a:pt x="553" y="567"/>
                  <a:pt x="559" y="562"/>
                  <a:pt x="559" y="555"/>
                </a:cubicBezTo>
                <a:cubicBezTo>
                  <a:pt x="609" y="553"/>
                  <a:pt x="609" y="553"/>
                  <a:pt x="609" y="553"/>
                </a:cubicBezTo>
                <a:cubicBezTo>
                  <a:pt x="659" y="550"/>
                  <a:pt x="659" y="550"/>
                  <a:pt x="659" y="550"/>
                </a:cubicBezTo>
                <a:cubicBezTo>
                  <a:pt x="660" y="553"/>
                  <a:pt x="661" y="555"/>
                  <a:pt x="664" y="556"/>
                </a:cubicBezTo>
                <a:cubicBezTo>
                  <a:pt x="598" y="671"/>
                  <a:pt x="598" y="671"/>
                  <a:pt x="598" y="671"/>
                </a:cubicBezTo>
                <a:cubicBezTo>
                  <a:pt x="597" y="671"/>
                  <a:pt x="595" y="671"/>
                  <a:pt x="594" y="671"/>
                </a:cubicBezTo>
                <a:close/>
                <a:moveTo>
                  <a:pt x="668" y="540"/>
                </a:moveTo>
                <a:cubicBezTo>
                  <a:pt x="663" y="540"/>
                  <a:pt x="659" y="544"/>
                  <a:pt x="659" y="549"/>
                </a:cubicBezTo>
                <a:cubicBezTo>
                  <a:pt x="659" y="549"/>
                  <a:pt x="659" y="549"/>
                  <a:pt x="659" y="549"/>
                </a:cubicBezTo>
                <a:cubicBezTo>
                  <a:pt x="575" y="553"/>
                  <a:pt x="575" y="553"/>
                  <a:pt x="575" y="553"/>
                </a:cubicBezTo>
                <a:cubicBezTo>
                  <a:pt x="559" y="554"/>
                  <a:pt x="559" y="554"/>
                  <a:pt x="559" y="554"/>
                </a:cubicBezTo>
                <a:cubicBezTo>
                  <a:pt x="558" y="548"/>
                  <a:pt x="554" y="543"/>
                  <a:pt x="547" y="542"/>
                </a:cubicBezTo>
                <a:cubicBezTo>
                  <a:pt x="551" y="500"/>
                  <a:pt x="551" y="500"/>
                  <a:pt x="551" y="500"/>
                </a:cubicBezTo>
                <a:cubicBezTo>
                  <a:pt x="561" y="396"/>
                  <a:pt x="561" y="396"/>
                  <a:pt x="561" y="396"/>
                </a:cubicBezTo>
                <a:cubicBezTo>
                  <a:pt x="562" y="396"/>
                  <a:pt x="562" y="397"/>
                  <a:pt x="562" y="397"/>
                </a:cubicBezTo>
                <a:cubicBezTo>
                  <a:pt x="569" y="397"/>
                  <a:pt x="575" y="391"/>
                  <a:pt x="575" y="384"/>
                </a:cubicBezTo>
                <a:cubicBezTo>
                  <a:pt x="686" y="384"/>
                  <a:pt x="686" y="384"/>
                  <a:pt x="686" y="384"/>
                </a:cubicBezTo>
                <a:cubicBezTo>
                  <a:pt x="686" y="388"/>
                  <a:pt x="689" y="392"/>
                  <a:pt x="693" y="392"/>
                </a:cubicBezTo>
                <a:cubicBezTo>
                  <a:pt x="669" y="541"/>
                  <a:pt x="669" y="541"/>
                  <a:pt x="669" y="541"/>
                </a:cubicBezTo>
                <a:cubicBezTo>
                  <a:pt x="669" y="540"/>
                  <a:pt x="668" y="540"/>
                  <a:pt x="668" y="540"/>
                </a:cubicBezTo>
                <a:close/>
                <a:moveTo>
                  <a:pt x="727" y="224"/>
                </a:moveTo>
                <a:cubicBezTo>
                  <a:pt x="726" y="225"/>
                  <a:pt x="725" y="226"/>
                  <a:pt x="725" y="227"/>
                </a:cubicBezTo>
                <a:cubicBezTo>
                  <a:pt x="690" y="221"/>
                  <a:pt x="690" y="221"/>
                  <a:pt x="690" y="221"/>
                </a:cubicBezTo>
                <a:cubicBezTo>
                  <a:pt x="676" y="219"/>
                  <a:pt x="676" y="219"/>
                  <a:pt x="676" y="219"/>
                </a:cubicBezTo>
                <a:cubicBezTo>
                  <a:pt x="676" y="219"/>
                  <a:pt x="676" y="218"/>
                  <a:pt x="676" y="218"/>
                </a:cubicBezTo>
                <a:cubicBezTo>
                  <a:pt x="676" y="213"/>
                  <a:pt x="672" y="210"/>
                  <a:pt x="668" y="210"/>
                </a:cubicBezTo>
                <a:cubicBezTo>
                  <a:pt x="666" y="210"/>
                  <a:pt x="665" y="210"/>
                  <a:pt x="664" y="210"/>
                </a:cubicBezTo>
                <a:cubicBezTo>
                  <a:pt x="633" y="155"/>
                  <a:pt x="633" y="155"/>
                  <a:pt x="633" y="155"/>
                </a:cubicBezTo>
                <a:cubicBezTo>
                  <a:pt x="599" y="96"/>
                  <a:pt x="599" y="96"/>
                  <a:pt x="599" y="96"/>
                </a:cubicBezTo>
                <a:cubicBezTo>
                  <a:pt x="600" y="95"/>
                  <a:pt x="601" y="93"/>
                  <a:pt x="602" y="91"/>
                </a:cubicBezTo>
                <a:cubicBezTo>
                  <a:pt x="637" y="101"/>
                  <a:pt x="637" y="101"/>
                  <a:pt x="637" y="101"/>
                </a:cubicBezTo>
                <a:cubicBezTo>
                  <a:pt x="637" y="101"/>
                  <a:pt x="637" y="101"/>
                  <a:pt x="637" y="101"/>
                </a:cubicBezTo>
                <a:cubicBezTo>
                  <a:pt x="637" y="105"/>
                  <a:pt x="640" y="107"/>
                  <a:pt x="643" y="107"/>
                </a:cubicBezTo>
                <a:cubicBezTo>
                  <a:pt x="644" y="107"/>
                  <a:pt x="645" y="107"/>
                  <a:pt x="645" y="107"/>
                </a:cubicBezTo>
                <a:lnTo>
                  <a:pt x="727" y="224"/>
                </a:lnTo>
                <a:close/>
                <a:moveTo>
                  <a:pt x="517" y="24"/>
                </a:moveTo>
                <a:cubicBezTo>
                  <a:pt x="517" y="24"/>
                  <a:pt x="517" y="25"/>
                  <a:pt x="517" y="25"/>
                </a:cubicBezTo>
                <a:cubicBezTo>
                  <a:pt x="517" y="28"/>
                  <a:pt x="520" y="31"/>
                  <a:pt x="523" y="31"/>
                </a:cubicBezTo>
                <a:cubicBezTo>
                  <a:pt x="525" y="31"/>
                  <a:pt x="526" y="30"/>
                  <a:pt x="527" y="29"/>
                </a:cubicBezTo>
                <a:cubicBezTo>
                  <a:pt x="638" y="99"/>
                  <a:pt x="638" y="99"/>
                  <a:pt x="638" y="99"/>
                </a:cubicBezTo>
                <a:cubicBezTo>
                  <a:pt x="637" y="99"/>
                  <a:pt x="637" y="100"/>
                  <a:pt x="637" y="100"/>
                </a:cubicBezTo>
                <a:cubicBezTo>
                  <a:pt x="602" y="90"/>
                  <a:pt x="602" y="90"/>
                  <a:pt x="602" y="90"/>
                </a:cubicBezTo>
                <a:cubicBezTo>
                  <a:pt x="602" y="90"/>
                  <a:pt x="602" y="89"/>
                  <a:pt x="602" y="89"/>
                </a:cubicBezTo>
                <a:cubicBezTo>
                  <a:pt x="602" y="84"/>
                  <a:pt x="598" y="80"/>
                  <a:pt x="594" y="80"/>
                </a:cubicBezTo>
                <a:cubicBezTo>
                  <a:pt x="591" y="80"/>
                  <a:pt x="589" y="81"/>
                  <a:pt x="587" y="83"/>
                </a:cubicBezTo>
                <a:cubicBezTo>
                  <a:pt x="496" y="18"/>
                  <a:pt x="496" y="18"/>
                  <a:pt x="496" y="18"/>
                </a:cubicBezTo>
                <a:cubicBezTo>
                  <a:pt x="497" y="18"/>
                  <a:pt x="497" y="18"/>
                  <a:pt x="497" y="17"/>
                </a:cubicBezTo>
                <a:lnTo>
                  <a:pt x="517" y="24"/>
                </a:lnTo>
                <a:close/>
                <a:moveTo>
                  <a:pt x="486" y="15"/>
                </a:moveTo>
                <a:cubicBezTo>
                  <a:pt x="486" y="18"/>
                  <a:pt x="488" y="21"/>
                  <a:pt x="492" y="21"/>
                </a:cubicBezTo>
                <a:cubicBezTo>
                  <a:pt x="493" y="21"/>
                  <a:pt x="495" y="20"/>
                  <a:pt x="496" y="19"/>
                </a:cubicBezTo>
                <a:cubicBezTo>
                  <a:pt x="536" y="47"/>
                  <a:pt x="536" y="47"/>
                  <a:pt x="536" y="47"/>
                </a:cubicBezTo>
                <a:cubicBezTo>
                  <a:pt x="587" y="84"/>
                  <a:pt x="587" y="84"/>
                  <a:pt x="587" y="84"/>
                </a:cubicBezTo>
                <a:cubicBezTo>
                  <a:pt x="586" y="85"/>
                  <a:pt x="586" y="86"/>
                  <a:pt x="585" y="87"/>
                </a:cubicBezTo>
                <a:cubicBezTo>
                  <a:pt x="576" y="86"/>
                  <a:pt x="576" y="86"/>
                  <a:pt x="576" y="86"/>
                </a:cubicBezTo>
                <a:cubicBezTo>
                  <a:pt x="507" y="79"/>
                  <a:pt x="507" y="79"/>
                  <a:pt x="507" y="79"/>
                </a:cubicBezTo>
                <a:cubicBezTo>
                  <a:pt x="507" y="79"/>
                  <a:pt x="507" y="79"/>
                  <a:pt x="507" y="78"/>
                </a:cubicBezTo>
                <a:cubicBezTo>
                  <a:pt x="507" y="74"/>
                  <a:pt x="503" y="70"/>
                  <a:pt x="499" y="70"/>
                </a:cubicBezTo>
                <a:cubicBezTo>
                  <a:pt x="496" y="70"/>
                  <a:pt x="495" y="71"/>
                  <a:pt x="493" y="72"/>
                </a:cubicBezTo>
                <a:cubicBezTo>
                  <a:pt x="444" y="13"/>
                  <a:pt x="444" y="13"/>
                  <a:pt x="444" y="13"/>
                </a:cubicBezTo>
                <a:cubicBezTo>
                  <a:pt x="445" y="13"/>
                  <a:pt x="445" y="12"/>
                  <a:pt x="446" y="10"/>
                </a:cubicBezTo>
                <a:lnTo>
                  <a:pt x="486" y="15"/>
                </a:lnTo>
                <a:close/>
                <a:moveTo>
                  <a:pt x="434" y="9"/>
                </a:moveTo>
                <a:cubicBezTo>
                  <a:pt x="434" y="12"/>
                  <a:pt x="437" y="15"/>
                  <a:pt x="440" y="15"/>
                </a:cubicBezTo>
                <a:cubicBezTo>
                  <a:pt x="441" y="15"/>
                  <a:pt x="442" y="14"/>
                  <a:pt x="443" y="14"/>
                </a:cubicBezTo>
                <a:cubicBezTo>
                  <a:pt x="472" y="48"/>
                  <a:pt x="472" y="48"/>
                  <a:pt x="472" y="48"/>
                </a:cubicBezTo>
                <a:cubicBezTo>
                  <a:pt x="492" y="73"/>
                  <a:pt x="492" y="73"/>
                  <a:pt x="492" y="73"/>
                </a:cubicBezTo>
                <a:cubicBezTo>
                  <a:pt x="491" y="74"/>
                  <a:pt x="490" y="76"/>
                  <a:pt x="490" y="78"/>
                </a:cubicBezTo>
                <a:cubicBezTo>
                  <a:pt x="393" y="75"/>
                  <a:pt x="393" y="75"/>
                  <a:pt x="393" y="75"/>
                </a:cubicBezTo>
                <a:cubicBezTo>
                  <a:pt x="393" y="71"/>
                  <a:pt x="390" y="67"/>
                  <a:pt x="385" y="67"/>
                </a:cubicBezTo>
                <a:cubicBezTo>
                  <a:pt x="385" y="11"/>
                  <a:pt x="385" y="11"/>
                  <a:pt x="385" y="11"/>
                </a:cubicBezTo>
                <a:cubicBezTo>
                  <a:pt x="387" y="11"/>
                  <a:pt x="389" y="9"/>
                  <a:pt x="390" y="7"/>
                </a:cubicBezTo>
                <a:lnTo>
                  <a:pt x="434" y="9"/>
                </a:lnTo>
                <a:close/>
                <a:moveTo>
                  <a:pt x="384" y="11"/>
                </a:moveTo>
                <a:cubicBezTo>
                  <a:pt x="384" y="67"/>
                  <a:pt x="384" y="67"/>
                  <a:pt x="384" y="67"/>
                </a:cubicBezTo>
                <a:cubicBezTo>
                  <a:pt x="380" y="68"/>
                  <a:pt x="377" y="71"/>
                  <a:pt x="377" y="75"/>
                </a:cubicBezTo>
                <a:cubicBezTo>
                  <a:pt x="279" y="78"/>
                  <a:pt x="279" y="78"/>
                  <a:pt x="279" y="78"/>
                </a:cubicBezTo>
                <a:cubicBezTo>
                  <a:pt x="278" y="76"/>
                  <a:pt x="278" y="74"/>
                  <a:pt x="276" y="73"/>
                </a:cubicBezTo>
                <a:cubicBezTo>
                  <a:pt x="326" y="14"/>
                  <a:pt x="326" y="14"/>
                  <a:pt x="326" y="14"/>
                </a:cubicBezTo>
                <a:cubicBezTo>
                  <a:pt x="327" y="15"/>
                  <a:pt x="328" y="15"/>
                  <a:pt x="329" y="15"/>
                </a:cubicBezTo>
                <a:cubicBezTo>
                  <a:pt x="332" y="15"/>
                  <a:pt x="334" y="12"/>
                  <a:pt x="335" y="9"/>
                </a:cubicBezTo>
                <a:cubicBezTo>
                  <a:pt x="378" y="7"/>
                  <a:pt x="378" y="7"/>
                  <a:pt x="378" y="7"/>
                </a:cubicBezTo>
                <a:cubicBezTo>
                  <a:pt x="379" y="9"/>
                  <a:pt x="381" y="11"/>
                  <a:pt x="384" y="11"/>
                </a:cubicBezTo>
                <a:close/>
                <a:moveTo>
                  <a:pt x="325" y="14"/>
                </a:moveTo>
                <a:cubicBezTo>
                  <a:pt x="276" y="73"/>
                  <a:pt x="276" y="73"/>
                  <a:pt x="276" y="73"/>
                </a:cubicBezTo>
                <a:cubicBezTo>
                  <a:pt x="274" y="71"/>
                  <a:pt x="272" y="71"/>
                  <a:pt x="270" y="71"/>
                </a:cubicBezTo>
                <a:cubicBezTo>
                  <a:pt x="266" y="71"/>
                  <a:pt x="262" y="75"/>
                  <a:pt x="262" y="79"/>
                </a:cubicBezTo>
                <a:cubicBezTo>
                  <a:pt x="262" y="79"/>
                  <a:pt x="262" y="79"/>
                  <a:pt x="262" y="79"/>
                </a:cubicBezTo>
                <a:cubicBezTo>
                  <a:pt x="186" y="87"/>
                  <a:pt x="186" y="87"/>
                  <a:pt x="186" y="87"/>
                </a:cubicBezTo>
                <a:cubicBezTo>
                  <a:pt x="184" y="87"/>
                  <a:pt x="184" y="87"/>
                  <a:pt x="184" y="87"/>
                </a:cubicBezTo>
                <a:cubicBezTo>
                  <a:pt x="184" y="86"/>
                  <a:pt x="183" y="85"/>
                  <a:pt x="182" y="84"/>
                </a:cubicBezTo>
                <a:cubicBezTo>
                  <a:pt x="273" y="19"/>
                  <a:pt x="273" y="19"/>
                  <a:pt x="273" y="19"/>
                </a:cubicBezTo>
                <a:cubicBezTo>
                  <a:pt x="274" y="20"/>
                  <a:pt x="276" y="21"/>
                  <a:pt x="278" y="21"/>
                </a:cubicBezTo>
                <a:cubicBezTo>
                  <a:pt x="281" y="21"/>
                  <a:pt x="283" y="18"/>
                  <a:pt x="283" y="15"/>
                </a:cubicBezTo>
                <a:cubicBezTo>
                  <a:pt x="323" y="10"/>
                  <a:pt x="323" y="10"/>
                  <a:pt x="323" y="10"/>
                </a:cubicBezTo>
                <a:cubicBezTo>
                  <a:pt x="323" y="12"/>
                  <a:pt x="324" y="13"/>
                  <a:pt x="325" y="14"/>
                </a:cubicBezTo>
                <a:close/>
                <a:moveTo>
                  <a:pt x="242" y="29"/>
                </a:moveTo>
                <a:cubicBezTo>
                  <a:pt x="243" y="30"/>
                  <a:pt x="245" y="31"/>
                  <a:pt x="246" y="31"/>
                </a:cubicBezTo>
                <a:cubicBezTo>
                  <a:pt x="250" y="31"/>
                  <a:pt x="252" y="28"/>
                  <a:pt x="252" y="25"/>
                </a:cubicBezTo>
                <a:cubicBezTo>
                  <a:pt x="252" y="24"/>
                  <a:pt x="252" y="24"/>
                  <a:pt x="252" y="24"/>
                </a:cubicBezTo>
                <a:cubicBezTo>
                  <a:pt x="272" y="17"/>
                  <a:pt x="272" y="17"/>
                  <a:pt x="272" y="17"/>
                </a:cubicBezTo>
                <a:cubicBezTo>
                  <a:pt x="272" y="18"/>
                  <a:pt x="273" y="18"/>
                  <a:pt x="273" y="18"/>
                </a:cubicBezTo>
                <a:cubicBezTo>
                  <a:pt x="182" y="83"/>
                  <a:pt x="182" y="83"/>
                  <a:pt x="182" y="83"/>
                </a:cubicBezTo>
                <a:cubicBezTo>
                  <a:pt x="180" y="81"/>
                  <a:pt x="178" y="80"/>
                  <a:pt x="176" y="80"/>
                </a:cubicBezTo>
                <a:cubicBezTo>
                  <a:pt x="171" y="80"/>
                  <a:pt x="167" y="84"/>
                  <a:pt x="167" y="89"/>
                </a:cubicBezTo>
                <a:cubicBezTo>
                  <a:pt x="167" y="89"/>
                  <a:pt x="167" y="90"/>
                  <a:pt x="167" y="90"/>
                </a:cubicBezTo>
                <a:cubicBezTo>
                  <a:pt x="132" y="100"/>
                  <a:pt x="132" y="100"/>
                  <a:pt x="132" y="100"/>
                </a:cubicBezTo>
                <a:cubicBezTo>
                  <a:pt x="132" y="100"/>
                  <a:pt x="132" y="99"/>
                  <a:pt x="132" y="99"/>
                </a:cubicBezTo>
                <a:lnTo>
                  <a:pt x="242" y="29"/>
                </a:lnTo>
                <a:close/>
                <a:moveTo>
                  <a:pt x="124" y="107"/>
                </a:moveTo>
                <a:cubicBezTo>
                  <a:pt x="124" y="107"/>
                  <a:pt x="125" y="107"/>
                  <a:pt x="126" y="107"/>
                </a:cubicBezTo>
                <a:cubicBezTo>
                  <a:pt x="130" y="107"/>
                  <a:pt x="132" y="105"/>
                  <a:pt x="132" y="101"/>
                </a:cubicBezTo>
                <a:cubicBezTo>
                  <a:pt x="132" y="101"/>
                  <a:pt x="132" y="101"/>
                  <a:pt x="132" y="101"/>
                </a:cubicBezTo>
                <a:cubicBezTo>
                  <a:pt x="167" y="91"/>
                  <a:pt x="167" y="91"/>
                  <a:pt x="167" y="91"/>
                </a:cubicBezTo>
                <a:cubicBezTo>
                  <a:pt x="168" y="93"/>
                  <a:pt x="169" y="95"/>
                  <a:pt x="171" y="96"/>
                </a:cubicBezTo>
                <a:cubicBezTo>
                  <a:pt x="154" y="125"/>
                  <a:pt x="154" y="125"/>
                  <a:pt x="154" y="125"/>
                </a:cubicBezTo>
                <a:cubicBezTo>
                  <a:pt x="105" y="210"/>
                  <a:pt x="105" y="210"/>
                  <a:pt x="105" y="210"/>
                </a:cubicBezTo>
                <a:cubicBezTo>
                  <a:pt x="104" y="209"/>
                  <a:pt x="103" y="209"/>
                  <a:pt x="102" y="209"/>
                </a:cubicBezTo>
                <a:cubicBezTo>
                  <a:pt x="97" y="209"/>
                  <a:pt x="93" y="213"/>
                  <a:pt x="93" y="217"/>
                </a:cubicBezTo>
                <a:cubicBezTo>
                  <a:pt x="93" y="218"/>
                  <a:pt x="93" y="218"/>
                  <a:pt x="93" y="219"/>
                </a:cubicBezTo>
                <a:cubicBezTo>
                  <a:pt x="45" y="227"/>
                  <a:pt x="45" y="227"/>
                  <a:pt x="45" y="227"/>
                </a:cubicBezTo>
                <a:cubicBezTo>
                  <a:pt x="45" y="225"/>
                  <a:pt x="44" y="224"/>
                  <a:pt x="43" y="223"/>
                </a:cubicBezTo>
                <a:lnTo>
                  <a:pt x="124" y="107"/>
                </a:lnTo>
                <a:close/>
                <a:moveTo>
                  <a:pt x="39" y="234"/>
                </a:moveTo>
                <a:cubicBezTo>
                  <a:pt x="39" y="234"/>
                  <a:pt x="39" y="234"/>
                  <a:pt x="39" y="234"/>
                </a:cubicBezTo>
                <a:cubicBezTo>
                  <a:pt x="42" y="234"/>
                  <a:pt x="45" y="231"/>
                  <a:pt x="45" y="228"/>
                </a:cubicBezTo>
                <a:cubicBezTo>
                  <a:pt x="45" y="228"/>
                  <a:pt x="45" y="227"/>
                  <a:pt x="45" y="227"/>
                </a:cubicBezTo>
                <a:cubicBezTo>
                  <a:pt x="94" y="219"/>
                  <a:pt x="94" y="219"/>
                  <a:pt x="94" y="219"/>
                </a:cubicBezTo>
                <a:cubicBezTo>
                  <a:pt x="94" y="222"/>
                  <a:pt x="97" y="225"/>
                  <a:pt x="99" y="226"/>
                </a:cubicBezTo>
                <a:cubicBezTo>
                  <a:pt x="88" y="295"/>
                  <a:pt x="88" y="295"/>
                  <a:pt x="88" y="295"/>
                </a:cubicBezTo>
                <a:cubicBezTo>
                  <a:pt x="75" y="375"/>
                  <a:pt x="75" y="375"/>
                  <a:pt x="75" y="375"/>
                </a:cubicBezTo>
                <a:cubicBezTo>
                  <a:pt x="75" y="375"/>
                  <a:pt x="75" y="375"/>
                  <a:pt x="74" y="375"/>
                </a:cubicBezTo>
                <a:cubicBezTo>
                  <a:pt x="70" y="375"/>
                  <a:pt x="66" y="378"/>
                  <a:pt x="66" y="383"/>
                </a:cubicBezTo>
                <a:cubicBezTo>
                  <a:pt x="12" y="383"/>
                  <a:pt x="12" y="383"/>
                  <a:pt x="12" y="383"/>
                </a:cubicBezTo>
                <a:cubicBezTo>
                  <a:pt x="12" y="381"/>
                  <a:pt x="10" y="379"/>
                  <a:pt x="8" y="378"/>
                </a:cubicBezTo>
                <a:lnTo>
                  <a:pt x="39" y="234"/>
                </a:lnTo>
                <a:close/>
                <a:moveTo>
                  <a:pt x="8" y="390"/>
                </a:moveTo>
                <a:cubicBezTo>
                  <a:pt x="11" y="389"/>
                  <a:pt x="12" y="387"/>
                  <a:pt x="12" y="384"/>
                </a:cubicBezTo>
                <a:cubicBezTo>
                  <a:pt x="66" y="384"/>
                  <a:pt x="66" y="384"/>
                  <a:pt x="66" y="384"/>
                </a:cubicBezTo>
                <a:cubicBezTo>
                  <a:pt x="66" y="388"/>
                  <a:pt x="70" y="392"/>
                  <a:pt x="74" y="392"/>
                </a:cubicBezTo>
                <a:cubicBezTo>
                  <a:pt x="75" y="392"/>
                  <a:pt x="75" y="392"/>
                  <a:pt x="75" y="392"/>
                </a:cubicBezTo>
                <a:cubicBezTo>
                  <a:pt x="79" y="419"/>
                  <a:pt x="79" y="419"/>
                  <a:pt x="79" y="419"/>
                </a:cubicBezTo>
                <a:cubicBezTo>
                  <a:pt x="99" y="541"/>
                  <a:pt x="99" y="541"/>
                  <a:pt x="99" y="541"/>
                </a:cubicBezTo>
                <a:cubicBezTo>
                  <a:pt x="96" y="542"/>
                  <a:pt x="94" y="544"/>
                  <a:pt x="93" y="548"/>
                </a:cubicBezTo>
                <a:cubicBezTo>
                  <a:pt x="90" y="547"/>
                  <a:pt x="90" y="547"/>
                  <a:pt x="90" y="547"/>
                </a:cubicBezTo>
                <a:cubicBezTo>
                  <a:pt x="45" y="540"/>
                  <a:pt x="45" y="540"/>
                  <a:pt x="45" y="540"/>
                </a:cubicBezTo>
                <a:cubicBezTo>
                  <a:pt x="45" y="540"/>
                  <a:pt x="45" y="540"/>
                  <a:pt x="45" y="539"/>
                </a:cubicBezTo>
                <a:cubicBezTo>
                  <a:pt x="45" y="536"/>
                  <a:pt x="42" y="534"/>
                  <a:pt x="39" y="534"/>
                </a:cubicBezTo>
                <a:cubicBezTo>
                  <a:pt x="39" y="534"/>
                  <a:pt x="39" y="534"/>
                  <a:pt x="39" y="534"/>
                </a:cubicBezTo>
                <a:lnTo>
                  <a:pt x="8" y="390"/>
                </a:lnTo>
                <a:close/>
                <a:moveTo>
                  <a:pt x="43" y="544"/>
                </a:moveTo>
                <a:cubicBezTo>
                  <a:pt x="44" y="543"/>
                  <a:pt x="45" y="542"/>
                  <a:pt x="45" y="541"/>
                </a:cubicBezTo>
                <a:cubicBezTo>
                  <a:pt x="79" y="546"/>
                  <a:pt x="79" y="546"/>
                  <a:pt x="79" y="546"/>
                </a:cubicBezTo>
                <a:cubicBezTo>
                  <a:pt x="93" y="548"/>
                  <a:pt x="93" y="548"/>
                  <a:pt x="93" y="548"/>
                </a:cubicBezTo>
                <a:cubicBezTo>
                  <a:pt x="93" y="549"/>
                  <a:pt x="93" y="549"/>
                  <a:pt x="93" y="549"/>
                </a:cubicBezTo>
                <a:cubicBezTo>
                  <a:pt x="93" y="554"/>
                  <a:pt x="97" y="558"/>
                  <a:pt x="102" y="558"/>
                </a:cubicBezTo>
                <a:cubicBezTo>
                  <a:pt x="103" y="558"/>
                  <a:pt x="104" y="557"/>
                  <a:pt x="105" y="557"/>
                </a:cubicBezTo>
                <a:cubicBezTo>
                  <a:pt x="137" y="612"/>
                  <a:pt x="137" y="612"/>
                  <a:pt x="137" y="612"/>
                </a:cubicBezTo>
                <a:cubicBezTo>
                  <a:pt x="171" y="672"/>
                  <a:pt x="171" y="672"/>
                  <a:pt x="171" y="672"/>
                </a:cubicBezTo>
                <a:cubicBezTo>
                  <a:pt x="169" y="673"/>
                  <a:pt x="168" y="674"/>
                  <a:pt x="167" y="676"/>
                </a:cubicBezTo>
                <a:cubicBezTo>
                  <a:pt x="132" y="667"/>
                  <a:pt x="132" y="667"/>
                  <a:pt x="132" y="667"/>
                </a:cubicBezTo>
                <a:cubicBezTo>
                  <a:pt x="132" y="666"/>
                  <a:pt x="132" y="666"/>
                  <a:pt x="132" y="666"/>
                </a:cubicBezTo>
                <a:cubicBezTo>
                  <a:pt x="132" y="663"/>
                  <a:pt x="130" y="660"/>
                  <a:pt x="126" y="660"/>
                </a:cubicBezTo>
                <a:cubicBezTo>
                  <a:pt x="125" y="660"/>
                  <a:pt x="125" y="660"/>
                  <a:pt x="124" y="661"/>
                </a:cubicBezTo>
                <a:lnTo>
                  <a:pt x="43" y="544"/>
                </a:lnTo>
                <a:close/>
                <a:moveTo>
                  <a:pt x="252" y="743"/>
                </a:moveTo>
                <a:cubicBezTo>
                  <a:pt x="252" y="743"/>
                  <a:pt x="252" y="743"/>
                  <a:pt x="252" y="742"/>
                </a:cubicBezTo>
                <a:cubicBezTo>
                  <a:pt x="252" y="739"/>
                  <a:pt x="250" y="736"/>
                  <a:pt x="246" y="736"/>
                </a:cubicBezTo>
                <a:cubicBezTo>
                  <a:pt x="245" y="736"/>
                  <a:pt x="243" y="737"/>
                  <a:pt x="242" y="738"/>
                </a:cubicBezTo>
                <a:cubicBezTo>
                  <a:pt x="132" y="668"/>
                  <a:pt x="132" y="668"/>
                  <a:pt x="132" y="668"/>
                </a:cubicBezTo>
                <a:cubicBezTo>
                  <a:pt x="132" y="668"/>
                  <a:pt x="132" y="668"/>
                  <a:pt x="132" y="667"/>
                </a:cubicBezTo>
                <a:cubicBezTo>
                  <a:pt x="148" y="672"/>
                  <a:pt x="148" y="672"/>
                  <a:pt x="148" y="672"/>
                </a:cubicBezTo>
                <a:cubicBezTo>
                  <a:pt x="167" y="677"/>
                  <a:pt x="167" y="677"/>
                  <a:pt x="167" y="677"/>
                </a:cubicBezTo>
                <a:cubicBezTo>
                  <a:pt x="167" y="678"/>
                  <a:pt x="167" y="678"/>
                  <a:pt x="167" y="679"/>
                </a:cubicBezTo>
                <a:cubicBezTo>
                  <a:pt x="167" y="684"/>
                  <a:pt x="170" y="688"/>
                  <a:pt x="175" y="688"/>
                </a:cubicBezTo>
                <a:cubicBezTo>
                  <a:pt x="178" y="688"/>
                  <a:pt x="180" y="686"/>
                  <a:pt x="182" y="684"/>
                </a:cubicBezTo>
                <a:cubicBezTo>
                  <a:pt x="273" y="749"/>
                  <a:pt x="273" y="749"/>
                  <a:pt x="273" y="749"/>
                </a:cubicBezTo>
                <a:cubicBezTo>
                  <a:pt x="272" y="749"/>
                  <a:pt x="272" y="750"/>
                  <a:pt x="272" y="750"/>
                </a:cubicBezTo>
                <a:lnTo>
                  <a:pt x="252" y="743"/>
                </a:lnTo>
                <a:close/>
                <a:moveTo>
                  <a:pt x="284" y="752"/>
                </a:moveTo>
                <a:cubicBezTo>
                  <a:pt x="284" y="752"/>
                  <a:pt x="284" y="752"/>
                  <a:pt x="284" y="752"/>
                </a:cubicBezTo>
                <a:cubicBezTo>
                  <a:pt x="284" y="748"/>
                  <a:pt x="281" y="746"/>
                  <a:pt x="278" y="746"/>
                </a:cubicBezTo>
                <a:cubicBezTo>
                  <a:pt x="276" y="746"/>
                  <a:pt x="274" y="747"/>
                  <a:pt x="273" y="748"/>
                </a:cubicBezTo>
                <a:cubicBezTo>
                  <a:pt x="233" y="719"/>
                  <a:pt x="233" y="719"/>
                  <a:pt x="233" y="719"/>
                </a:cubicBezTo>
                <a:cubicBezTo>
                  <a:pt x="182" y="684"/>
                  <a:pt x="182" y="684"/>
                  <a:pt x="182" y="684"/>
                </a:cubicBezTo>
                <a:cubicBezTo>
                  <a:pt x="183" y="683"/>
                  <a:pt x="183" y="681"/>
                  <a:pt x="184" y="680"/>
                </a:cubicBezTo>
                <a:cubicBezTo>
                  <a:pt x="192" y="681"/>
                  <a:pt x="192" y="681"/>
                  <a:pt x="192" y="681"/>
                </a:cubicBezTo>
                <a:cubicBezTo>
                  <a:pt x="262" y="688"/>
                  <a:pt x="262" y="688"/>
                  <a:pt x="262" y="688"/>
                </a:cubicBezTo>
                <a:cubicBezTo>
                  <a:pt x="262" y="688"/>
                  <a:pt x="262" y="688"/>
                  <a:pt x="262" y="689"/>
                </a:cubicBezTo>
                <a:cubicBezTo>
                  <a:pt x="262" y="694"/>
                  <a:pt x="266" y="697"/>
                  <a:pt x="271" y="697"/>
                </a:cubicBezTo>
                <a:cubicBezTo>
                  <a:pt x="273" y="697"/>
                  <a:pt x="275" y="697"/>
                  <a:pt x="276" y="695"/>
                </a:cubicBezTo>
                <a:cubicBezTo>
                  <a:pt x="325" y="754"/>
                  <a:pt x="325" y="754"/>
                  <a:pt x="325" y="754"/>
                </a:cubicBezTo>
                <a:cubicBezTo>
                  <a:pt x="325" y="755"/>
                  <a:pt x="324" y="756"/>
                  <a:pt x="324" y="757"/>
                </a:cubicBezTo>
                <a:lnTo>
                  <a:pt x="284" y="752"/>
                </a:lnTo>
                <a:close/>
                <a:moveTo>
                  <a:pt x="335" y="758"/>
                </a:moveTo>
                <a:cubicBezTo>
                  <a:pt x="335" y="755"/>
                  <a:pt x="332" y="752"/>
                  <a:pt x="329" y="752"/>
                </a:cubicBezTo>
                <a:cubicBezTo>
                  <a:pt x="328" y="752"/>
                  <a:pt x="327" y="753"/>
                  <a:pt x="326" y="753"/>
                </a:cubicBezTo>
                <a:cubicBezTo>
                  <a:pt x="297" y="719"/>
                  <a:pt x="297" y="719"/>
                  <a:pt x="297" y="719"/>
                </a:cubicBezTo>
                <a:cubicBezTo>
                  <a:pt x="277" y="695"/>
                  <a:pt x="277" y="695"/>
                  <a:pt x="277" y="695"/>
                </a:cubicBezTo>
                <a:cubicBezTo>
                  <a:pt x="278" y="693"/>
                  <a:pt x="279" y="691"/>
                  <a:pt x="279" y="689"/>
                </a:cubicBezTo>
                <a:cubicBezTo>
                  <a:pt x="376" y="692"/>
                  <a:pt x="376" y="692"/>
                  <a:pt x="376" y="692"/>
                </a:cubicBezTo>
                <a:cubicBezTo>
                  <a:pt x="376" y="696"/>
                  <a:pt x="380" y="700"/>
                  <a:pt x="384" y="700"/>
                </a:cubicBezTo>
                <a:cubicBezTo>
                  <a:pt x="384" y="756"/>
                  <a:pt x="384" y="756"/>
                  <a:pt x="384" y="756"/>
                </a:cubicBezTo>
                <a:cubicBezTo>
                  <a:pt x="382" y="756"/>
                  <a:pt x="379" y="758"/>
                  <a:pt x="379" y="760"/>
                </a:cubicBezTo>
                <a:lnTo>
                  <a:pt x="335" y="758"/>
                </a:lnTo>
                <a:close/>
                <a:moveTo>
                  <a:pt x="390" y="760"/>
                </a:moveTo>
                <a:cubicBezTo>
                  <a:pt x="390" y="758"/>
                  <a:pt x="388" y="756"/>
                  <a:pt x="385" y="756"/>
                </a:cubicBezTo>
                <a:cubicBezTo>
                  <a:pt x="385" y="700"/>
                  <a:pt x="385" y="700"/>
                  <a:pt x="385" y="700"/>
                </a:cubicBezTo>
                <a:cubicBezTo>
                  <a:pt x="389" y="699"/>
                  <a:pt x="392" y="696"/>
                  <a:pt x="393" y="692"/>
                </a:cubicBezTo>
                <a:cubicBezTo>
                  <a:pt x="490" y="689"/>
                  <a:pt x="490" y="689"/>
                  <a:pt x="490" y="689"/>
                </a:cubicBezTo>
                <a:cubicBezTo>
                  <a:pt x="491" y="691"/>
                  <a:pt x="492" y="693"/>
                  <a:pt x="493" y="694"/>
                </a:cubicBezTo>
                <a:cubicBezTo>
                  <a:pt x="444" y="752"/>
                  <a:pt x="444" y="752"/>
                  <a:pt x="444" y="752"/>
                </a:cubicBezTo>
                <a:cubicBezTo>
                  <a:pt x="443" y="752"/>
                  <a:pt x="442" y="751"/>
                  <a:pt x="441" y="751"/>
                </a:cubicBezTo>
                <a:cubicBezTo>
                  <a:pt x="437" y="751"/>
                  <a:pt x="435" y="754"/>
                  <a:pt x="435" y="757"/>
                </a:cubicBezTo>
                <a:cubicBezTo>
                  <a:pt x="435" y="757"/>
                  <a:pt x="435" y="758"/>
                  <a:pt x="435" y="758"/>
                </a:cubicBezTo>
                <a:lnTo>
                  <a:pt x="390" y="760"/>
                </a:lnTo>
                <a:close/>
                <a:moveTo>
                  <a:pt x="527" y="739"/>
                </a:moveTo>
                <a:cubicBezTo>
                  <a:pt x="526" y="737"/>
                  <a:pt x="525" y="736"/>
                  <a:pt x="523" y="736"/>
                </a:cubicBezTo>
                <a:cubicBezTo>
                  <a:pt x="520" y="736"/>
                  <a:pt x="517" y="739"/>
                  <a:pt x="517" y="742"/>
                </a:cubicBezTo>
                <a:cubicBezTo>
                  <a:pt x="517" y="743"/>
                  <a:pt x="517" y="743"/>
                  <a:pt x="517" y="743"/>
                </a:cubicBezTo>
                <a:cubicBezTo>
                  <a:pt x="497" y="750"/>
                  <a:pt x="497" y="750"/>
                  <a:pt x="497" y="750"/>
                </a:cubicBezTo>
                <a:cubicBezTo>
                  <a:pt x="497" y="750"/>
                  <a:pt x="497" y="749"/>
                  <a:pt x="496" y="749"/>
                </a:cubicBezTo>
                <a:cubicBezTo>
                  <a:pt x="587" y="684"/>
                  <a:pt x="587" y="684"/>
                  <a:pt x="587" y="684"/>
                </a:cubicBezTo>
                <a:cubicBezTo>
                  <a:pt x="589" y="686"/>
                  <a:pt x="591" y="688"/>
                  <a:pt x="594" y="688"/>
                </a:cubicBezTo>
                <a:cubicBezTo>
                  <a:pt x="599" y="688"/>
                  <a:pt x="603" y="684"/>
                  <a:pt x="603" y="679"/>
                </a:cubicBezTo>
                <a:cubicBezTo>
                  <a:pt x="603" y="678"/>
                  <a:pt x="603" y="678"/>
                  <a:pt x="602" y="677"/>
                </a:cubicBezTo>
                <a:cubicBezTo>
                  <a:pt x="637" y="667"/>
                  <a:pt x="637" y="667"/>
                  <a:pt x="637" y="667"/>
                </a:cubicBezTo>
                <a:cubicBezTo>
                  <a:pt x="637" y="668"/>
                  <a:pt x="637" y="668"/>
                  <a:pt x="637" y="668"/>
                </a:cubicBezTo>
                <a:lnTo>
                  <a:pt x="527" y="739"/>
                </a:lnTo>
                <a:close/>
                <a:moveTo>
                  <a:pt x="645" y="661"/>
                </a:moveTo>
                <a:cubicBezTo>
                  <a:pt x="645" y="660"/>
                  <a:pt x="644" y="660"/>
                  <a:pt x="643" y="660"/>
                </a:cubicBezTo>
                <a:cubicBezTo>
                  <a:pt x="639" y="660"/>
                  <a:pt x="637" y="663"/>
                  <a:pt x="637" y="666"/>
                </a:cubicBezTo>
                <a:cubicBezTo>
                  <a:pt x="637" y="666"/>
                  <a:pt x="637" y="666"/>
                  <a:pt x="637" y="667"/>
                </a:cubicBezTo>
                <a:cubicBezTo>
                  <a:pt x="626" y="670"/>
                  <a:pt x="626" y="670"/>
                  <a:pt x="626" y="670"/>
                </a:cubicBezTo>
                <a:cubicBezTo>
                  <a:pt x="602" y="676"/>
                  <a:pt x="602" y="676"/>
                  <a:pt x="602" y="676"/>
                </a:cubicBezTo>
                <a:cubicBezTo>
                  <a:pt x="601" y="674"/>
                  <a:pt x="600" y="673"/>
                  <a:pt x="598" y="672"/>
                </a:cubicBezTo>
                <a:cubicBezTo>
                  <a:pt x="615" y="642"/>
                  <a:pt x="615" y="642"/>
                  <a:pt x="615" y="642"/>
                </a:cubicBezTo>
                <a:cubicBezTo>
                  <a:pt x="664" y="557"/>
                  <a:pt x="664" y="557"/>
                  <a:pt x="664" y="557"/>
                </a:cubicBezTo>
                <a:cubicBezTo>
                  <a:pt x="665" y="557"/>
                  <a:pt x="666" y="558"/>
                  <a:pt x="668" y="558"/>
                </a:cubicBezTo>
                <a:cubicBezTo>
                  <a:pt x="672" y="558"/>
                  <a:pt x="676" y="554"/>
                  <a:pt x="676" y="549"/>
                </a:cubicBezTo>
                <a:cubicBezTo>
                  <a:pt x="676" y="549"/>
                  <a:pt x="676" y="549"/>
                  <a:pt x="676" y="548"/>
                </a:cubicBezTo>
                <a:cubicBezTo>
                  <a:pt x="723" y="541"/>
                  <a:pt x="723" y="541"/>
                  <a:pt x="723" y="541"/>
                </a:cubicBezTo>
                <a:cubicBezTo>
                  <a:pt x="723" y="542"/>
                  <a:pt x="724" y="544"/>
                  <a:pt x="726" y="545"/>
                </a:cubicBezTo>
                <a:lnTo>
                  <a:pt x="645" y="661"/>
                </a:lnTo>
                <a:close/>
                <a:moveTo>
                  <a:pt x="730" y="534"/>
                </a:moveTo>
                <a:cubicBezTo>
                  <a:pt x="730" y="534"/>
                  <a:pt x="729" y="534"/>
                  <a:pt x="729" y="534"/>
                </a:cubicBezTo>
                <a:cubicBezTo>
                  <a:pt x="726" y="534"/>
                  <a:pt x="723" y="537"/>
                  <a:pt x="723" y="540"/>
                </a:cubicBezTo>
                <a:cubicBezTo>
                  <a:pt x="723" y="540"/>
                  <a:pt x="723" y="540"/>
                  <a:pt x="723" y="540"/>
                </a:cubicBezTo>
                <a:cubicBezTo>
                  <a:pt x="676" y="548"/>
                  <a:pt x="676" y="548"/>
                  <a:pt x="676" y="548"/>
                </a:cubicBezTo>
                <a:cubicBezTo>
                  <a:pt x="676" y="544"/>
                  <a:pt x="673" y="542"/>
                  <a:pt x="670" y="541"/>
                </a:cubicBezTo>
                <a:cubicBezTo>
                  <a:pt x="681" y="472"/>
                  <a:pt x="681" y="472"/>
                  <a:pt x="681" y="472"/>
                </a:cubicBezTo>
                <a:cubicBezTo>
                  <a:pt x="694" y="393"/>
                  <a:pt x="694" y="393"/>
                  <a:pt x="694" y="393"/>
                </a:cubicBezTo>
                <a:cubicBezTo>
                  <a:pt x="694" y="393"/>
                  <a:pt x="694" y="393"/>
                  <a:pt x="695" y="393"/>
                </a:cubicBezTo>
                <a:cubicBezTo>
                  <a:pt x="699" y="393"/>
                  <a:pt x="703" y="389"/>
                  <a:pt x="703" y="384"/>
                </a:cubicBezTo>
                <a:cubicBezTo>
                  <a:pt x="757" y="384"/>
                  <a:pt x="757" y="384"/>
                  <a:pt x="757" y="384"/>
                </a:cubicBezTo>
                <a:cubicBezTo>
                  <a:pt x="757" y="387"/>
                  <a:pt x="759" y="389"/>
                  <a:pt x="761" y="390"/>
                </a:cubicBezTo>
                <a:lnTo>
                  <a:pt x="730" y="534"/>
                </a:lnTo>
                <a:close/>
              </a:path>
            </a:pathLst>
          </a:custGeom>
          <a:gradFill>
            <a:gsLst>
              <a:gs pos="100000">
                <a:srgbClr val="153B6A"/>
              </a:gs>
              <a:gs pos="0">
                <a:srgbClr val="17D5F7"/>
              </a:gs>
            </a:gsLst>
            <a:path path="shape">
              <a:fillToRect l="50000" t="50000" r="50000" b="50000"/>
            </a:path>
          </a:gradFill>
          <a:ln>
            <a:noFill/>
          </a:ln>
        </p:spPr>
        <p:txBody>
          <a:bodyPr vert="horz" wrap="square" lIns="121917" tIns="60958" rIns="121917" bIns="60958" numCol="1" anchor="t" anchorCtr="0" compatLnSpc="1"/>
          <a:lstStyle/>
          <a:p>
            <a:endParaRPr lang="zh-CN" altLang="en-US"/>
          </a:p>
        </p:txBody>
      </p:sp>
      <p:sp>
        <p:nvSpPr>
          <p:cNvPr id="28" name="Freeform 24"/>
          <p:cNvSpPr/>
          <p:nvPr/>
        </p:nvSpPr>
        <p:spPr bwMode="auto">
          <a:xfrm>
            <a:off x="7443349" y="4592115"/>
            <a:ext cx="116402" cy="165138"/>
          </a:xfrm>
          <a:custGeom>
            <a:avLst/>
            <a:gdLst>
              <a:gd name="T0" fmla="*/ 23 w 23"/>
              <a:gd name="T1" fmla="*/ 0 h 33"/>
              <a:gd name="T2" fmla="*/ 0 w 23"/>
              <a:gd name="T3" fmla="*/ 33 h 33"/>
              <a:gd name="T4" fmla="*/ 23 w 23"/>
              <a:gd name="T5" fmla="*/ 0 h 33"/>
            </a:gdLst>
            <a:ahLst/>
            <a:cxnLst>
              <a:cxn ang="0">
                <a:pos x="T0" y="T1"/>
              </a:cxn>
              <a:cxn ang="0">
                <a:pos x="T2" y="T3"/>
              </a:cxn>
              <a:cxn ang="0">
                <a:pos x="T4" y="T5"/>
              </a:cxn>
            </a:cxnLst>
            <a:rect l="0" t="0" r="r" b="b"/>
            <a:pathLst>
              <a:path w="23" h="33">
                <a:moveTo>
                  <a:pt x="23" y="0"/>
                </a:moveTo>
                <a:cubicBezTo>
                  <a:pt x="14" y="11"/>
                  <a:pt x="7" y="21"/>
                  <a:pt x="0" y="33"/>
                </a:cubicBezTo>
                <a:lnTo>
                  <a:pt x="23" y="0"/>
                </a:lnTo>
                <a:close/>
              </a:path>
            </a:pathLst>
          </a:custGeom>
          <a:solidFill>
            <a:srgbClr val="5D5D5D"/>
          </a:solidFill>
          <a:ln>
            <a:noFill/>
          </a:ln>
          <a:extLst>
            <a:ext uri="{91240B29-F687-4F45-9708-019B960494DF}">
              <a14:hiddenLine xmlns:a14="http://schemas.microsoft.com/office/drawing/2010/main" w="9525">
                <a:solidFill>
                  <a:srgbClr val="000000"/>
                </a:solidFill>
                <a:round/>
              </a14:hiddenLine>
            </a:ext>
          </a:extLst>
        </p:spPr>
        <p:txBody>
          <a:bodyPr vert="horz" wrap="square" lIns="121917" tIns="60958" rIns="121917" bIns="60958" numCol="1" anchor="t" anchorCtr="0" compatLnSpc="1"/>
          <a:lstStyle/>
          <a:p>
            <a:endParaRPr lang="zh-CN" altLang="en-US"/>
          </a:p>
        </p:txBody>
      </p:sp>
      <p:sp>
        <p:nvSpPr>
          <p:cNvPr id="29" name="Freeform 25"/>
          <p:cNvSpPr/>
          <p:nvPr/>
        </p:nvSpPr>
        <p:spPr bwMode="auto">
          <a:xfrm>
            <a:off x="4624316" y="4592115"/>
            <a:ext cx="116402" cy="16513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16" y="21"/>
                  <a:pt x="9" y="11"/>
                  <a:pt x="0" y="0"/>
                </a:cubicBezTo>
                <a:lnTo>
                  <a:pt x="23" y="33"/>
                </a:lnTo>
                <a:close/>
              </a:path>
            </a:pathLst>
          </a:custGeom>
          <a:solidFill>
            <a:srgbClr val="5D5D5D"/>
          </a:solidFill>
          <a:ln>
            <a:noFill/>
          </a:ln>
          <a:extLst>
            <a:ext uri="{91240B29-F687-4F45-9708-019B960494DF}">
              <a14:hiddenLine xmlns:a14="http://schemas.microsoft.com/office/drawing/2010/main" w="9525">
                <a:solidFill>
                  <a:srgbClr val="000000"/>
                </a:solidFill>
                <a:round/>
              </a14:hiddenLine>
            </a:ext>
          </a:extLst>
        </p:spPr>
        <p:txBody>
          <a:bodyPr vert="horz" wrap="square" lIns="121917" tIns="60958" rIns="121917" bIns="60958" numCol="1" anchor="t" anchorCtr="0" compatLnSpc="1"/>
          <a:lstStyle/>
          <a:p>
            <a:endParaRPr lang="zh-CN" altLang="en-US"/>
          </a:p>
        </p:txBody>
      </p:sp>
      <p:sp>
        <p:nvSpPr>
          <p:cNvPr id="30" name="文本框 29"/>
          <p:cNvSpPr txBox="1"/>
          <p:nvPr/>
        </p:nvSpPr>
        <p:spPr bwMode="auto">
          <a:xfrm>
            <a:off x="1634168" y="1171142"/>
            <a:ext cx="8646969" cy="3529988"/>
          </a:xfrm>
          <a:prstGeom prst="rect">
            <a:avLst/>
          </a:prstGeom>
          <a:noFill/>
        </p:spPr>
        <p:txBody>
          <a:bodyPr wrap="none" lIns="121917" tIns="60958" rIns="121917" bIns="60958">
            <a:spAutoFit/>
          </a:bodyPr>
          <a:lstStyle/>
          <a:p>
            <a:pPr>
              <a:defRPr/>
            </a:pPr>
            <a:r>
              <a:rPr lang="en-US" altLang="zh-CN" sz="22100" dirty="0">
                <a:ln w="38100">
                  <a:noFill/>
                </a:ln>
                <a:solidFill>
                  <a:schemeClr val="bg1"/>
                </a:solidFill>
                <a:latin typeface="Impact" panose="020B0806030902050204" pitchFamily="34" charset="0"/>
                <a:ea typeface="微软雅黑" panose="020B0503020204020204" pitchFamily="34" charset="-122"/>
              </a:rPr>
              <a:t>Thanks</a:t>
            </a:r>
            <a:endParaRPr lang="zh-CN" altLang="en-US" sz="22100" dirty="0">
              <a:ln w="38100">
                <a:noFill/>
              </a:ln>
              <a:solidFill>
                <a:schemeClr val="bg1"/>
              </a:solidFill>
              <a:latin typeface="Impact" panose="020B0806030902050204" pitchFamily="34" charset="0"/>
              <a:ea typeface="微软雅黑" panose="020B0503020204020204" pitchFamily="34" charset="-122"/>
            </a:endParaRPr>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7" presetClass="entr" presetSubtype="1" fill="hold" grpId="0" nodeType="withEffect">
                                  <p:stCondLst>
                                    <p:cond delay="0"/>
                                  </p:stCondLst>
                                  <p:iterate type="lt">
                                    <p:tmPct val="24444"/>
                                  </p:iterate>
                                  <p:childTnLst>
                                    <p:set>
                                      <p:cBhvr>
                                        <p:cTn id="9" dur="1" fill="hold">
                                          <p:stCondLst>
                                            <p:cond delay="0"/>
                                          </p:stCondLst>
                                        </p:cTn>
                                        <p:tgtEl>
                                          <p:spTgt spid="30"/>
                                        </p:tgtEl>
                                        <p:attrNameLst>
                                          <p:attrName>style.visibility</p:attrName>
                                        </p:attrNameLst>
                                      </p:cBhvr>
                                      <p:to>
                                        <p:strVal val="visible"/>
                                      </p:to>
                                    </p:set>
                                    <p:anim calcmode="lin" valueType="num">
                                      <p:cBhvr>
                                        <p:cTn id="10" dur="500" fill="hold"/>
                                        <p:tgtEl>
                                          <p:spTgt spid="30"/>
                                        </p:tgtEl>
                                        <p:attrNameLst>
                                          <p:attrName>ppt_x</p:attrName>
                                        </p:attrNameLst>
                                      </p:cBhvr>
                                      <p:tavLst>
                                        <p:tav tm="0">
                                          <p:val>
                                            <p:strVal val="#ppt_x"/>
                                          </p:val>
                                        </p:tav>
                                        <p:tav tm="100000">
                                          <p:val>
                                            <p:strVal val="#ppt_x"/>
                                          </p:val>
                                        </p:tav>
                                      </p:tavLst>
                                    </p:anim>
                                    <p:anim calcmode="lin" valueType="num">
                                      <p:cBhvr>
                                        <p:cTn id="11" dur="500" fill="hold"/>
                                        <p:tgtEl>
                                          <p:spTgt spid="30"/>
                                        </p:tgtEl>
                                        <p:attrNameLst>
                                          <p:attrName>ppt_y</p:attrName>
                                        </p:attrNameLst>
                                      </p:cBhvr>
                                      <p:tavLst>
                                        <p:tav tm="0">
                                          <p:val>
                                            <p:strVal val="#ppt_y-#ppt_h/2"/>
                                          </p:val>
                                        </p:tav>
                                        <p:tav tm="100000">
                                          <p:val>
                                            <p:strVal val="#ppt_y"/>
                                          </p:val>
                                        </p:tav>
                                      </p:tavLst>
                                    </p:anim>
                                    <p:anim calcmode="lin" valueType="num">
                                      <p:cBhvr>
                                        <p:cTn id="12" dur="500" fill="hold"/>
                                        <p:tgtEl>
                                          <p:spTgt spid="30"/>
                                        </p:tgtEl>
                                        <p:attrNameLst>
                                          <p:attrName>ppt_w</p:attrName>
                                        </p:attrNameLst>
                                      </p:cBhvr>
                                      <p:tavLst>
                                        <p:tav tm="0">
                                          <p:val>
                                            <p:strVal val="#ppt_w"/>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childTnLst>
                                </p:cTn>
                              </p:par>
                              <p:par>
                                <p:cTn id="14" presetID="0" presetClass="path" presetSubtype="0" repeatCount="indefinite" fill="hold" nodeType="withEffect">
                                  <p:stCondLst>
                                    <p:cond delay="0"/>
                                  </p:stCondLst>
                                  <p:childTnLst>
                                    <p:animMotion origin="layout" path="M 1.66667E-6 -0.00031 L 1.66667E-6 0.00031 C 0.00017 -0.09876 1.66667E-6 -0.19753 0.00069 -0.29568 C 0.00087 -0.31234 0.00347 -0.32469 0.00573 -0.34012 C 0.00694 -0.34876 0.00903 -0.36574 0.01076 -0.375 C 0.01354 -0.39105 0.01597 -0.40309 0.01979 -0.41697 C 0.02205 -0.42469 0.02378 -0.43302 0.02656 -0.4392 C 0.02795 -0.44228 0.02934 -0.44475 0.03073 -0.44846 C 0.03194 -0.45092 0.03264 -0.45494 0.03403 -0.45741 C 0.03663 -0.46296 0.03923 -0.46852 0.04236 -0.47191 C 0.0434 -0.47315 0.04462 -0.47407 0.04566 -0.47592 C 0.04774 -0.47963 0.0493 -0.48457 0.05139 -0.48858 C 0.05312 -0.49167 0.05486 -0.49444 0.05642 -0.49753 C 0.06042 -0.50648 0.05625 -0.5 0.05903 -0.50864 C 0.05955 -0.51111 0.06059 -0.51265 0.06146 -0.51451 C 0.0651 -0.53765 0.06441 -0.52901 0.06232 -0.57068 C 0.06215 -0.57315 0.06111 -0.57469 0.06059 -0.57654 C 0.06042 -0.5787 0.06042 -0.58148 0.05972 -0.58364 C 0.05885 -0.58704 0.05764 -0.58981 0.05642 -0.5929 C 0.05434 -0.59815 0.0526 -0.60185 0.04982 -0.60586 C 0.04757 -0.60895 0.04531 -0.61173 0.04323 -0.61512 C 0.04201 -0.61667 0.04097 -0.61883 0.03976 -0.62037 C 0.03854 -0.62191 0.03698 -0.62284 0.03559 -0.62376 C 0.02847 -0.63148 0.03472 -0.62778 0.02743 -0.63117 C 0.02482 -0.63488 0.02448 -0.6358 0.02153 -0.63827 C 0.02066 -0.6392 0.01979 -0.63951 0.0191 -0.64043 C 0.01875 -0.64228 0.01771 -0.64413 0.01823 -0.64568 C 0.01892 -0.64784 0.02048 -0.64784 0.02153 -0.64938 C 0.02274 -0.65092 0.02378 -0.65309 0.02482 -0.65494 L 0.02812 -0.66265 " pathEditMode="relative" rAng="0" ptsTypes="AAAAAAAAAAAAAAAAAAAAAAAAAAAAAA">
                                      <p:cBhvr>
                                        <p:cTn id="15" dur="2500" fill="hold"/>
                                        <p:tgtEl>
                                          <p:spTgt spid="14"/>
                                        </p:tgtEl>
                                        <p:attrNameLst>
                                          <p:attrName>ppt_x</p:attrName>
                                          <p:attrName>ppt_y</p:attrName>
                                        </p:attrNameLst>
                                      </p:cBhvr>
                                      <p:rCtr x="3194" y="-33086"/>
                                    </p:animMotion>
                                  </p:childTnLst>
                                </p:cTn>
                              </p:par>
                              <p:par>
                                <p:cTn id="16" presetID="0" presetClass="path" presetSubtype="0" repeatCount="indefinite" fill="hold" grpId="0" nodeType="withEffect">
                                  <p:stCondLst>
                                    <p:cond delay="200"/>
                                  </p:stCondLst>
                                  <p:childTnLst>
                                    <p:animMotion origin="layout" path="M 4.44444E-6 -0.00031 L 4.44444E-6 0.00031 C 4.44444E-6 -0.09876 0.02916 -0.06296 0.02986 -0.16142 C 0.03072 -0.21605 0.00138 -0.28703 -0.00139 -0.30216 C -0.00434 -0.31728 0.00486 -0.33271 0.00572 -0.34012 C 0.00694 -0.34876 0.00902 -0.36574 0.01076 -0.375 C 0.01354 -0.39105 0.01597 -0.40339 0.01979 -0.41697 C 0.02204 -0.425 0.02378 -0.43302 0.02656 -0.43919 C 0.02795 -0.4429 0.02934 -0.44475 0.03072 -0.44845 C 0.03194 -0.45092 0.03263 -0.45555 0.03402 -0.4574 C 0.03663 -0.46358 0.03923 -0.46882 0.04236 -0.47253 C 0.0434 -0.47345 0.04461 -0.47407 0.04566 -0.47592 C 0.04774 -0.47993 0.0493 -0.48487 0.05138 -0.48858 L 0.05642 -0.49753 C 0.06041 -0.50648 0.05625 -0.50031 0.05902 -0.50926 C 0.05954 -0.51111 0.06059 -0.51265 0.06145 -0.51481 C 0.0651 -0.53796 0.06441 -0.52901 0.06232 -0.57068 C 0.06215 -0.57314 0.06111 -0.57438 0.06059 -0.57592 C 0.06041 -0.5787 0.06041 -0.58148 0.05972 -0.58333 C 0.05885 -0.58672 0.05763 -0.5895 0.05642 -0.5929 C 0.05434 -0.59753 0.0526 -0.60185 0.04982 -0.60555 L 0.04322 -0.6145 C 0.04201 -0.61635 0.04097 -0.61882 0.03975 -0.62006 C 0.03854 -0.6216 0.03697 -0.62253 0.03559 -0.62345 C 0.02847 -0.63148 0.03472 -0.62777 0.02743 -0.63055 C 0.02482 -0.63426 0.02447 -0.6358 0.02152 -0.63796 C 0.02066 -0.63889 0.01979 -0.6395 0.01909 -0.64043 C 0.01875 -0.64228 0.0177 -0.64413 0.01822 -0.64568 C 0.01892 -0.64784 0.02048 -0.64784 0.02152 -0.64938 C 0.02274 -0.65031 0.02378 -0.65308 0.02482 -0.65493 L 0.02812 -0.66265 " pathEditMode="relative" rAng="0" ptsTypes="AAAAAAAAAAAAAAAAAAAAAAAAAAAAAAA">
                                      <p:cBhvr>
                                        <p:cTn id="17" dur="2500" fill="hold"/>
                                        <p:tgtEl>
                                          <p:spTgt spid="15"/>
                                        </p:tgtEl>
                                        <p:attrNameLst>
                                          <p:attrName>ppt_x</p:attrName>
                                          <p:attrName>ppt_y</p:attrName>
                                        </p:attrNameLst>
                                      </p:cBhvr>
                                      <p:rCtr x="3090" y="-33086"/>
                                    </p:animMotion>
                                  </p:childTnLst>
                                </p:cTn>
                              </p:par>
                              <p:par>
                                <p:cTn id="18" presetID="0" presetClass="path" presetSubtype="0" repeatCount="indefinite" fill="hold" nodeType="withEffect">
                                  <p:stCondLst>
                                    <p:cond delay="1600"/>
                                  </p:stCondLst>
                                  <p:childTnLst>
                                    <p:animMotion origin="layout" path="M 1.11111E-6 -0.00031 L 1.11111E-6 0.00031 C 1.11111E-6 -0.09877 1.11111E-6 -0.19753 0.00052 -0.29599 C 0.00069 -0.31235 0.00347 -0.32469 0.00573 -0.34012 C 0.00694 -0.34877 -0.01806 -0.36389 -0.01632 -0.37315 C -0.01354 -0.3892 0.01267 -0.40617 0.01979 -0.41698 C 0.02691 -0.42809 0.02378 -0.43303 0.02656 -0.4392 C 0.02795 -0.4429 0.02934 -0.44475 0.03073 -0.44846 C 0.03194 -0.45093 0.03264 -0.45556 0.03403 -0.45741 C 0.03663 -0.46358 0.03924 -0.46883 0.04236 -0.47253 C 0.0434 -0.47346 0.04462 -0.47407 0.04566 -0.47593 C 0.04774 -0.47963 0.0493 -0.48488 0.05139 -0.48858 C 0.05295 -0.49198 0.03489 -0.49136 0.03663 -0.49383 C 0.04062 -0.50278 0.05625 -0.50031 0.05903 -0.50926 C 0.05955 -0.51111 0.03455 -0.53704 0.03542 -0.53858 C 0.03906 -0.56204 0.06441 -0.52901 0.06233 -0.57099 C 0.06215 -0.57377 0.06111 -0.57531 0.06059 -0.57716 C 0.06042 -0.57901 0.06042 -0.58179 0.05972 -0.58457 C 0.05885 -0.58735 0.05764 -0.59074 0.05642 -0.59352 C 0.05434 -0.59877 0.0526 -0.60247 0.04983 -0.60617 L 0.04323 -0.61451 C 0.04201 -0.61636 0.04097 -0.61883 0.03976 -0.62006 C 0.03854 -0.62161 0.03698 -0.62253 0.03559 -0.62346 C 0.02847 -0.63148 0.03472 -0.62778 0.02743 -0.63056 C 0.02483 -0.63426 0.02448 -0.6358 0.02153 -0.63796 C 0.02066 -0.63889 0.01979 -0.63951 0.0191 -0.64043 C 0.01875 -0.64228 0.01771 -0.64414 0.01823 -0.64568 C 0.01892 -0.64784 0.02049 -0.64784 0.02153 -0.64938 C 0.02274 -0.65031 0.02378 -0.65309 0.02483 -0.65494 L 0.02812 -0.66266 " pathEditMode="relative" rAng="0" ptsTypes="AAAAAAAAAAAAAAAAAAAAAAAAAAAAAA">
                                      <p:cBhvr>
                                        <p:cTn id="19" dur="2500" fill="hold"/>
                                        <p:tgtEl>
                                          <p:spTgt spid="16"/>
                                        </p:tgtEl>
                                        <p:attrNameLst>
                                          <p:attrName>ppt_x</p:attrName>
                                          <p:attrName>ppt_y</p:attrName>
                                        </p:attrNameLst>
                                      </p:cBhvr>
                                      <p:rCtr x="2309" y="-33086"/>
                                    </p:animMotion>
                                  </p:childTnLst>
                                </p:cTn>
                              </p:par>
                              <p:par>
                                <p:cTn id="20" presetID="0" presetClass="path" presetSubtype="0" repeatCount="indefinite" fill="hold" grpId="0" nodeType="withEffect">
                                  <p:stCondLst>
                                    <p:cond delay="0"/>
                                  </p:stCondLst>
                                  <p:childTnLst>
                                    <p:animMotion origin="layout" path="M -2.77778E-7 -0.00031 L -2.77778E-7 0.0003 C -0.00017 -0.09877 -2.77778E-7 -0.19784 -0.00069 -0.29568 C -0.00087 -0.31235 -0.00295 -0.3247 -0.00469 -0.34013 C -0.00573 -0.34877 -0.00746 -0.36575 -0.00885 -0.375 C -0.01111 -0.39105 -0.01302 -0.40309 -0.01615 -0.41698 C -0.01806 -0.4247 -0.01944 -0.43303 -0.0217 -0.4392 C -0.02292 -0.44229 -0.02396 -0.44476 -0.02517 -0.44846 C -0.02604 -0.45093 -0.02674 -0.45494 -0.02778 -0.45741 C -0.03003 -0.46297 -0.03212 -0.46852 -0.03455 -0.47192 C -0.03542 -0.47315 -0.03646 -0.47408 -0.03733 -0.47593 C -0.03906 -0.47994 -0.04028 -0.48457 -0.04201 -0.48858 C -0.0434 -0.49167 -0.04479 -0.49445 -0.04601 -0.49754 C -0.04931 -0.50649 -0.04601 -0.5 -0.04826 -0.50865 C -0.04861 -0.51112 -0.04948 -0.51266 -0.05017 -0.51482 C -0.05312 -0.53766 -0.0526 -0.52902 -0.05087 -0.57099 C -0.05069 -0.57346 -0.04983 -0.575 -0.04948 -0.57686 C -0.04931 -0.57902 -0.04931 -0.58179 -0.04878 -0.58396 C -0.04809 -0.58735 -0.04705 -0.59013 -0.04601 -0.59321 C -0.04444 -0.59846 -0.04306 -0.60217 -0.04062 -0.60618 C -0.03889 -0.60926 -0.03698 -0.61204 -0.03524 -0.61544 C -0.03437 -0.61698 -0.03351 -0.61914 -0.03246 -0.62068 C -0.03142 -0.62223 -0.03021 -0.62315 -0.02917 -0.62408 C -0.02326 -0.63149 -0.02847 -0.62778 -0.0224 -0.63118 C -0.02031 -0.63488 -0.01996 -0.63581 -0.01771 -0.63828 C -0.01701 -0.6392 -0.01615 -0.63951 -0.01562 -0.64044 C -0.01545 -0.64229 -0.01458 -0.64414 -0.01493 -0.64568 C -0.01545 -0.64784 -0.01684 -0.64784 -0.01771 -0.64939 C -0.01858 -0.65093 -0.01944 -0.65309 -0.02031 -0.65494 L -0.02309 -0.66266 " pathEditMode="relative" rAng="0" ptsTypes="AAAAAAAAAAAAAAAAAAAAAAAAAAAAAA">
                                      <p:cBhvr>
                                        <p:cTn id="21" dur="2500" fill="hold"/>
                                        <p:tgtEl>
                                          <p:spTgt spid="23"/>
                                        </p:tgtEl>
                                        <p:attrNameLst>
                                          <p:attrName>ppt_x</p:attrName>
                                          <p:attrName>ppt_y</p:attrName>
                                        </p:attrNameLst>
                                      </p:cBhvr>
                                      <p:rCtr x="-2622" y="-33086"/>
                                    </p:animMotion>
                                  </p:childTnLst>
                                </p:cTn>
                              </p:par>
                              <p:par>
                                <p:cTn id="22" presetID="0" presetClass="path" presetSubtype="0" repeatCount="indefinite" fill="hold" nodeType="withEffect">
                                  <p:stCondLst>
                                    <p:cond delay="300"/>
                                  </p:stCondLst>
                                  <p:childTnLst>
                                    <p:animMotion origin="layout" path="M 5E-6 -0.00031 L 5E-6 0.00031 C 0.00018 -0.09877 5E-6 -0.19753 0.0007 -0.29568 C 0.00087 -0.31235 0.00348 -0.32469 0.00573 -0.34013 C 0.00695 -0.34877 0.00903 -0.36574 0.01077 -0.375 C 0.01355 -0.39105 0.01598 -0.40309 0.0198 -0.41698 C 0.02205 -0.42469 0.02379 -0.43303 0.02657 -0.4392 C 0.02796 -0.44229 0.02935 -0.44476 0.03073 -0.44846 C 0.03195 -0.45093 0.03264 -0.45494 0.03403 -0.45741 C 0.03664 -0.46297 0.03924 -0.46852 0.04237 -0.47192 C 0.04341 -0.47315 0.04462 -0.47408 0.04566 -0.47593 C 0.04775 -0.47963 0.04931 -0.48457 0.05139 -0.48858 C 0.05313 -0.49167 0.05487 -0.49445 0.05643 -0.49753 C 0.06042 -0.50648 0.05626 -0.5 0.05903 -0.50864 C 0.05955 -0.51111 0.0606 -0.51266 0.06146 -0.51451 C 0.06511 -0.53766 0.06441 -0.52901 0.06233 -0.57099 C 0.06216 -0.57346 0.06112 -0.575 0.0606 -0.57685 C 0.06042 -0.57901 0.06042 -0.58179 0.05973 -0.58395 C 0.05886 -0.58735 0.05764 -0.59013 0.05643 -0.59321 C 0.05435 -0.59846 0.0526 -0.60216 0.04983 -0.60618 C 0.04757 -0.60926 0.04532 -0.61204 0.04323 -0.61543 C 0.04202 -0.61698 0.04098 -0.61914 0.03976 -0.62068 C 0.03855 -0.62222 0.03698 -0.62315 0.0356 -0.62408 C 0.02848 -0.63179 0.03473 -0.62809 0.02744 -0.63148 C 0.02483 -0.63519 0.02448 -0.63611 0.02153 -0.63858 C 0.02066 -0.63951 0.0198 -0.63982 0.0191 -0.64074 C 0.01876 -0.6426 0.01771 -0.64445 0.01823 -0.64599 C 0.01893 -0.64815 0.02049 -0.64815 0.02153 -0.64969 C 0.02275 -0.65124 0.02379 -0.6534 0.02483 -0.65525 L 0.02813 -0.66266 " pathEditMode="relative" rAng="0" ptsTypes="AAAAAAAAAAAAAAAAAAAAAAAAAAAAAA">
                                      <p:cBhvr>
                                        <p:cTn id="23" dur="2500" fill="hold"/>
                                        <p:tgtEl>
                                          <p:spTgt spid="17"/>
                                        </p:tgtEl>
                                        <p:attrNameLst>
                                          <p:attrName>ppt_x</p:attrName>
                                          <p:attrName>ppt_y</p:attrName>
                                        </p:attrNameLst>
                                      </p:cBhvr>
                                      <p:rCtr x="3194" y="-33086"/>
                                    </p:animMotion>
                                  </p:childTnLst>
                                </p:cTn>
                              </p:par>
                              <p:par>
                                <p:cTn id="24" presetID="0" presetClass="path" presetSubtype="0" repeatCount="indefinite" fill="hold" grpId="0" nodeType="withEffect">
                                  <p:stCondLst>
                                    <p:cond delay="1000"/>
                                  </p:stCondLst>
                                  <p:childTnLst>
                                    <p:animMotion origin="layout" path="M -2.22222E-6 -0.00031 L -2.22222E-6 0.00031 C 0.00018 -0.09876 -2.22222E-6 -0.19784 0.0007 -0.29568 C 0.00087 -0.31235 0.00347 -0.32469 0.00573 -0.34012 C 0.00695 -0.34876 0.00903 -0.36574 0.01077 -0.375 C 0.01354 -0.39105 0.01597 -0.40309 0.01979 -0.41697 C 0.02205 -0.42469 0.02379 -0.43302 0.02656 -0.4392 C 0.02795 -0.44228 0.02934 -0.44475 0.03073 -0.44846 C 0.03195 -0.45093 0.03264 -0.45494 0.03403 -0.45741 C 0.03663 -0.46296 0.03924 -0.46852 0.04236 -0.47191 C 0.04341 -0.47315 0.04462 -0.47407 0.04566 -0.47593 C 0.04775 -0.47994 0.04931 -0.48457 0.05139 -0.48858 C 0.05313 -0.49167 0.05486 -0.49444 0.05643 -0.49753 C 0.06042 -0.50648 0.05625 -0.5 0.05903 -0.50864 C 0.05955 -0.51111 0.06059 -0.51265 0.06146 -0.51451 C 0.06511 -0.53765 0.06441 -0.52901 0.06233 -0.57099 C 0.06216 -0.57346 0.06111 -0.575 0.06059 -0.57685 C 0.06042 -0.57901 0.06042 -0.58179 0.05972 -0.58395 C 0.05886 -0.58735 0.05764 -0.59012 0.05643 -0.59321 C 0.05434 -0.59846 0.05261 -0.60216 0.04983 -0.60617 C 0.04757 -0.60926 0.04531 -0.61204 0.04323 -0.61543 C 0.04202 -0.61697 0.04097 -0.61914 0.03976 -0.62068 C 0.03854 -0.62222 0.03698 -0.62315 0.03559 -0.62407 C 0.02847 -0.63179 0.03472 -0.62809 0.02743 -0.63148 C 0.02483 -0.63518 0.02448 -0.63611 0.02153 -0.63889 C 0.02066 -0.63951 0.01979 -0.63981 0.0191 -0.64074 C 0.01875 -0.64259 0.01771 -0.64444 0.01823 -0.64599 C 0.01893 -0.64815 0.02049 -0.64815 0.02153 -0.64969 C 0.02275 -0.65123 0.02379 -0.65339 0.02483 -0.65525 L 0.02813 -0.66265 " pathEditMode="relative" rAng="0" ptsTypes="AAAAAAAAAAAAAAAAAAAAAAAAAAAAAA">
                                      <p:cBhvr>
                                        <p:cTn id="25" dur="2500" fill="hold"/>
                                        <p:tgtEl>
                                          <p:spTgt spid="18"/>
                                        </p:tgtEl>
                                        <p:attrNameLst>
                                          <p:attrName>ppt_x</p:attrName>
                                          <p:attrName>ppt_y</p:attrName>
                                        </p:attrNameLst>
                                      </p:cBhvr>
                                      <p:rCtr x="3194" y="-33086"/>
                                    </p:animMotion>
                                  </p:childTnLst>
                                </p:cTn>
                              </p:par>
                              <p:par>
                                <p:cTn id="26" presetID="0" presetClass="path" presetSubtype="0" repeatCount="indefinite" fill="hold" nodeType="withEffect">
                                  <p:stCondLst>
                                    <p:cond delay="0"/>
                                  </p:stCondLst>
                                  <p:childTnLst>
                                    <p:animMotion origin="layout" path="M 1.38889E-6 -0.00031 L 1.38889E-6 0.00031 C 1.38889E-6 -0.09877 0.01458 -0.13642 0.01528 -0.23488 C 0.01545 -0.25124 0.0033 -0.32469 0.00573 -0.34012 C 0.00694 -0.34877 0.00903 -0.36574 0.01076 -0.375 C 0.01354 -0.39105 0.01597 -0.4034 0.01979 -0.41698 C 0.02205 -0.425 0.02378 -0.43303 0.02656 -0.4392 C 0.02795 -0.44259 0.02934 -0.44475 0.03073 -0.44846 C 0.03194 -0.45093 0.03264 -0.45525 0.03403 -0.45741 C 0.03663 -0.46327 0.03923 -0.46883 0.04236 -0.47222 C 0.0434 -0.47346 0.04462 -0.47408 0.04566 -0.47593 C 0.04774 -0.47963 0.0493 -0.48488 0.05139 -0.48858 L 0.05642 -0.49753 C 0.06042 -0.50648 0.05625 -0.50031 0.05903 -0.50895 C 0.05955 -0.51111 0.06059 -0.51266 0.06146 -0.51451 C 0.0651 -0.53796 0.06441 -0.52901 0.06233 -0.57068 C 0.06215 -0.57315 0.06111 -0.57438 0.06059 -0.57624 C 0.06042 -0.5787 0.06042 -0.58148 0.05972 -0.58333 C 0.05885 -0.58673 0.05764 -0.58951 0.05642 -0.5929 C 0.05434 -0.59784 0.0526 -0.60185 0.04983 -0.60556 L 0.04323 -0.61482 C 0.04201 -0.61636 0.04097 -0.61883 0.03976 -0.62006 C 0.03854 -0.62161 0.03698 -0.62253 0.03559 -0.62346 C 0.02847 -0.63148 0.03472 -0.62778 0.02743 -0.63087 C 0.02483 -0.63457 0.02448 -0.6358 0.02153 -0.63796 C 0.02066 -0.63889 0.01979 -0.63951 0.0191 -0.64043 C 0.01875 -0.64229 0.01771 -0.64414 0.01823 -0.64568 C 0.01892 -0.64784 0.02048 -0.64784 0.02153 -0.64938 C 0.02274 -0.65062 0.02378 -0.65309 0.02483 -0.65494 L 0.02812 -0.66266 " pathEditMode="relative" rAng="0" ptsTypes="AAAAAAAAAAAAAAAAAAAAAAAAAAAAAA">
                                      <p:cBhvr>
                                        <p:cTn id="27" dur="2500" fill="hold"/>
                                        <p:tgtEl>
                                          <p:spTgt spid="19"/>
                                        </p:tgtEl>
                                        <p:attrNameLst>
                                          <p:attrName>ppt_x</p:attrName>
                                          <p:attrName>ppt_y</p:attrName>
                                        </p:attrNameLst>
                                      </p:cBhvr>
                                      <p:rCtr x="3194" y="-33086"/>
                                    </p:animMotion>
                                  </p:childTnLst>
                                </p:cTn>
                              </p:par>
                              <p:par>
                                <p:cTn id="28" presetID="0" presetClass="path" presetSubtype="0" repeatCount="indefinite" fill="hold" grpId="0" nodeType="withEffect">
                                  <p:stCondLst>
                                    <p:cond delay="1300"/>
                                  </p:stCondLst>
                                  <p:childTnLst>
                                    <p:animMotion origin="layout" path="M 1.38778E-17 -0.0003 L 1.38778E-17 0.00031 C 0.00017 -0.09876 1.38778E-17 -0.19753 0.00069 -0.29568 C 0.00087 -0.31234 0.00347 -0.32469 0.00573 -0.34012 C 0.00694 -0.34876 0.00903 -0.36574 0.01076 -0.375 C 0.01354 -0.39105 0.01597 -0.40308 0.01979 -0.41697 C 0.02205 -0.42469 0.02378 -0.43302 0.02656 -0.43919 C 0.02795 -0.44228 0.02934 -0.44475 0.03073 -0.44845 C 0.03194 -0.45092 0.03264 -0.45493 0.03403 -0.4574 C 0.03663 -0.46296 0.03924 -0.46851 0.04236 -0.47191 C 0.0434 -0.47314 0.04462 -0.47407 0.04566 -0.47592 C 0.04774 -0.47963 0.04931 -0.48456 0.05139 -0.48858 C 0.05313 -0.49166 0.05486 -0.49444 0.05642 -0.49753 C 0.06042 -0.50648 0.05625 -0.5 0.05903 -0.50864 C 0.05955 -0.51111 0.06059 -0.51265 0.06146 -0.5145 C 0.0651 -0.53765 0.06441 -0.52901 0.06233 -0.57098 C 0.06215 -0.57345 0.06111 -0.575 0.06059 -0.57685 C 0.06042 -0.5787 0.06042 -0.58148 0.05972 -0.58364 C 0.05885 -0.58703 0.05764 -0.58981 0.05642 -0.5929 C 0.05434 -0.59814 0.0526 -0.60185 0.04983 -0.60586 C 0.04757 -0.60895 0.04531 -0.61172 0.04323 -0.61512 C 0.04201 -0.61666 0.04097 -0.61882 0.03976 -0.62037 C 0.03854 -0.62191 0.03698 -0.62284 0.03559 -0.62376 C 0.02847 -0.63148 0.03472 -0.62777 0.02743 -0.63117 C 0.02483 -0.63487 0.02448 -0.6358 0.02153 -0.63827 C 0.02066 -0.63919 0.01979 -0.6395 0.0191 -0.64043 C 0.01875 -0.64228 0.01771 -0.64413 0.01823 -0.64568 C 0.01892 -0.64784 0.02049 -0.64784 0.02153 -0.64938 C 0.02274 -0.65092 0.02378 -0.65308 0.02483 -0.65493 L 0.02813 -0.66265 " pathEditMode="relative" rAng="0" ptsTypes="AAAAAAAAAAAAAAAAAAAAAAAAAAAAAA">
                                      <p:cBhvr>
                                        <p:cTn id="29" dur="2500" fill="hold"/>
                                        <p:tgtEl>
                                          <p:spTgt spid="20"/>
                                        </p:tgtEl>
                                        <p:attrNameLst>
                                          <p:attrName>ppt_x</p:attrName>
                                          <p:attrName>ppt_y</p:attrName>
                                        </p:attrNameLst>
                                      </p:cBhvr>
                                      <p:rCtr x="3194" y="-33086"/>
                                    </p:animMotion>
                                  </p:childTnLst>
                                </p:cTn>
                              </p:par>
                              <p:par>
                                <p:cTn id="30" presetID="0" presetClass="path" presetSubtype="0" repeatCount="indefinite" fill="hold" nodeType="withEffect">
                                  <p:stCondLst>
                                    <p:cond delay="100"/>
                                  </p:stCondLst>
                                  <p:childTnLst>
                                    <p:animMotion origin="layout" path="M -3.33333E-6 -0.00031 L -3.33333E-6 0.0003 C 0.00018 -0.09877 -3.33333E-6 -0.19753 0.0007 -0.29568 C 0.00087 -0.31235 0.00348 -0.3247 0.00573 -0.34013 C 0.00695 -0.34877 0.00903 -0.36574 0.01077 -0.375 C 0.01355 -0.39105 0.01598 -0.40309 0.0198 -0.41698 C 0.02205 -0.4247 0.02379 -0.43303 0.02657 -0.4392 C 0.02795 -0.44229 0.02934 -0.44476 0.03073 -0.44846 C 0.03195 -0.45093 0.03264 -0.45494 0.03403 -0.45741 C 0.03664 -0.46297 0.03924 -0.46852 0.04236 -0.47192 C 0.04341 -0.47315 0.04462 -0.47408 0.04566 -0.47593 C 0.04775 -0.47963 0.04931 -0.48457 0.05139 -0.48858 C 0.05313 -0.49167 0.05486 -0.49445 0.05643 -0.49753 C 0.06042 -0.50649 0.05625 -0.5 0.05903 -0.50865 C 0.05955 -0.51112 0.06059 -0.51266 0.06146 -0.51451 C 0.06511 -0.53766 0.06441 -0.52902 0.06233 -0.57099 C 0.06216 -0.57346 0.06111 -0.575 0.06059 -0.57686 C 0.06042 -0.57902 0.06042 -0.58179 0.05973 -0.58395 C 0.05886 -0.58735 0.05764 -0.59013 0.05643 -0.59321 C 0.05434 -0.59846 0.05261 -0.60216 0.04983 -0.60618 C 0.04757 -0.60926 0.04532 -0.61204 0.04323 -0.61544 C 0.04202 -0.61698 0.04098 -0.61914 0.03976 -0.62068 C 0.03855 -0.62223 0.03698 -0.62315 0.03559 -0.62408 C 0.02848 -0.63179 0.03473 -0.62809 0.02743 -0.63149 C 0.02483 -0.63519 0.02448 -0.63612 0.02153 -0.63858 C 0.02066 -0.63951 0.0198 -0.63982 0.0191 -0.64074 C 0.01875 -0.6426 0.01771 -0.64445 0.01823 -0.64599 C 0.01893 -0.64815 0.02049 -0.64815 0.02153 -0.6497 C 0.02275 -0.65124 0.02379 -0.6534 0.02483 -0.65525 L 0.02813 -0.66266 " pathEditMode="relative" rAng="0" ptsTypes="AAAAAAAAAAAAAAAAAAAAAAAAAAAAAA">
                                      <p:cBhvr>
                                        <p:cTn id="31" dur="2500" fill="hold"/>
                                        <p:tgtEl>
                                          <p:spTgt spid="21"/>
                                        </p:tgtEl>
                                        <p:attrNameLst>
                                          <p:attrName>ppt_x</p:attrName>
                                          <p:attrName>ppt_y</p:attrName>
                                        </p:attrNameLst>
                                      </p:cBhvr>
                                      <p:rCtr x="3194" y="-33086"/>
                                    </p:animMotion>
                                  </p:childTnLst>
                                </p:cTn>
                              </p:par>
                              <p:par>
                                <p:cTn id="32" presetID="0" presetClass="path" presetSubtype="0" repeatCount="indefinite" fill="hold" grpId="0" nodeType="withEffect">
                                  <p:stCondLst>
                                    <p:cond delay="1000"/>
                                  </p:stCondLst>
                                  <p:childTnLst>
                                    <p:animMotion origin="layout" path="M 5E-6 -0.0003 L 5E-6 0.00031 C 0.00017 -0.09876 5E-6 -0.19753 0.0007 -0.29567 C 0.00087 -0.31234 0.00348 -0.32469 0.00572 -0.34012 C 0.00694 -0.34876 0.00902 -0.36574 0.01077 -0.375 C 0.01355 -0.39105 0.01598 -0.40308 0.0198 -0.41697 C 0.02205 -0.42469 0.02378 -0.43302 0.02657 -0.43919 C 0.02795 -0.44228 0.02934 -0.44475 0.03073 -0.44845 C 0.03195 -0.45092 0.03264 -0.45493 0.03403 -0.4574 C 0.03664 -0.46296 0.03923 -0.46851 0.04237 -0.47191 C 0.0434 -0.47314 0.04462 -0.47407 0.04566 -0.47592 C 0.04775 -0.47963 0.0493 -0.48456 0.05138 -0.48858 C 0.05313 -0.49166 0.05487 -0.49444 0.05642 -0.49753 C 0.06042 -0.50648 0.05625 -0.5 0.05903 -0.50864 C 0.05955 -0.51111 0.0606 -0.51265 0.06145 -0.5145 C 0.06511 -0.53765 0.0644 -0.52901 0.06233 -0.57098 C 0.06215 -0.57345 0.06112 -0.575 0.0606 -0.57685 C 0.06042 -0.57901 0.06042 -0.58179 0.05973 -0.58395 C 0.05886 -0.58734 0.05764 -0.59012 0.05642 -0.59321 C 0.05435 -0.59845 0.05261 -0.60216 0.04983 -0.60617 C 0.04757 -0.60926 0.04532 -0.61203 0.04322 -0.61543 C 0.04202 -0.61697 0.04098 -0.61913 0.03976 -0.62067 C 0.03855 -0.62222 0.03698 -0.62314 0.0356 -0.62407 C 0.02848 -0.63179 0.03473 -0.62808 0.02743 -0.63148 C 0.02483 -0.63518 0.02448 -0.63611 0.02153 -0.63858 C 0.02066 -0.6395 0.0198 -0.63981 0.0191 -0.64074 C 0.01876 -0.64259 0.01771 -0.64444 0.01822 -0.64598 C 0.01893 -0.64814 0.02049 -0.64814 0.02153 -0.64969 C 0.02275 -0.65123 0.02378 -0.65339 0.02483 -0.65524 L 0.02812 -0.66265 " pathEditMode="relative" rAng="0" ptsTypes="AAAAAAAAAAAAAAAAAAAAAAAAAAAAAA">
                                      <p:cBhvr>
                                        <p:cTn id="33" dur="2500" fill="hold"/>
                                        <p:tgtEl>
                                          <p:spTgt spid="22"/>
                                        </p:tgtEl>
                                        <p:attrNameLst>
                                          <p:attrName>ppt_x</p:attrName>
                                          <p:attrName>ppt_y</p:attrName>
                                        </p:attrNameLst>
                                      </p:cBhvr>
                                      <p:rCtr x="3194" y="-33086"/>
                                    </p:animMotion>
                                  </p:childTnLst>
                                </p:cTn>
                              </p:par>
                              <p:par>
                                <p:cTn id="34" presetID="0" presetClass="path" presetSubtype="0" repeatCount="indefinite" fill="hold" nodeType="withEffect">
                                  <p:stCondLst>
                                    <p:cond delay="100"/>
                                  </p:stCondLst>
                                  <p:childTnLst>
                                    <p:animMotion origin="layout" path="M -3.61111E-6 -0.00031 L -3.61111E-6 0.00031 C 0.00018 -0.09876 -0.00729 -0.06481 -0.00659 -0.16265 C -0.00642 -0.17932 0.02223 -0.26018 0.02448 -0.27562 C 0.0257 -0.28426 -0.03264 -0.34722 -0.0309 -0.35679 C -0.02812 -0.37284 0.01025 -0.40339 0.0198 -0.41697 C 0.02934 -0.43117 0.02379 -0.43302 0.02657 -0.4392 C 0.02796 -0.4429 0.02934 -0.44475 0.03073 -0.44846 C 0.03195 -0.45092 0.03264 -0.45555 0.03403 -0.45741 C 0.03664 -0.46358 0.03924 -0.46883 0.04236 -0.47253 C 0.04341 -0.47346 0.04462 -0.47407 0.04566 -0.47592 C 0.04775 -0.47963 0.04931 -0.48488 0.05139 -0.48858 L 0.05643 -0.49753 C 0.06042 -0.50648 0.05625 -0.50031 0.05903 -0.50926 C 0.05955 -0.51111 0.06059 -0.51265 0.06146 -0.5145 C 0.06511 -0.53796 0.06441 -0.52901 0.06233 -0.57068 C 0.06216 -0.57315 0.06111 -0.57438 0.06059 -0.57592 C 0.06042 -0.5787 0.06042 -0.58148 0.05973 -0.58333 C 0.05886 -0.58673 0.05764 -0.5895 0.05643 -0.5929 C 0.05434 -0.59753 0.05261 -0.60185 0.04983 -0.60555 L 0.04323 -0.6145 C 0.04202 -0.61636 0.04098 -0.61883 0.03976 -0.62006 C 0.03855 -0.6216 0.03698 -0.62253 0.03559 -0.62346 C 0.02848 -0.63148 0.03473 -0.62778 0.02743 -0.63055 C 0.02483 -0.63426 0.02448 -0.6358 0.02153 -0.63796 C 0.02066 -0.63889 0.0198 -0.6395 0.0191 -0.64043 C 0.01875 -0.64228 0.01771 -0.64413 0.01823 -0.64568 C 0.01893 -0.64784 0.02049 -0.64784 0.02153 -0.64938 C 0.02275 -0.65031 0.02379 -0.65308 0.02483 -0.65494 L 0.02813 -0.66265 " pathEditMode="relative" rAng="0" ptsTypes="AAAAAAAAAAAAAAAAAAAAAAAAAAAAAA">
                                      <p:cBhvr>
                                        <p:cTn id="35" dur="2500" fill="hold"/>
                                        <p:tgtEl>
                                          <p:spTgt spid="24"/>
                                        </p:tgtEl>
                                        <p:attrNameLst>
                                          <p:attrName>ppt_x</p:attrName>
                                          <p:attrName>ppt_y</p:attrName>
                                        </p:attrNameLst>
                                      </p:cBhvr>
                                      <p:rCtr x="1649" y="-33086"/>
                                    </p:animMotion>
                                  </p:childTnLst>
                                </p:cTn>
                              </p:par>
                              <p:par>
                                <p:cTn id="36" presetID="8" presetClass="emph" presetSubtype="0" repeatCount="indefinite" fill="hold" grpId="0" nodeType="withEffect">
                                  <p:stCondLst>
                                    <p:cond delay="0"/>
                                  </p:stCondLst>
                                  <p:childTnLst>
                                    <p:animRot by="-21600000">
                                      <p:cBhvr>
                                        <p:cTn id="37" dur="30000" fill="hold"/>
                                        <p:tgtEl>
                                          <p:spTgt spid="27"/>
                                        </p:tgtEl>
                                        <p:attrNameLst>
                                          <p:attrName>r</p:attrName>
                                        </p:attrNameLst>
                                      </p:cBhvr>
                                    </p:animRot>
                                  </p:childTnLst>
                                </p:cTn>
                              </p:par>
                              <p:par>
                                <p:cTn id="38" presetID="8" presetClass="emph" presetSubtype="0" repeatCount="indefinite" fill="hold" grpId="0" nodeType="withEffect">
                                  <p:stCondLst>
                                    <p:cond delay="0"/>
                                  </p:stCondLst>
                                  <p:childTnLst>
                                    <p:animRot by="21600000">
                                      <p:cBhvr>
                                        <p:cTn id="39" dur="30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5" grpId="0" animBg="1"/>
      <p:bldP spid="18" grpId="0" animBg="1"/>
      <p:bldP spid="20" grpId="0" animBg="1"/>
      <p:bldP spid="22" grpId="0" animBg="1"/>
      <p:bldP spid="23" grpId="0" animBg="1"/>
      <p:bldP spid="27" grpId="0" animBg="1"/>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文本框 3"/>
          <p:cNvSpPr txBox="1">
            <a:spLocks noChangeArrowheads="1"/>
          </p:cNvSpPr>
          <p:nvPr/>
        </p:nvSpPr>
        <p:spPr bwMode="auto">
          <a:xfrm>
            <a:off x="360363" y="528638"/>
            <a:ext cx="54467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400" b="1" dirty="0" smtClean="0">
                <a:solidFill>
                  <a:schemeClr val="bg1"/>
                </a:solidFill>
                <a:latin typeface="时尚中黑简体"/>
                <a:ea typeface="时尚中黑简体"/>
                <a:cs typeface="时尚中黑简体"/>
              </a:rPr>
              <a:t>共同</a:t>
            </a:r>
            <a:r>
              <a:rPr lang="zh-CN" altLang="en-US" sz="2400" b="1" dirty="0">
                <a:solidFill>
                  <a:schemeClr val="bg1"/>
                </a:solidFill>
                <a:latin typeface="时尚中黑简体"/>
                <a:ea typeface="时尚中黑简体"/>
                <a:cs typeface="时尚中黑简体"/>
              </a:rPr>
              <a:t>借款人应</a:t>
            </a:r>
            <a:r>
              <a:rPr lang="zh-CN" altLang="en-US" sz="2400" b="1" dirty="0" smtClean="0">
                <a:solidFill>
                  <a:schemeClr val="bg1"/>
                </a:solidFill>
                <a:latin typeface="时尚中黑简体"/>
                <a:ea typeface="时尚中黑简体"/>
                <a:cs typeface="时尚中黑简体"/>
              </a:rPr>
              <a:t>符合以下条件</a:t>
            </a:r>
            <a:endParaRPr lang="zh-CN" altLang="en-US" sz="2400" b="1" dirty="0">
              <a:solidFill>
                <a:schemeClr val="bg1"/>
              </a:solidFill>
              <a:latin typeface="时尚中黑简体"/>
              <a:ea typeface="时尚中黑简体"/>
              <a:cs typeface="时尚中黑简体"/>
            </a:endParaRPr>
          </a:p>
        </p:txBody>
      </p:sp>
      <p:sp>
        <p:nvSpPr>
          <p:cNvPr id="51" name="矩形 24"/>
          <p:cNvSpPr>
            <a:spLocks noChangeArrowheads="1"/>
          </p:cNvSpPr>
          <p:nvPr/>
        </p:nvSpPr>
        <p:spPr bwMode="auto">
          <a:xfrm>
            <a:off x="360363" y="990600"/>
            <a:ext cx="5868987" cy="46038"/>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a:solidFill>
                <a:srgbClr val="FFFFFF"/>
              </a:solidFill>
              <a:latin typeface="Calibri" panose="020F0502020204030204" pitchFamily="34" charset="0"/>
              <a:ea typeface="幼圆" panose="02010509060101010101" pitchFamily="49" charset="-122"/>
              <a:sym typeface="Calibri" panose="020F0502020204030204" pitchFamily="34" charset="0"/>
            </a:endParaRPr>
          </a:p>
        </p:txBody>
      </p:sp>
      <p:grpSp>
        <p:nvGrpSpPr>
          <p:cNvPr id="52" name="组合 51"/>
          <p:cNvGrpSpPr/>
          <p:nvPr/>
        </p:nvGrpSpPr>
        <p:grpSpPr>
          <a:xfrm>
            <a:off x="4353785" y="3442929"/>
            <a:ext cx="2806838" cy="3427291"/>
            <a:chOff x="4408748" y="2851198"/>
            <a:chExt cx="2806473" cy="3428085"/>
          </a:xfrm>
          <a:solidFill>
            <a:srgbClr val="A6A6A6"/>
          </a:solidFill>
        </p:grpSpPr>
        <p:sp>
          <p:nvSpPr>
            <p:cNvPr id="53" name="矩形 52"/>
            <p:cNvSpPr/>
            <p:nvPr/>
          </p:nvSpPr>
          <p:spPr>
            <a:xfrm>
              <a:off x="5654903" y="2851198"/>
              <a:ext cx="308446" cy="34280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54" name="矩形 53"/>
            <p:cNvSpPr/>
            <p:nvPr/>
          </p:nvSpPr>
          <p:spPr>
            <a:xfrm rot="3628266">
              <a:off x="6344896" y="3307680"/>
              <a:ext cx="240375" cy="15002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55" name="矩形 54"/>
            <p:cNvSpPr/>
            <p:nvPr/>
          </p:nvSpPr>
          <p:spPr>
            <a:xfrm rot="3222577">
              <a:off x="6279379" y="4508173"/>
              <a:ext cx="117002" cy="15002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56" name="矩形 55"/>
            <p:cNvSpPr/>
            <p:nvPr/>
          </p:nvSpPr>
          <p:spPr>
            <a:xfrm rot="18144688" flipH="1">
              <a:off x="5094796" y="2855932"/>
              <a:ext cx="152149" cy="15002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57" name="矩形 56"/>
            <p:cNvSpPr/>
            <p:nvPr/>
          </p:nvSpPr>
          <p:spPr>
            <a:xfrm rot="17368525" flipH="1">
              <a:off x="5067148" y="4124428"/>
              <a:ext cx="183475" cy="15002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nvGrpSpPr>
          <p:cNvPr id="59" name="组合 46"/>
          <p:cNvGrpSpPr/>
          <p:nvPr/>
        </p:nvGrpSpPr>
        <p:grpSpPr bwMode="auto">
          <a:xfrm>
            <a:off x="4711700" y="1392238"/>
            <a:ext cx="2247900" cy="2246312"/>
            <a:chOff x="1200760" y="3842074"/>
            <a:chExt cx="1784148" cy="1784148"/>
          </a:xfrm>
        </p:grpSpPr>
        <p:sp>
          <p:nvSpPr>
            <p:cNvPr id="61" name="椭圆 60"/>
            <p:cNvSpPr/>
            <p:nvPr/>
          </p:nvSpPr>
          <p:spPr>
            <a:xfrm>
              <a:off x="1200760" y="3842074"/>
              <a:ext cx="1784148" cy="1784148"/>
            </a:xfrm>
            <a:prstGeom prst="ellipse">
              <a:avLst/>
            </a:prstGeom>
            <a:gradFill flip="none" rotWithShape="1">
              <a:gsLst>
                <a:gs pos="0">
                  <a:srgbClr val="CBCBCB"/>
                </a:gs>
                <a:gs pos="100000">
                  <a:srgbClr val="F3F3F3"/>
                </a:gs>
              </a:gsLst>
              <a:lin ang="2700000" scaled="1"/>
              <a:tileRect/>
            </a:gradFill>
            <a:ln w="31750">
              <a:gradFill flip="none" rotWithShape="1">
                <a:gsLst>
                  <a:gs pos="0">
                    <a:schemeClr val="bg1"/>
                  </a:gs>
                  <a:gs pos="100000">
                    <a:srgbClr val="CBCBCB"/>
                  </a:gs>
                </a:gsLst>
                <a:lin ang="2700000" scaled="1"/>
                <a:tileRect/>
              </a:grad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2" name="椭圆 61"/>
            <p:cNvSpPr/>
            <p:nvPr/>
          </p:nvSpPr>
          <p:spPr>
            <a:xfrm>
              <a:off x="1475770" y="4117085"/>
              <a:ext cx="1234127" cy="1234127"/>
            </a:xfrm>
            <a:prstGeom prst="ellipse">
              <a:avLst/>
            </a:prstGeom>
            <a:solidFill>
              <a:srgbClr val="FFB850"/>
            </a:solidFill>
            <a:ln>
              <a:no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nvGrpSpPr>
          <p:cNvPr id="64" name="组合 51"/>
          <p:cNvGrpSpPr/>
          <p:nvPr/>
        </p:nvGrpSpPr>
        <p:grpSpPr bwMode="auto">
          <a:xfrm>
            <a:off x="6353175" y="3992563"/>
            <a:ext cx="1943100" cy="1943100"/>
            <a:chOff x="1200760" y="3842075"/>
            <a:chExt cx="1784148" cy="1784148"/>
          </a:xfrm>
        </p:grpSpPr>
        <p:sp>
          <p:nvSpPr>
            <p:cNvPr id="66" name="椭圆 65"/>
            <p:cNvSpPr/>
            <p:nvPr/>
          </p:nvSpPr>
          <p:spPr>
            <a:xfrm>
              <a:off x="1200760" y="3842075"/>
              <a:ext cx="1784148" cy="1784148"/>
            </a:xfrm>
            <a:prstGeom prst="ellipse">
              <a:avLst/>
            </a:prstGeom>
            <a:gradFill flip="none" rotWithShape="1">
              <a:gsLst>
                <a:gs pos="0">
                  <a:srgbClr val="CBCBCB"/>
                </a:gs>
                <a:gs pos="100000">
                  <a:srgbClr val="F3F3F3"/>
                </a:gs>
              </a:gsLst>
              <a:lin ang="2700000" scaled="1"/>
              <a:tileRect/>
            </a:gradFill>
            <a:ln w="31750">
              <a:gradFill flip="none" rotWithShape="1">
                <a:gsLst>
                  <a:gs pos="0">
                    <a:schemeClr val="bg1"/>
                  </a:gs>
                  <a:gs pos="100000">
                    <a:srgbClr val="CBCBCB"/>
                  </a:gs>
                </a:gsLst>
                <a:lin ang="2700000" scaled="1"/>
                <a:tileRect/>
              </a:grad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7" name="椭圆 66"/>
            <p:cNvSpPr/>
            <p:nvPr/>
          </p:nvSpPr>
          <p:spPr>
            <a:xfrm>
              <a:off x="1475770" y="4117085"/>
              <a:ext cx="1234127" cy="1234127"/>
            </a:xfrm>
            <a:prstGeom prst="ellipse">
              <a:avLst/>
            </a:prstGeom>
            <a:solidFill>
              <a:srgbClr val="00AF92"/>
            </a:solidFill>
            <a:ln>
              <a:no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nvGrpSpPr>
          <p:cNvPr id="69" name="组合 56"/>
          <p:cNvGrpSpPr/>
          <p:nvPr/>
        </p:nvGrpSpPr>
        <p:grpSpPr bwMode="auto">
          <a:xfrm>
            <a:off x="3114675" y="4371975"/>
            <a:ext cx="1735138" cy="1733550"/>
            <a:chOff x="1200760" y="3842075"/>
            <a:chExt cx="1784148" cy="1784148"/>
          </a:xfrm>
          <a:effectLst>
            <a:outerShdw blurRad="50800" sx="1000" sy="1000" algn="ctr" rotWithShape="0">
              <a:srgbClr val="000000"/>
            </a:outerShdw>
          </a:effectLst>
        </p:grpSpPr>
        <p:sp>
          <p:nvSpPr>
            <p:cNvPr id="71" name="椭圆 70"/>
            <p:cNvSpPr/>
            <p:nvPr/>
          </p:nvSpPr>
          <p:spPr>
            <a:xfrm>
              <a:off x="1200760" y="3842075"/>
              <a:ext cx="1784148" cy="1784148"/>
            </a:xfrm>
            <a:prstGeom prst="ellipse">
              <a:avLst/>
            </a:prstGeom>
            <a:gradFill flip="none" rotWithShape="1">
              <a:gsLst>
                <a:gs pos="0">
                  <a:srgbClr val="CBCBCB"/>
                </a:gs>
                <a:gs pos="100000">
                  <a:srgbClr val="F3F3F3"/>
                </a:gs>
              </a:gsLst>
              <a:lin ang="2700000" scaled="1"/>
              <a:tileRect/>
            </a:gradFill>
            <a:ln w="31750">
              <a:solidFill>
                <a:srgbClr val="FFFFFF"/>
              </a:solid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72" name="椭圆 71"/>
            <p:cNvSpPr/>
            <p:nvPr/>
          </p:nvSpPr>
          <p:spPr>
            <a:xfrm>
              <a:off x="1475770" y="4117085"/>
              <a:ext cx="1234127" cy="1234127"/>
            </a:xfrm>
            <a:prstGeom prst="ellipse">
              <a:avLst/>
            </a:prstGeom>
            <a:solidFill>
              <a:srgbClr val="01ACBE"/>
            </a:solidFill>
            <a:ln>
              <a:solidFill>
                <a:srgbClr val="FFFFFF"/>
              </a:solid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nvGrpSpPr>
          <p:cNvPr id="74" name="组合 61"/>
          <p:cNvGrpSpPr/>
          <p:nvPr/>
        </p:nvGrpSpPr>
        <p:grpSpPr bwMode="auto">
          <a:xfrm>
            <a:off x="3262313" y="2701925"/>
            <a:ext cx="1527175" cy="1527175"/>
            <a:chOff x="1200760" y="3842075"/>
            <a:chExt cx="1784148" cy="1784148"/>
          </a:xfrm>
        </p:grpSpPr>
        <p:sp>
          <p:nvSpPr>
            <p:cNvPr id="96" name="椭圆 95"/>
            <p:cNvSpPr/>
            <p:nvPr/>
          </p:nvSpPr>
          <p:spPr>
            <a:xfrm>
              <a:off x="1200760" y="3842075"/>
              <a:ext cx="1784148" cy="1784148"/>
            </a:xfrm>
            <a:prstGeom prst="ellipse">
              <a:avLst/>
            </a:prstGeom>
            <a:gradFill flip="none" rotWithShape="1">
              <a:gsLst>
                <a:gs pos="0">
                  <a:srgbClr val="CBCBCB"/>
                </a:gs>
                <a:gs pos="100000">
                  <a:srgbClr val="F3F3F3"/>
                </a:gs>
              </a:gsLst>
              <a:lin ang="2700000" scaled="1"/>
              <a:tileRect/>
            </a:gradFill>
            <a:ln w="31750">
              <a:gradFill flip="none" rotWithShape="1">
                <a:gsLst>
                  <a:gs pos="0">
                    <a:schemeClr val="bg1"/>
                  </a:gs>
                  <a:gs pos="100000">
                    <a:srgbClr val="CBCBCB"/>
                  </a:gs>
                </a:gsLst>
                <a:lin ang="2700000" scaled="1"/>
                <a:tileRect/>
              </a:grad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97" name="椭圆 96"/>
            <p:cNvSpPr/>
            <p:nvPr/>
          </p:nvSpPr>
          <p:spPr>
            <a:xfrm>
              <a:off x="1475770" y="4117085"/>
              <a:ext cx="1234127" cy="1234127"/>
            </a:xfrm>
            <a:prstGeom prst="ellipse">
              <a:avLst/>
            </a:prstGeom>
            <a:solidFill>
              <a:srgbClr val="F6615B"/>
            </a:solidFill>
            <a:ln>
              <a:no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nvGrpSpPr>
          <p:cNvPr id="98" name="组合 97"/>
          <p:cNvGrpSpPr/>
          <p:nvPr/>
        </p:nvGrpSpPr>
        <p:grpSpPr bwMode="auto">
          <a:xfrm>
            <a:off x="4791075" y="6127750"/>
            <a:ext cx="752475" cy="739775"/>
            <a:chOff x="646691" y="2628229"/>
            <a:chExt cx="2672598" cy="2631032"/>
          </a:xfrm>
        </p:grpSpPr>
        <p:grpSp>
          <p:nvGrpSpPr>
            <p:cNvPr id="99" name="组合 98"/>
            <p:cNvGrpSpPr/>
            <p:nvPr/>
          </p:nvGrpSpPr>
          <p:grpSpPr>
            <a:xfrm>
              <a:off x="1066991" y="3331434"/>
              <a:ext cx="1712544" cy="1927827"/>
              <a:chOff x="3442680" y="2338959"/>
              <a:chExt cx="3567427" cy="4015885"/>
            </a:xfrm>
            <a:solidFill>
              <a:schemeClr val="bg1">
                <a:lumMod val="65000"/>
              </a:schemeClr>
            </a:solidFill>
            <a:effectLst/>
          </p:grpSpPr>
          <p:sp>
            <p:nvSpPr>
              <p:cNvPr id="105" name="矩形 104"/>
              <p:cNvSpPr/>
              <p:nvPr/>
            </p:nvSpPr>
            <p:spPr>
              <a:xfrm>
                <a:off x="5138533" y="2338959"/>
                <a:ext cx="246743" cy="40158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06" name="矩形 105"/>
              <p:cNvSpPr/>
              <p:nvPr/>
            </p:nvSpPr>
            <p:spPr>
              <a:xfrm rot="3540000">
                <a:off x="5934433" y="3106991"/>
                <a:ext cx="246743" cy="1904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07" name="矩形 106"/>
              <p:cNvSpPr/>
              <p:nvPr/>
            </p:nvSpPr>
            <p:spPr>
              <a:xfrm rot="3000000">
                <a:off x="5675244" y="4619284"/>
                <a:ext cx="246743" cy="14459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08" name="矩形 107"/>
              <p:cNvSpPr/>
              <p:nvPr/>
            </p:nvSpPr>
            <p:spPr>
              <a:xfrm rot="18060000" flipH="1">
                <a:off x="4447752" y="2660478"/>
                <a:ext cx="160051" cy="1904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09" name="矩形 108"/>
              <p:cNvSpPr/>
              <p:nvPr/>
            </p:nvSpPr>
            <p:spPr>
              <a:xfrm rot="17340000" flipH="1">
                <a:off x="4336072" y="3870037"/>
                <a:ext cx="117819" cy="1904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sp>
          <p:nvSpPr>
            <p:cNvPr id="100" name="椭圆 99"/>
            <p:cNvSpPr/>
            <p:nvPr/>
          </p:nvSpPr>
          <p:spPr>
            <a:xfrm>
              <a:off x="1413512" y="2628229"/>
              <a:ext cx="1076935" cy="1078386"/>
            </a:xfrm>
            <a:prstGeom prst="ellipse">
              <a:avLst/>
            </a:prstGeom>
            <a:solidFill>
              <a:srgbClr val="FFB850"/>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01" name="椭圆 100"/>
            <p:cNvSpPr/>
            <p:nvPr/>
          </p:nvSpPr>
          <p:spPr>
            <a:xfrm>
              <a:off x="646691" y="4056667"/>
              <a:ext cx="834482" cy="835607"/>
            </a:xfrm>
            <a:prstGeom prst="ellipse">
              <a:avLst/>
            </a:prstGeom>
            <a:solidFill>
              <a:srgbClr val="01ACBE"/>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02" name="椭圆 101"/>
            <p:cNvSpPr/>
            <p:nvPr/>
          </p:nvSpPr>
          <p:spPr>
            <a:xfrm>
              <a:off x="2242358" y="4344610"/>
              <a:ext cx="586393" cy="587183"/>
            </a:xfrm>
            <a:prstGeom prst="ellipse">
              <a:avLst/>
            </a:prstGeom>
            <a:solidFill>
              <a:srgbClr val="663A77"/>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03" name="椭圆 102"/>
            <p:cNvSpPr/>
            <p:nvPr/>
          </p:nvSpPr>
          <p:spPr>
            <a:xfrm>
              <a:off x="719992" y="3254936"/>
              <a:ext cx="732991" cy="733979"/>
            </a:xfrm>
            <a:prstGeom prst="ellipse">
              <a:avLst/>
            </a:prstGeom>
            <a:solidFill>
              <a:srgbClr val="F6615B"/>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04" name="椭圆 103"/>
            <p:cNvSpPr/>
            <p:nvPr/>
          </p:nvSpPr>
          <p:spPr>
            <a:xfrm>
              <a:off x="2388956" y="3379148"/>
              <a:ext cx="930333" cy="931587"/>
            </a:xfrm>
            <a:prstGeom prst="ellipse">
              <a:avLst/>
            </a:prstGeom>
            <a:solidFill>
              <a:srgbClr val="00AF92"/>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nvGrpSpPr>
          <p:cNvPr id="110" name="组合 109"/>
          <p:cNvGrpSpPr/>
          <p:nvPr/>
        </p:nvGrpSpPr>
        <p:grpSpPr bwMode="auto">
          <a:xfrm>
            <a:off x="6137275" y="6318250"/>
            <a:ext cx="565150" cy="557213"/>
            <a:chOff x="646691" y="2628229"/>
            <a:chExt cx="2672598" cy="2631032"/>
          </a:xfrm>
        </p:grpSpPr>
        <p:grpSp>
          <p:nvGrpSpPr>
            <p:cNvPr id="111" name="组合 110"/>
            <p:cNvGrpSpPr/>
            <p:nvPr/>
          </p:nvGrpSpPr>
          <p:grpSpPr>
            <a:xfrm>
              <a:off x="1066991" y="3331434"/>
              <a:ext cx="1712544" cy="1927827"/>
              <a:chOff x="3442680" y="2338959"/>
              <a:chExt cx="3567427" cy="4015885"/>
            </a:xfrm>
            <a:solidFill>
              <a:schemeClr val="bg1">
                <a:lumMod val="65000"/>
              </a:schemeClr>
            </a:solidFill>
            <a:effectLst/>
          </p:grpSpPr>
          <p:sp>
            <p:nvSpPr>
              <p:cNvPr id="117" name="矩形 116"/>
              <p:cNvSpPr/>
              <p:nvPr/>
            </p:nvSpPr>
            <p:spPr>
              <a:xfrm>
                <a:off x="5138533" y="2338959"/>
                <a:ext cx="246743" cy="40158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18" name="矩形 117"/>
              <p:cNvSpPr/>
              <p:nvPr/>
            </p:nvSpPr>
            <p:spPr>
              <a:xfrm rot="3540000">
                <a:off x="5934433" y="3106991"/>
                <a:ext cx="246743" cy="1904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19" name="矩形 118"/>
              <p:cNvSpPr/>
              <p:nvPr/>
            </p:nvSpPr>
            <p:spPr>
              <a:xfrm rot="3000000">
                <a:off x="5675244" y="4619284"/>
                <a:ext cx="246743" cy="14459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20" name="矩形 119"/>
              <p:cNvSpPr/>
              <p:nvPr/>
            </p:nvSpPr>
            <p:spPr>
              <a:xfrm rot="18060000" flipH="1">
                <a:off x="4447752" y="2660478"/>
                <a:ext cx="160051" cy="1904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21" name="矩形 120"/>
              <p:cNvSpPr/>
              <p:nvPr/>
            </p:nvSpPr>
            <p:spPr>
              <a:xfrm rot="17340000" flipH="1">
                <a:off x="4336072" y="3870037"/>
                <a:ext cx="117819" cy="1904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sp>
          <p:nvSpPr>
            <p:cNvPr id="112" name="椭圆 111"/>
            <p:cNvSpPr/>
            <p:nvPr/>
          </p:nvSpPr>
          <p:spPr>
            <a:xfrm>
              <a:off x="1412435" y="2628229"/>
              <a:ext cx="1081051" cy="1079397"/>
            </a:xfrm>
            <a:prstGeom prst="ellipse">
              <a:avLst/>
            </a:prstGeom>
            <a:solidFill>
              <a:srgbClr val="FFB850"/>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13" name="椭圆 112"/>
            <p:cNvSpPr/>
            <p:nvPr/>
          </p:nvSpPr>
          <p:spPr>
            <a:xfrm>
              <a:off x="646691" y="4059931"/>
              <a:ext cx="833312" cy="832033"/>
            </a:xfrm>
            <a:prstGeom prst="ellipse">
              <a:avLst/>
            </a:prstGeom>
            <a:solidFill>
              <a:srgbClr val="01ACBE"/>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14" name="椭圆 113"/>
            <p:cNvSpPr/>
            <p:nvPr/>
          </p:nvSpPr>
          <p:spPr>
            <a:xfrm>
              <a:off x="2238238" y="4344772"/>
              <a:ext cx="585569" cy="584673"/>
            </a:xfrm>
            <a:prstGeom prst="ellipse">
              <a:avLst/>
            </a:prstGeom>
            <a:solidFill>
              <a:srgbClr val="663A77"/>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15" name="椭圆 114"/>
            <p:cNvSpPr/>
            <p:nvPr/>
          </p:nvSpPr>
          <p:spPr>
            <a:xfrm>
              <a:off x="714259" y="3257877"/>
              <a:ext cx="735715" cy="734589"/>
            </a:xfrm>
            <a:prstGeom prst="ellipse">
              <a:avLst/>
            </a:prstGeom>
            <a:solidFill>
              <a:srgbClr val="F6615B"/>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16" name="椭圆 115"/>
            <p:cNvSpPr/>
            <p:nvPr/>
          </p:nvSpPr>
          <p:spPr>
            <a:xfrm>
              <a:off x="2388384" y="3377810"/>
              <a:ext cx="930905" cy="936979"/>
            </a:xfrm>
            <a:prstGeom prst="ellipse">
              <a:avLst/>
            </a:prstGeom>
            <a:solidFill>
              <a:srgbClr val="00AF92"/>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sp>
        <p:nvSpPr>
          <p:cNvPr id="122" name="文本框 161"/>
          <p:cNvSpPr txBox="1">
            <a:spLocks noChangeArrowheads="1"/>
          </p:cNvSpPr>
          <p:nvPr/>
        </p:nvSpPr>
        <p:spPr bwMode="auto">
          <a:xfrm>
            <a:off x="7170738" y="639763"/>
            <a:ext cx="2320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000" b="1" dirty="0">
                <a:solidFill>
                  <a:srgbClr val="FFB850"/>
                </a:solidFill>
                <a:latin typeface="微软雅黑" panose="020B0503020204020204" pitchFamily="34" charset="-122"/>
                <a:ea typeface="微软雅黑" panose="020B0503020204020204" pitchFamily="34" charset="-122"/>
              </a:rPr>
              <a:t>与借款人的关系</a:t>
            </a:r>
            <a:endParaRPr lang="zh-CN" altLang="en-US" sz="2000" b="1" dirty="0">
              <a:solidFill>
                <a:srgbClr val="FFB850"/>
              </a:solidFill>
              <a:latin typeface="微软雅黑" panose="020B0503020204020204" pitchFamily="34" charset="-122"/>
              <a:ea typeface="微软雅黑" panose="020B0503020204020204" pitchFamily="34" charset="-122"/>
            </a:endParaRPr>
          </a:p>
        </p:txBody>
      </p:sp>
      <p:sp>
        <p:nvSpPr>
          <p:cNvPr id="123" name="文本框 163"/>
          <p:cNvSpPr txBox="1">
            <a:spLocks noChangeArrowheads="1"/>
          </p:cNvSpPr>
          <p:nvPr/>
        </p:nvSpPr>
        <p:spPr bwMode="auto">
          <a:xfrm>
            <a:off x="386309" y="4552950"/>
            <a:ext cx="18716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000" b="1" dirty="0">
                <a:solidFill>
                  <a:srgbClr val="00AF92"/>
                </a:solidFill>
                <a:latin typeface="微软雅黑" panose="020B0503020204020204" pitchFamily="34" charset="-122"/>
                <a:ea typeface="微软雅黑" panose="020B0503020204020204" pitchFamily="34" charset="-122"/>
              </a:rPr>
              <a:t>户籍</a:t>
            </a:r>
            <a:endParaRPr lang="zh-CN" altLang="en-US" sz="2000" b="1" dirty="0">
              <a:solidFill>
                <a:srgbClr val="00AF92"/>
              </a:solidFill>
              <a:latin typeface="微软雅黑" panose="020B0503020204020204" pitchFamily="34" charset="-122"/>
              <a:ea typeface="微软雅黑" panose="020B0503020204020204" pitchFamily="34" charset="-122"/>
            </a:endParaRPr>
          </a:p>
        </p:txBody>
      </p:sp>
      <p:sp>
        <p:nvSpPr>
          <p:cNvPr id="124" name="文本框 168"/>
          <p:cNvSpPr txBox="1">
            <a:spLocks noChangeArrowheads="1"/>
          </p:cNvSpPr>
          <p:nvPr/>
        </p:nvSpPr>
        <p:spPr bwMode="auto">
          <a:xfrm>
            <a:off x="688975" y="1733550"/>
            <a:ext cx="1870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000" b="1" dirty="0">
                <a:solidFill>
                  <a:srgbClr val="F6615B"/>
                </a:solidFill>
                <a:latin typeface="微软雅黑" panose="020B0503020204020204" pitchFamily="34" charset="-122"/>
                <a:ea typeface="微软雅黑" panose="020B0503020204020204" pitchFamily="34" charset="-122"/>
              </a:rPr>
              <a:t>年龄</a:t>
            </a:r>
            <a:endParaRPr lang="zh-CN" altLang="en-US" sz="2000" b="1" dirty="0">
              <a:solidFill>
                <a:srgbClr val="F6615B"/>
              </a:solidFill>
              <a:latin typeface="微软雅黑" panose="020B0503020204020204" pitchFamily="34" charset="-122"/>
              <a:ea typeface="微软雅黑" panose="020B0503020204020204" pitchFamily="34" charset="-122"/>
            </a:endParaRPr>
          </a:p>
        </p:txBody>
      </p:sp>
      <p:sp>
        <p:nvSpPr>
          <p:cNvPr id="125" name="文本框 170"/>
          <p:cNvSpPr txBox="1">
            <a:spLocks noChangeArrowheads="1"/>
          </p:cNvSpPr>
          <p:nvPr/>
        </p:nvSpPr>
        <p:spPr bwMode="auto">
          <a:xfrm>
            <a:off x="8588375" y="4064000"/>
            <a:ext cx="210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000" b="1" dirty="0">
                <a:solidFill>
                  <a:srgbClr val="01ACBE"/>
                </a:solidFill>
                <a:latin typeface="微软雅黑" panose="020B0503020204020204" pitchFamily="34" charset="-122"/>
                <a:ea typeface="微软雅黑" panose="020B0503020204020204" pitchFamily="34" charset="-122"/>
              </a:rPr>
              <a:t>其他</a:t>
            </a:r>
            <a:endParaRPr lang="zh-CN" altLang="en-US" sz="2000" b="1" dirty="0">
              <a:solidFill>
                <a:srgbClr val="01ACBE"/>
              </a:solidFill>
              <a:latin typeface="微软雅黑" panose="020B0503020204020204" pitchFamily="34" charset="-122"/>
              <a:ea typeface="微软雅黑" panose="020B0503020204020204" pitchFamily="34" charset="-122"/>
            </a:endParaRPr>
          </a:p>
        </p:txBody>
      </p:sp>
      <p:sp>
        <p:nvSpPr>
          <p:cNvPr id="126" name="文本框 113"/>
          <p:cNvSpPr txBox="1">
            <a:spLocks noChangeArrowheads="1"/>
          </p:cNvSpPr>
          <p:nvPr/>
        </p:nvSpPr>
        <p:spPr bwMode="auto">
          <a:xfrm>
            <a:off x="650875" y="2168525"/>
            <a:ext cx="24638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50000"/>
              </a:lnSpc>
            </a:pPr>
            <a:r>
              <a:rPr lang="zh-CN" altLang="en-US" sz="1600">
                <a:solidFill>
                  <a:schemeClr val="bg1"/>
                </a:solidFill>
                <a:latin typeface="微软雅黑" panose="020B0503020204020204" pitchFamily="34" charset="-122"/>
                <a:ea typeface="微软雅黑" panose="020B0503020204020204" pitchFamily="34" charset="-122"/>
              </a:rPr>
              <a:t>如共同借款人不是借款学生的父母时，其年龄原则上在</a:t>
            </a:r>
            <a:r>
              <a:rPr lang="en-US" altLang="zh-CN" sz="1600">
                <a:solidFill>
                  <a:schemeClr val="bg1"/>
                </a:solidFill>
                <a:latin typeface="微软雅黑" panose="020B0503020204020204" pitchFamily="34" charset="-122"/>
                <a:ea typeface="微软雅黑" panose="020B0503020204020204" pitchFamily="34" charset="-122"/>
              </a:rPr>
              <a:t>25</a:t>
            </a:r>
            <a:r>
              <a:rPr lang="zh-CN" altLang="en-US" sz="1600">
                <a:solidFill>
                  <a:schemeClr val="bg1"/>
                </a:solidFill>
                <a:latin typeface="微软雅黑" panose="020B0503020204020204" pitchFamily="34" charset="-122"/>
                <a:ea typeface="微软雅黑" panose="020B0503020204020204" pitchFamily="34" charset="-122"/>
              </a:rPr>
              <a:t>周岁以上，</a:t>
            </a:r>
            <a:r>
              <a:rPr lang="en-US" altLang="zh-CN" sz="1600">
                <a:solidFill>
                  <a:schemeClr val="bg1"/>
                </a:solidFill>
                <a:latin typeface="微软雅黑" panose="020B0503020204020204" pitchFamily="34" charset="-122"/>
                <a:ea typeface="微软雅黑" panose="020B0503020204020204" pitchFamily="34" charset="-122"/>
              </a:rPr>
              <a:t>60</a:t>
            </a:r>
            <a:r>
              <a:rPr lang="zh-CN" altLang="en-US" sz="1600">
                <a:solidFill>
                  <a:schemeClr val="bg1"/>
                </a:solidFill>
                <a:latin typeface="微软雅黑" panose="020B0503020204020204" pitchFamily="34" charset="-122"/>
                <a:ea typeface="微软雅黑" panose="020B0503020204020204" pitchFamily="34" charset="-122"/>
              </a:rPr>
              <a:t>周岁以下</a:t>
            </a:r>
            <a:endParaRPr lang="zh-CN" altLang="en-US" sz="1600">
              <a:solidFill>
                <a:schemeClr val="bg1"/>
              </a:solidFill>
              <a:latin typeface="微软雅黑" panose="020B0503020204020204" pitchFamily="34" charset="-122"/>
              <a:ea typeface="微软雅黑" panose="020B0503020204020204" pitchFamily="34" charset="-122"/>
            </a:endParaRPr>
          </a:p>
        </p:txBody>
      </p:sp>
      <p:sp>
        <p:nvSpPr>
          <p:cNvPr id="127" name="文本框 113"/>
          <p:cNvSpPr txBox="1">
            <a:spLocks noChangeArrowheads="1"/>
          </p:cNvSpPr>
          <p:nvPr/>
        </p:nvSpPr>
        <p:spPr bwMode="auto">
          <a:xfrm>
            <a:off x="8574088" y="4427538"/>
            <a:ext cx="3049587"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50000"/>
              </a:lnSpc>
            </a:pPr>
            <a:r>
              <a:rPr lang="zh-CN" altLang="en-US" sz="1600">
                <a:solidFill>
                  <a:schemeClr val="bg1"/>
                </a:solidFill>
                <a:latin typeface="微软雅黑" panose="020B0503020204020204" pitchFamily="34" charset="-122"/>
                <a:ea typeface="微软雅黑" panose="020B0503020204020204" pitchFamily="34" charset="-122"/>
              </a:rPr>
              <a:t>未结清国家开发银行生源地信用助学贷款（或高校助学贷款）的借款学生不能作为其他借款学生的共同借款人</a:t>
            </a:r>
            <a:endParaRPr lang="zh-CN" altLang="en-US" sz="1600">
              <a:solidFill>
                <a:schemeClr val="bg1"/>
              </a:solidFill>
              <a:latin typeface="微软雅黑" panose="020B0503020204020204" pitchFamily="34" charset="-122"/>
              <a:ea typeface="微软雅黑" panose="020B0503020204020204" pitchFamily="34" charset="-122"/>
            </a:endParaRPr>
          </a:p>
        </p:txBody>
      </p:sp>
      <p:sp>
        <p:nvSpPr>
          <p:cNvPr id="128" name="文本框 113"/>
          <p:cNvSpPr txBox="1">
            <a:spLocks noChangeArrowheads="1"/>
          </p:cNvSpPr>
          <p:nvPr/>
        </p:nvSpPr>
        <p:spPr bwMode="auto">
          <a:xfrm>
            <a:off x="360363" y="4953000"/>
            <a:ext cx="27225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50000"/>
              </a:lnSpc>
            </a:pPr>
            <a:r>
              <a:rPr lang="zh-CN" altLang="en-US" sz="1600" dirty="0">
                <a:solidFill>
                  <a:schemeClr val="bg1"/>
                </a:solidFill>
                <a:latin typeface="微软雅黑" panose="020B0503020204020204" pitchFamily="34" charset="-122"/>
                <a:ea typeface="微软雅黑" panose="020B0503020204020204" pitchFamily="34" charset="-122"/>
              </a:rPr>
              <a:t>共同借款人户籍与借款学生入学前户籍均在本县（市、区）</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129" name="文本框 113"/>
          <p:cNvSpPr txBox="1">
            <a:spLocks noChangeArrowheads="1"/>
          </p:cNvSpPr>
          <p:nvPr/>
        </p:nvSpPr>
        <p:spPr bwMode="auto">
          <a:xfrm>
            <a:off x="6973888" y="1012825"/>
            <a:ext cx="4600575"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50000"/>
              </a:lnSpc>
              <a:buFont typeface="Wingdings" panose="05000000000000000000" pitchFamily="2" charset="2"/>
              <a:buChar char="l"/>
            </a:pPr>
            <a:r>
              <a:rPr lang="zh-CN" altLang="en-US" sz="1600" dirty="0">
                <a:solidFill>
                  <a:schemeClr val="bg1"/>
                </a:solidFill>
                <a:latin typeface="微软雅黑" panose="020B0503020204020204" pitchFamily="34" charset="-122"/>
                <a:ea typeface="微软雅黑" panose="020B0503020204020204" pitchFamily="34" charset="-122"/>
              </a:rPr>
              <a:t>原则上应为借款人父母</a:t>
            </a:r>
            <a:endParaRPr lang="en-US" altLang="zh-CN" sz="1600" dirty="0">
              <a:solidFill>
                <a:schemeClr val="bg1"/>
              </a:solidFill>
              <a:latin typeface="微软雅黑" panose="020B0503020204020204" pitchFamily="34" charset="-122"/>
              <a:ea typeface="微软雅黑" panose="020B0503020204020204" pitchFamily="34" charset="-122"/>
            </a:endParaRPr>
          </a:p>
          <a:p>
            <a:pPr algn="just">
              <a:lnSpc>
                <a:spcPct val="150000"/>
              </a:lnSpc>
              <a:buFont typeface="Wingdings" panose="05000000000000000000" pitchFamily="2" charset="2"/>
              <a:buChar char="l"/>
            </a:pPr>
            <a:r>
              <a:rPr lang="zh-CN" altLang="en-US" sz="1600" dirty="0">
                <a:solidFill>
                  <a:schemeClr val="bg1"/>
                </a:solidFill>
                <a:latin typeface="微软雅黑" panose="020B0503020204020204" pitchFamily="34" charset="-122"/>
                <a:ea typeface="微软雅黑" panose="020B0503020204020204" pitchFamily="34" charset="-122"/>
              </a:rPr>
              <a:t>如果借款学生父母由于残疾、患病等特殊情况丧失劳动能力或民事行为能力的，可有借款学生其他近亲属作为共同借款人</a:t>
            </a:r>
            <a:endParaRPr lang="en-US" altLang="zh-CN" sz="1600" dirty="0">
              <a:solidFill>
                <a:schemeClr val="bg1"/>
              </a:solidFill>
              <a:latin typeface="微软雅黑" panose="020B0503020204020204" pitchFamily="34" charset="-122"/>
              <a:ea typeface="微软雅黑" panose="020B0503020204020204" pitchFamily="34" charset="-122"/>
            </a:endParaRPr>
          </a:p>
          <a:p>
            <a:pPr algn="just">
              <a:lnSpc>
                <a:spcPct val="150000"/>
              </a:lnSpc>
              <a:buFont typeface="Wingdings" panose="05000000000000000000" pitchFamily="2" charset="2"/>
              <a:buChar char="l"/>
            </a:pPr>
            <a:r>
              <a:rPr lang="zh-CN" altLang="en-US" sz="1600" dirty="0">
                <a:solidFill>
                  <a:schemeClr val="bg1"/>
                </a:solidFill>
                <a:latin typeface="微软雅黑" panose="020B0503020204020204" pitchFamily="34" charset="-122"/>
                <a:ea typeface="微软雅黑" panose="020B0503020204020204" pitchFamily="34" charset="-122"/>
              </a:rPr>
              <a:t>如借款人是孤儿，共同借款人则为其法定监护人，或是自愿与借款学生共同承担还款责任的具备完全民事行为能力的自然人</a:t>
            </a:r>
            <a:endParaRPr lang="zh-CN" altLang="en-US" sz="1600" dirty="0">
              <a:solidFill>
                <a:schemeClr val="bg1"/>
              </a:solidFill>
              <a:latin typeface="微软雅黑" panose="020B0503020204020204" pitchFamily="34" charset="-122"/>
              <a:ea typeface="微软雅黑" panose="020B0503020204020204" pitchFamily="34" charset="-122"/>
            </a:endParaRPr>
          </a:p>
        </p:txBody>
      </p:sp>
      <p:pic>
        <p:nvPicPr>
          <p:cNvPr id="2050" name="Picture 2" descr="C:\Users\shan\Desktop\3ced19936d2218abbbbc7cab774d147c.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615121" y="3013552"/>
            <a:ext cx="858753" cy="858753"/>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4" descr="C:\Users\shan\Desktop\a95d9c4046066c10584027f01a6e871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4210" y="4794829"/>
            <a:ext cx="874550" cy="76273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shan\Desktop\54ea372ff8c62d269f5e741c0843ff8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6170" y="1876902"/>
            <a:ext cx="1544188" cy="1136650"/>
          </a:xfrm>
          <a:prstGeom prst="rect">
            <a:avLst/>
          </a:prstGeom>
          <a:noFill/>
          <a:extLst>
            <a:ext uri="{909E8E84-426E-40DD-AFC4-6F175D3DCCD1}">
              <a14:hiddenFill xmlns:a14="http://schemas.microsoft.com/office/drawing/2010/main">
                <a:solidFill>
                  <a:srgbClr val="FFFFFF"/>
                </a:solidFill>
              </a14:hiddenFill>
            </a:ext>
          </a:extLst>
        </p:spPr>
      </p:pic>
      <p:grpSp>
        <p:nvGrpSpPr>
          <p:cNvPr id="91" name="Group 35"/>
          <p:cNvGrpSpPr/>
          <p:nvPr/>
        </p:nvGrpSpPr>
        <p:grpSpPr bwMode="auto">
          <a:xfrm>
            <a:off x="7096124" y="4552950"/>
            <a:ext cx="457200" cy="1016944"/>
            <a:chOff x="2304" y="1344"/>
            <a:chExt cx="498" cy="1245"/>
          </a:xfrm>
          <a:solidFill>
            <a:srgbClr val="99FF66"/>
          </a:solidFill>
        </p:grpSpPr>
        <p:sp>
          <p:nvSpPr>
            <p:cNvPr id="92" name="Freeform 36"/>
            <p:cNvSpPr/>
            <p:nvPr/>
          </p:nvSpPr>
          <p:spPr bwMode="gray">
            <a:xfrm>
              <a:off x="2425" y="1344"/>
              <a:ext cx="233" cy="254"/>
            </a:xfrm>
            <a:custGeom>
              <a:avLst/>
              <a:gdLst>
                <a:gd name="T0" fmla="*/ 20 w 267"/>
                <a:gd name="T1" fmla="*/ 0 h 292"/>
                <a:gd name="T2" fmla="*/ 24 w 267"/>
                <a:gd name="T3" fmla="*/ 3 h 292"/>
                <a:gd name="T4" fmla="*/ 27 w 267"/>
                <a:gd name="T5" fmla="*/ 3 h 292"/>
                <a:gd name="T6" fmla="*/ 31 w 267"/>
                <a:gd name="T7" fmla="*/ 3 h 292"/>
                <a:gd name="T8" fmla="*/ 34 w 267"/>
                <a:gd name="T9" fmla="*/ 6 h 292"/>
                <a:gd name="T10" fmla="*/ 37 w 267"/>
                <a:gd name="T11" fmla="*/ 9 h 292"/>
                <a:gd name="T12" fmla="*/ 38 w 267"/>
                <a:gd name="T13" fmla="*/ 12 h 292"/>
                <a:gd name="T14" fmla="*/ 39 w 267"/>
                <a:gd name="T15" fmla="*/ 16 h 292"/>
                <a:gd name="T16" fmla="*/ 39 w 267"/>
                <a:gd name="T17" fmla="*/ 21 h 292"/>
                <a:gd name="T18" fmla="*/ 39 w 267"/>
                <a:gd name="T19" fmla="*/ 24 h 292"/>
                <a:gd name="T20" fmla="*/ 38 w 267"/>
                <a:gd name="T21" fmla="*/ 28 h 292"/>
                <a:gd name="T22" fmla="*/ 37 w 267"/>
                <a:gd name="T23" fmla="*/ 32 h 292"/>
                <a:gd name="T24" fmla="*/ 34 w 267"/>
                <a:gd name="T25" fmla="*/ 36 h 292"/>
                <a:gd name="T26" fmla="*/ 31 w 267"/>
                <a:gd name="T27" fmla="*/ 37 h 292"/>
                <a:gd name="T28" fmla="*/ 27 w 267"/>
                <a:gd name="T29" fmla="*/ 39 h 292"/>
                <a:gd name="T30" fmla="*/ 24 w 267"/>
                <a:gd name="T31" fmla="*/ 42 h 292"/>
                <a:gd name="T32" fmla="*/ 20 w 267"/>
                <a:gd name="T33" fmla="*/ 43 h 292"/>
                <a:gd name="T34" fmla="*/ 15 w 267"/>
                <a:gd name="T35" fmla="*/ 42 h 292"/>
                <a:gd name="T36" fmla="*/ 11 w 267"/>
                <a:gd name="T37" fmla="*/ 38 h 292"/>
                <a:gd name="T38" fmla="*/ 8 w 267"/>
                <a:gd name="T39" fmla="*/ 37 h 292"/>
                <a:gd name="T40" fmla="*/ 4 w 267"/>
                <a:gd name="T41" fmla="*/ 33 h 292"/>
                <a:gd name="T42" fmla="*/ 3 w 267"/>
                <a:gd name="T43" fmla="*/ 29 h 292"/>
                <a:gd name="T44" fmla="*/ 3 w 267"/>
                <a:gd name="T45" fmla="*/ 24 h 292"/>
                <a:gd name="T46" fmla="*/ 0 w 267"/>
                <a:gd name="T47" fmla="*/ 21 h 292"/>
                <a:gd name="T48" fmla="*/ 3 w 267"/>
                <a:gd name="T49" fmla="*/ 16 h 292"/>
                <a:gd name="T50" fmla="*/ 3 w 267"/>
                <a:gd name="T51" fmla="*/ 11 h 292"/>
                <a:gd name="T52" fmla="*/ 4 w 267"/>
                <a:gd name="T53" fmla="*/ 8 h 292"/>
                <a:gd name="T54" fmla="*/ 8 w 267"/>
                <a:gd name="T55" fmla="*/ 4 h 292"/>
                <a:gd name="T56" fmla="*/ 11 w 267"/>
                <a:gd name="T57" fmla="*/ 3 h 292"/>
                <a:gd name="T58" fmla="*/ 15 w 267"/>
                <a:gd name="T59" fmla="*/ 3 h 292"/>
                <a:gd name="T60" fmla="*/ 20 w 267"/>
                <a:gd name="T61" fmla="*/ 0 h 29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67"/>
                <a:gd name="T94" fmla="*/ 0 h 292"/>
                <a:gd name="T95" fmla="*/ 267 w 267"/>
                <a:gd name="T96" fmla="*/ 292 h 29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67" h="292">
                  <a:moveTo>
                    <a:pt x="133" y="0"/>
                  </a:moveTo>
                  <a:lnTo>
                    <a:pt x="161" y="3"/>
                  </a:lnTo>
                  <a:lnTo>
                    <a:pt x="186" y="12"/>
                  </a:lnTo>
                  <a:lnTo>
                    <a:pt x="209" y="25"/>
                  </a:lnTo>
                  <a:lnTo>
                    <a:pt x="228" y="42"/>
                  </a:lnTo>
                  <a:lnTo>
                    <a:pt x="245" y="64"/>
                  </a:lnTo>
                  <a:lnTo>
                    <a:pt x="257" y="88"/>
                  </a:lnTo>
                  <a:lnTo>
                    <a:pt x="265" y="116"/>
                  </a:lnTo>
                  <a:lnTo>
                    <a:pt x="267" y="146"/>
                  </a:lnTo>
                  <a:lnTo>
                    <a:pt x="265" y="175"/>
                  </a:lnTo>
                  <a:lnTo>
                    <a:pt x="257" y="203"/>
                  </a:lnTo>
                  <a:lnTo>
                    <a:pt x="245" y="227"/>
                  </a:lnTo>
                  <a:lnTo>
                    <a:pt x="228" y="249"/>
                  </a:lnTo>
                  <a:lnTo>
                    <a:pt x="209" y="267"/>
                  </a:lnTo>
                  <a:lnTo>
                    <a:pt x="186" y="281"/>
                  </a:lnTo>
                  <a:lnTo>
                    <a:pt x="161" y="289"/>
                  </a:lnTo>
                  <a:lnTo>
                    <a:pt x="133" y="292"/>
                  </a:lnTo>
                  <a:lnTo>
                    <a:pt x="103" y="288"/>
                  </a:lnTo>
                  <a:lnTo>
                    <a:pt x="75" y="277"/>
                  </a:lnTo>
                  <a:lnTo>
                    <a:pt x="51" y="260"/>
                  </a:lnTo>
                  <a:lnTo>
                    <a:pt x="29" y="237"/>
                  </a:lnTo>
                  <a:lnTo>
                    <a:pt x="13" y="210"/>
                  </a:lnTo>
                  <a:lnTo>
                    <a:pt x="4" y="178"/>
                  </a:lnTo>
                  <a:lnTo>
                    <a:pt x="0" y="146"/>
                  </a:lnTo>
                  <a:lnTo>
                    <a:pt x="4" y="113"/>
                  </a:lnTo>
                  <a:lnTo>
                    <a:pt x="13" y="81"/>
                  </a:lnTo>
                  <a:lnTo>
                    <a:pt x="29" y="54"/>
                  </a:lnTo>
                  <a:lnTo>
                    <a:pt x="51" y="32"/>
                  </a:lnTo>
                  <a:lnTo>
                    <a:pt x="75" y="14"/>
                  </a:lnTo>
                  <a:lnTo>
                    <a:pt x="103" y="3"/>
                  </a:lnTo>
                  <a:lnTo>
                    <a:pt x="133" y="0"/>
                  </a:lnTo>
                  <a:close/>
                </a:path>
              </a:pathLst>
            </a:custGeom>
            <a:grpFill/>
            <a:ln>
              <a:noFill/>
            </a:ln>
            <a:extLst>
              <a:ext uri="{91240B29-F687-4F45-9708-019B960494DF}">
                <a14:hiddenLine xmlns:a14="http://schemas.microsoft.com/office/drawing/2010/main" w="0">
                  <a:solidFill>
                    <a:srgbClr val="000000"/>
                  </a:solidFill>
                  <a:round/>
                </a14:hiddenLine>
              </a:ext>
            </a:extLst>
          </p:spPr>
          <p:txBody>
            <a:bodyPr/>
            <a:lstStyle/>
            <a:p>
              <a:endParaRPr lang="zh-CN" altLang="en-US"/>
            </a:p>
          </p:txBody>
        </p:sp>
        <p:sp>
          <p:nvSpPr>
            <p:cNvPr id="93" name="Freeform 37"/>
            <p:cNvSpPr/>
            <p:nvPr/>
          </p:nvSpPr>
          <p:spPr bwMode="gray">
            <a:xfrm>
              <a:off x="2304" y="1625"/>
              <a:ext cx="498" cy="964"/>
            </a:xfrm>
            <a:custGeom>
              <a:avLst/>
              <a:gdLst>
                <a:gd name="T0" fmla="*/ 10 w 573"/>
                <a:gd name="T1" fmla="*/ 3 h 1111"/>
                <a:gd name="T2" fmla="*/ 4 w 573"/>
                <a:gd name="T3" fmla="*/ 4 h 1111"/>
                <a:gd name="T4" fmla="*/ 3 w 573"/>
                <a:gd name="T5" fmla="*/ 10 h 1111"/>
                <a:gd name="T6" fmla="*/ 0 w 573"/>
                <a:gd name="T7" fmla="*/ 70 h 1111"/>
                <a:gd name="T8" fmla="*/ 1 w 573"/>
                <a:gd name="T9" fmla="*/ 71 h 1111"/>
                <a:gd name="T10" fmla="*/ 3 w 573"/>
                <a:gd name="T11" fmla="*/ 72 h 1111"/>
                <a:gd name="T12" fmla="*/ 3 w 573"/>
                <a:gd name="T13" fmla="*/ 75 h 1111"/>
                <a:gd name="T14" fmla="*/ 8 w 573"/>
                <a:gd name="T15" fmla="*/ 77 h 1111"/>
                <a:gd name="T16" fmla="*/ 12 w 573"/>
                <a:gd name="T17" fmla="*/ 76 h 1111"/>
                <a:gd name="T18" fmla="*/ 14 w 573"/>
                <a:gd name="T19" fmla="*/ 73 h 1111"/>
                <a:gd name="T20" fmla="*/ 15 w 573"/>
                <a:gd name="T21" fmla="*/ 71 h 1111"/>
                <a:gd name="T22" fmla="*/ 15 w 573"/>
                <a:gd name="T23" fmla="*/ 69 h 1111"/>
                <a:gd name="T24" fmla="*/ 15 w 573"/>
                <a:gd name="T25" fmla="*/ 23 h 1111"/>
                <a:gd name="T26" fmla="*/ 18 w 573"/>
                <a:gd name="T27" fmla="*/ 147 h 1111"/>
                <a:gd name="T28" fmla="*/ 19 w 573"/>
                <a:gd name="T29" fmla="*/ 147 h 1111"/>
                <a:gd name="T30" fmla="*/ 21 w 573"/>
                <a:gd name="T31" fmla="*/ 150 h 1111"/>
                <a:gd name="T32" fmla="*/ 24 w 573"/>
                <a:gd name="T33" fmla="*/ 151 h 1111"/>
                <a:gd name="T34" fmla="*/ 28 w 573"/>
                <a:gd name="T35" fmla="*/ 152 h 1111"/>
                <a:gd name="T36" fmla="*/ 32 w 573"/>
                <a:gd name="T37" fmla="*/ 152 h 1111"/>
                <a:gd name="T38" fmla="*/ 37 w 573"/>
                <a:gd name="T39" fmla="*/ 151 h 1111"/>
                <a:gd name="T40" fmla="*/ 37 w 573"/>
                <a:gd name="T41" fmla="*/ 148 h 1111"/>
                <a:gd name="T42" fmla="*/ 38 w 573"/>
                <a:gd name="T43" fmla="*/ 147 h 1111"/>
                <a:gd name="T44" fmla="*/ 38 w 573"/>
                <a:gd name="T45" fmla="*/ 69 h 1111"/>
                <a:gd name="T46" fmla="*/ 42 w 573"/>
                <a:gd name="T47" fmla="*/ 69 h 1111"/>
                <a:gd name="T48" fmla="*/ 42 w 573"/>
                <a:gd name="T49" fmla="*/ 73 h 1111"/>
                <a:gd name="T50" fmla="*/ 43 w 573"/>
                <a:gd name="T51" fmla="*/ 82 h 1111"/>
                <a:gd name="T52" fmla="*/ 43 w 573"/>
                <a:gd name="T53" fmla="*/ 91 h 1111"/>
                <a:gd name="T54" fmla="*/ 43 w 573"/>
                <a:gd name="T55" fmla="*/ 102 h 1111"/>
                <a:gd name="T56" fmla="*/ 43 w 573"/>
                <a:gd name="T57" fmla="*/ 115 h 1111"/>
                <a:gd name="T58" fmla="*/ 43 w 573"/>
                <a:gd name="T59" fmla="*/ 128 h 1111"/>
                <a:gd name="T60" fmla="*/ 43 w 573"/>
                <a:gd name="T61" fmla="*/ 138 h 1111"/>
                <a:gd name="T62" fmla="*/ 43 w 573"/>
                <a:gd name="T63" fmla="*/ 147 h 1111"/>
                <a:gd name="T64" fmla="*/ 43 w 573"/>
                <a:gd name="T65" fmla="*/ 147 h 1111"/>
                <a:gd name="T66" fmla="*/ 44 w 573"/>
                <a:gd name="T67" fmla="*/ 150 h 1111"/>
                <a:gd name="T68" fmla="*/ 48 w 573"/>
                <a:gd name="T69" fmla="*/ 151 h 1111"/>
                <a:gd name="T70" fmla="*/ 52 w 573"/>
                <a:gd name="T71" fmla="*/ 152 h 1111"/>
                <a:gd name="T72" fmla="*/ 57 w 573"/>
                <a:gd name="T73" fmla="*/ 151 h 1111"/>
                <a:gd name="T74" fmla="*/ 61 w 573"/>
                <a:gd name="T75" fmla="*/ 150 h 1111"/>
                <a:gd name="T76" fmla="*/ 61 w 573"/>
                <a:gd name="T77" fmla="*/ 147 h 1111"/>
                <a:gd name="T78" fmla="*/ 62 w 573"/>
                <a:gd name="T79" fmla="*/ 147 h 1111"/>
                <a:gd name="T80" fmla="*/ 66 w 573"/>
                <a:gd name="T81" fmla="*/ 23 h 1111"/>
                <a:gd name="T82" fmla="*/ 66 w 573"/>
                <a:gd name="T83" fmla="*/ 69 h 1111"/>
                <a:gd name="T84" fmla="*/ 66 w 573"/>
                <a:gd name="T85" fmla="*/ 71 h 1111"/>
                <a:gd name="T86" fmla="*/ 68 w 573"/>
                <a:gd name="T87" fmla="*/ 75 h 1111"/>
                <a:gd name="T88" fmla="*/ 71 w 573"/>
                <a:gd name="T89" fmla="*/ 76 h 1111"/>
                <a:gd name="T90" fmla="*/ 76 w 573"/>
                <a:gd name="T91" fmla="*/ 76 h 1111"/>
                <a:gd name="T92" fmla="*/ 78 w 573"/>
                <a:gd name="T93" fmla="*/ 75 h 1111"/>
                <a:gd name="T94" fmla="*/ 80 w 573"/>
                <a:gd name="T95" fmla="*/ 71 h 1111"/>
                <a:gd name="T96" fmla="*/ 81 w 573"/>
                <a:gd name="T97" fmla="*/ 69 h 1111"/>
                <a:gd name="T98" fmla="*/ 81 w 573"/>
                <a:gd name="T99" fmla="*/ 9 h 1111"/>
                <a:gd name="T100" fmla="*/ 77 w 573"/>
                <a:gd name="T101" fmla="*/ 3 h 1111"/>
                <a:gd name="T102" fmla="*/ 71 w 573"/>
                <a:gd name="T103" fmla="*/ 3 h 1111"/>
                <a:gd name="T104" fmla="*/ 13 w 573"/>
                <a:gd name="T105" fmla="*/ 0 h 11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73"/>
                <a:gd name="T160" fmla="*/ 0 h 1111"/>
                <a:gd name="T161" fmla="*/ 573 w 573"/>
                <a:gd name="T162" fmla="*/ 1111 h 111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73" h="1111">
                  <a:moveTo>
                    <a:pt x="94" y="0"/>
                  </a:moveTo>
                  <a:lnTo>
                    <a:pt x="72" y="5"/>
                  </a:lnTo>
                  <a:lnTo>
                    <a:pt x="50" y="16"/>
                  </a:lnTo>
                  <a:lnTo>
                    <a:pt x="30" y="32"/>
                  </a:lnTo>
                  <a:lnTo>
                    <a:pt x="15" y="53"/>
                  </a:lnTo>
                  <a:lnTo>
                    <a:pt x="4" y="75"/>
                  </a:lnTo>
                  <a:lnTo>
                    <a:pt x="0" y="99"/>
                  </a:lnTo>
                  <a:lnTo>
                    <a:pt x="0" y="509"/>
                  </a:lnTo>
                  <a:lnTo>
                    <a:pt x="0" y="511"/>
                  </a:lnTo>
                  <a:lnTo>
                    <a:pt x="1" y="516"/>
                  </a:lnTo>
                  <a:lnTo>
                    <a:pt x="4" y="525"/>
                  </a:lnTo>
                  <a:lnTo>
                    <a:pt x="9" y="533"/>
                  </a:lnTo>
                  <a:lnTo>
                    <a:pt x="16" y="543"/>
                  </a:lnTo>
                  <a:lnTo>
                    <a:pt x="26" y="550"/>
                  </a:lnTo>
                  <a:lnTo>
                    <a:pt x="39" y="556"/>
                  </a:lnTo>
                  <a:lnTo>
                    <a:pt x="56" y="557"/>
                  </a:lnTo>
                  <a:lnTo>
                    <a:pt x="72" y="556"/>
                  </a:lnTo>
                  <a:lnTo>
                    <a:pt x="84" y="551"/>
                  </a:lnTo>
                  <a:lnTo>
                    <a:pt x="92" y="543"/>
                  </a:lnTo>
                  <a:lnTo>
                    <a:pt x="100" y="534"/>
                  </a:lnTo>
                  <a:lnTo>
                    <a:pt x="103" y="525"/>
                  </a:lnTo>
                  <a:lnTo>
                    <a:pt x="106" y="516"/>
                  </a:lnTo>
                  <a:lnTo>
                    <a:pt x="107" y="508"/>
                  </a:lnTo>
                  <a:lnTo>
                    <a:pt x="108" y="503"/>
                  </a:lnTo>
                  <a:lnTo>
                    <a:pt x="108" y="500"/>
                  </a:lnTo>
                  <a:lnTo>
                    <a:pt x="108" y="166"/>
                  </a:lnTo>
                  <a:lnTo>
                    <a:pt x="134" y="167"/>
                  </a:lnTo>
                  <a:lnTo>
                    <a:pt x="135" y="1066"/>
                  </a:lnTo>
                  <a:lnTo>
                    <a:pt x="136" y="1068"/>
                  </a:lnTo>
                  <a:lnTo>
                    <a:pt x="138" y="1073"/>
                  </a:lnTo>
                  <a:lnTo>
                    <a:pt x="143" y="1080"/>
                  </a:lnTo>
                  <a:lnTo>
                    <a:pt x="151" y="1089"/>
                  </a:lnTo>
                  <a:lnTo>
                    <a:pt x="162" y="1097"/>
                  </a:lnTo>
                  <a:lnTo>
                    <a:pt x="174" y="1105"/>
                  </a:lnTo>
                  <a:lnTo>
                    <a:pt x="189" y="1110"/>
                  </a:lnTo>
                  <a:lnTo>
                    <a:pt x="199" y="1111"/>
                  </a:lnTo>
                  <a:lnTo>
                    <a:pt x="217" y="1111"/>
                  </a:lnTo>
                  <a:lnTo>
                    <a:pt x="227" y="1110"/>
                  </a:lnTo>
                  <a:lnTo>
                    <a:pt x="243" y="1105"/>
                  </a:lnTo>
                  <a:lnTo>
                    <a:pt x="255" y="1097"/>
                  </a:lnTo>
                  <a:lnTo>
                    <a:pt x="265" y="1089"/>
                  </a:lnTo>
                  <a:lnTo>
                    <a:pt x="272" y="1080"/>
                  </a:lnTo>
                  <a:lnTo>
                    <a:pt x="276" y="1073"/>
                  </a:lnTo>
                  <a:lnTo>
                    <a:pt x="278" y="1068"/>
                  </a:lnTo>
                  <a:lnTo>
                    <a:pt x="279" y="1066"/>
                  </a:lnTo>
                  <a:lnTo>
                    <a:pt x="279" y="499"/>
                  </a:lnTo>
                  <a:lnTo>
                    <a:pt x="302" y="499"/>
                  </a:lnTo>
                  <a:lnTo>
                    <a:pt x="302" y="503"/>
                  </a:lnTo>
                  <a:lnTo>
                    <a:pt x="302" y="515"/>
                  </a:lnTo>
                  <a:lnTo>
                    <a:pt x="302" y="534"/>
                  </a:lnTo>
                  <a:lnTo>
                    <a:pt x="302" y="560"/>
                  </a:lnTo>
                  <a:lnTo>
                    <a:pt x="304" y="590"/>
                  </a:lnTo>
                  <a:lnTo>
                    <a:pt x="304" y="626"/>
                  </a:lnTo>
                  <a:lnTo>
                    <a:pt x="304" y="664"/>
                  </a:lnTo>
                  <a:lnTo>
                    <a:pt x="304" y="706"/>
                  </a:lnTo>
                  <a:lnTo>
                    <a:pt x="304" y="750"/>
                  </a:lnTo>
                  <a:lnTo>
                    <a:pt x="304" y="793"/>
                  </a:lnTo>
                  <a:lnTo>
                    <a:pt x="304" y="838"/>
                  </a:lnTo>
                  <a:lnTo>
                    <a:pt x="305" y="882"/>
                  </a:lnTo>
                  <a:lnTo>
                    <a:pt x="305" y="926"/>
                  </a:lnTo>
                  <a:lnTo>
                    <a:pt x="305" y="966"/>
                  </a:lnTo>
                  <a:lnTo>
                    <a:pt x="305" y="1004"/>
                  </a:lnTo>
                  <a:lnTo>
                    <a:pt x="305" y="1037"/>
                  </a:lnTo>
                  <a:lnTo>
                    <a:pt x="305" y="1066"/>
                  </a:lnTo>
                  <a:lnTo>
                    <a:pt x="305" y="1067"/>
                  </a:lnTo>
                  <a:lnTo>
                    <a:pt x="306" y="1073"/>
                  </a:lnTo>
                  <a:lnTo>
                    <a:pt x="310" y="1079"/>
                  </a:lnTo>
                  <a:lnTo>
                    <a:pt x="315" y="1088"/>
                  </a:lnTo>
                  <a:lnTo>
                    <a:pt x="323" y="1096"/>
                  </a:lnTo>
                  <a:lnTo>
                    <a:pt x="335" y="1103"/>
                  </a:lnTo>
                  <a:lnTo>
                    <a:pt x="351" y="1108"/>
                  </a:lnTo>
                  <a:lnTo>
                    <a:pt x="372" y="1111"/>
                  </a:lnTo>
                  <a:lnTo>
                    <a:pt x="392" y="1108"/>
                  </a:lnTo>
                  <a:lnTo>
                    <a:pt x="408" y="1103"/>
                  </a:lnTo>
                  <a:lnTo>
                    <a:pt x="420" y="1096"/>
                  </a:lnTo>
                  <a:lnTo>
                    <a:pt x="429" y="1089"/>
                  </a:lnTo>
                  <a:lnTo>
                    <a:pt x="434" y="1080"/>
                  </a:lnTo>
                  <a:lnTo>
                    <a:pt x="437" y="1073"/>
                  </a:lnTo>
                  <a:lnTo>
                    <a:pt x="438" y="1068"/>
                  </a:lnTo>
                  <a:lnTo>
                    <a:pt x="438" y="1067"/>
                  </a:lnTo>
                  <a:lnTo>
                    <a:pt x="440" y="166"/>
                  </a:lnTo>
                  <a:lnTo>
                    <a:pt x="466" y="166"/>
                  </a:lnTo>
                  <a:lnTo>
                    <a:pt x="466" y="500"/>
                  </a:lnTo>
                  <a:lnTo>
                    <a:pt x="468" y="503"/>
                  </a:lnTo>
                  <a:lnTo>
                    <a:pt x="469" y="509"/>
                  </a:lnTo>
                  <a:lnTo>
                    <a:pt x="472" y="517"/>
                  </a:lnTo>
                  <a:lnTo>
                    <a:pt x="477" y="527"/>
                  </a:lnTo>
                  <a:lnTo>
                    <a:pt x="483" y="537"/>
                  </a:lnTo>
                  <a:lnTo>
                    <a:pt x="493" y="545"/>
                  </a:lnTo>
                  <a:lnTo>
                    <a:pt x="505" y="551"/>
                  </a:lnTo>
                  <a:lnTo>
                    <a:pt x="520" y="554"/>
                  </a:lnTo>
                  <a:lnTo>
                    <a:pt x="536" y="551"/>
                  </a:lnTo>
                  <a:lnTo>
                    <a:pt x="548" y="545"/>
                  </a:lnTo>
                  <a:lnTo>
                    <a:pt x="557" y="537"/>
                  </a:lnTo>
                  <a:lnTo>
                    <a:pt x="563" y="527"/>
                  </a:lnTo>
                  <a:lnTo>
                    <a:pt x="570" y="517"/>
                  </a:lnTo>
                  <a:lnTo>
                    <a:pt x="573" y="510"/>
                  </a:lnTo>
                  <a:lnTo>
                    <a:pt x="573" y="508"/>
                  </a:lnTo>
                  <a:lnTo>
                    <a:pt x="573" y="79"/>
                  </a:lnTo>
                  <a:lnTo>
                    <a:pt x="572" y="68"/>
                  </a:lnTo>
                  <a:lnTo>
                    <a:pt x="561" y="47"/>
                  </a:lnTo>
                  <a:lnTo>
                    <a:pt x="546" y="28"/>
                  </a:lnTo>
                  <a:lnTo>
                    <a:pt x="528" y="14"/>
                  </a:lnTo>
                  <a:lnTo>
                    <a:pt x="506" y="4"/>
                  </a:lnTo>
                  <a:lnTo>
                    <a:pt x="485" y="0"/>
                  </a:lnTo>
                  <a:lnTo>
                    <a:pt x="94" y="0"/>
                  </a:lnTo>
                  <a:close/>
                </a:path>
              </a:pathLst>
            </a:custGeom>
            <a:grpFill/>
            <a:ln>
              <a:noFill/>
            </a:ln>
            <a:extLst>
              <a:ext uri="{91240B29-F687-4F45-9708-019B960494DF}">
                <a14:hiddenLine xmlns:a14="http://schemas.microsoft.com/office/drawing/2010/main" w="0">
                  <a:solidFill>
                    <a:srgbClr val="000000"/>
                  </a:solidFill>
                  <a:round/>
                </a14:hiddenLine>
              </a:ext>
            </a:extLst>
          </p:spPr>
          <p:txBody>
            <a:bodyPr/>
            <a:lstStyle/>
            <a:p>
              <a:endParaRPr lang="zh-CN" altLang="en-US"/>
            </a:p>
          </p:txBody>
        </p:sp>
      </p:gr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wipe(down)">
                                      <p:cBhvr>
                                        <p:cTn id="7" dur="500"/>
                                        <p:tgtEl>
                                          <p:spTgt spid="9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10"/>
                                        </p:tgtEl>
                                        <p:attrNameLst>
                                          <p:attrName>style.visibility</p:attrName>
                                        </p:attrNameLst>
                                      </p:cBhvr>
                                      <p:to>
                                        <p:strVal val="visible"/>
                                      </p:to>
                                    </p:set>
                                    <p:animEffect transition="in" filter="wipe(down)">
                                      <p:cBhvr>
                                        <p:cTn id="11" dur="500"/>
                                        <p:tgtEl>
                                          <p:spTgt spid="110"/>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wipe(down)">
                                      <p:cBhvr>
                                        <p:cTn id="15" dur="500"/>
                                        <p:tgtEl>
                                          <p:spTgt spid="52"/>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124"/>
                                        </p:tgtEl>
                                        <p:attrNameLst>
                                          <p:attrName>style.visibility</p:attrName>
                                        </p:attrNameLst>
                                      </p:cBhvr>
                                      <p:to>
                                        <p:strVal val="visible"/>
                                      </p:to>
                                    </p:set>
                                    <p:animEffect transition="in" filter="wipe(right)">
                                      <p:cBhvr>
                                        <p:cTn id="19" dur="500"/>
                                        <p:tgtEl>
                                          <p:spTgt spid="124"/>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125"/>
                                        </p:tgtEl>
                                        <p:attrNameLst>
                                          <p:attrName>style.visibility</p:attrName>
                                        </p:attrNameLst>
                                      </p:cBhvr>
                                      <p:to>
                                        <p:strVal val="visible"/>
                                      </p:to>
                                    </p:set>
                                    <p:animEffect transition="in" filter="wipe(right)">
                                      <p:cBhvr>
                                        <p:cTn id="22" dur="500"/>
                                        <p:tgtEl>
                                          <p:spTgt spid="125"/>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126"/>
                                        </p:tgtEl>
                                        <p:attrNameLst>
                                          <p:attrName>style.visibility</p:attrName>
                                        </p:attrNameLst>
                                      </p:cBhvr>
                                      <p:to>
                                        <p:strVal val="visible"/>
                                      </p:to>
                                    </p:set>
                                    <p:animEffect transition="in" filter="wipe(right)">
                                      <p:cBhvr>
                                        <p:cTn id="25" dur="500"/>
                                        <p:tgtEl>
                                          <p:spTgt spid="126"/>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127"/>
                                        </p:tgtEl>
                                        <p:attrNameLst>
                                          <p:attrName>style.visibility</p:attrName>
                                        </p:attrNameLst>
                                      </p:cBhvr>
                                      <p:to>
                                        <p:strVal val="visible"/>
                                      </p:to>
                                    </p:set>
                                    <p:animEffect transition="in" filter="wipe(right)">
                                      <p:cBhvr>
                                        <p:cTn id="28" dur="500"/>
                                        <p:tgtEl>
                                          <p:spTgt spid="127"/>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22"/>
                                        </p:tgtEl>
                                        <p:attrNameLst>
                                          <p:attrName>style.visibility</p:attrName>
                                        </p:attrNameLst>
                                      </p:cBhvr>
                                      <p:to>
                                        <p:strVal val="visible"/>
                                      </p:to>
                                    </p:set>
                                    <p:animEffect transition="in" filter="wipe(left)">
                                      <p:cBhvr>
                                        <p:cTn id="31" dur="500"/>
                                        <p:tgtEl>
                                          <p:spTgt spid="122"/>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29"/>
                                        </p:tgtEl>
                                        <p:attrNameLst>
                                          <p:attrName>style.visibility</p:attrName>
                                        </p:attrNameLst>
                                      </p:cBhvr>
                                      <p:to>
                                        <p:strVal val="visible"/>
                                      </p:to>
                                    </p:set>
                                    <p:animEffect transition="in" filter="wipe(left)">
                                      <p:cBhvr>
                                        <p:cTn id="34" dur="500"/>
                                        <p:tgtEl>
                                          <p:spTgt spid="129"/>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23"/>
                                        </p:tgtEl>
                                        <p:attrNameLst>
                                          <p:attrName>style.visibility</p:attrName>
                                        </p:attrNameLst>
                                      </p:cBhvr>
                                      <p:to>
                                        <p:strVal val="visible"/>
                                      </p:to>
                                    </p:set>
                                    <p:animEffect transition="in" filter="wipe(left)">
                                      <p:cBhvr>
                                        <p:cTn id="37" dur="500"/>
                                        <p:tgtEl>
                                          <p:spTgt spid="123"/>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28"/>
                                        </p:tgtEl>
                                        <p:attrNameLst>
                                          <p:attrName>style.visibility</p:attrName>
                                        </p:attrNameLst>
                                      </p:cBhvr>
                                      <p:to>
                                        <p:strVal val="visible"/>
                                      </p:to>
                                    </p:set>
                                    <p:animEffect transition="in" filter="wipe(left)">
                                      <p:cBhvr>
                                        <p:cTn id="40"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P spid="123" grpId="0"/>
      <p:bldP spid="124" grpId="0"/>
      <p:bldP spid="125" grpId="0"/>
      <p:bldP spid="126" grpId="0"/>
      <p:bldP spid="127" grpId="0"/>
      <p:bldP spid="128" grpId="0"/>
      <p:bldP spid="1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Freeform 17"/>
          <p:cNvSpPr>
            <a:spLocks noEditPoints="1"/>
          </p:cNvSpPr>
          <p:nvPr/>
        </p:nvSpPr>
        <p:spPr bwMode="auto">
          <a:xfrm>
            <a:off x="527313" y="673379"/>
            <a:ext cx="5525363" cy="5521302"/>
          </a:xfrm>
          <a:custGeom>
            <a:avLst/>
            <a:gdLst>
              <a:gd name="T0" fmla="*/ 643 w 769"/>
              <a:gd name="T1" fmla="*/ 96 h 768"/>
              <a:gd name="T2" fmla="*/ 486 w 769"/>
              <a:gd name="T3" fmla="*/ 14 h 768"/>
              <a:gd name="T4" fmla="*/ 378 w 769"/>
              <a:gd name="T5" fmla="*/ 6 h 768"/>
              <a:gd name="T6" fmla="*/ 252 w 769"/>
              <a:gd name="T7" fmla="*/ 23 h 768"/>
              <a:gd name="T8" fmla="*/ 39 w 769"/>
              <a:gd name="T9" fmla="*/ 222 h 768"/>
              <a:gd name="T10" fmla="*/ 33 w 769"/>
              <a:gd name="T11" fmla="*/ 539 h 768"/>
              <a:gd name="T12" fmla="*/ 246 w 769"/>
              <a:gd name="T13" fmla="*/ 748 h 768"/>
              <a:gd name="T14" fmla="*/ 335 w 769"/>
              <a:gd name="T15" fmla="*/ 759 h 768"/>
              <a:gd name="T16" fmla="*/ 486 w 769"/>
              <a:gd name="T17" fmla="*/ 753 h 768"/>
              <a:gd name="T18" fmla="*/ 643 w 769"/>
              <a:gd name="T19" fmla="*/ 672 h 768"/>
              <a:gd name="T20" fmla="*/ 769 w 769"/>
              <a:gd name="T21" fmla="*/ 384 h 768"/>
              <a:gd name="T22" fmla="*/ 676 w 769"/>
              <a:gd name="T23" fmla="*/ 220 h 768"/>
              <a:gd name="T24" fmla="*/ 447 w 769"/>
              <a:gd name="T25" fmla="*/ 757 h 768"/>
              <a:gd name="T26" fmla="*/ 496 w 769"/>
              <a:gd name="T27" fmla="*/ 748 h 768"/>
              <a:gd name="T28" fmla="*/ 541 w 769"/>
              <a:gd name="T29" fmla="*/ 566 h 768"/>
              <a:gd name="T30" fmla="*/ 271 w 769"/>
              <a:gd name="T31" fmla="*/ 680 h 768"/>
              <a:gd name="T32" fmla="*/ 384 w 769"/>
              <a:gd name="T33" fmla="*/ 683 h 768"/>
              <a:gd name="T34" fmla="*/ 227 w 769"/>
              <a:gd name="T35" fmla="*/ 567 h 768"/>
              <a:gd name="T36" fmla="*/ 184 w 769"/>
              <a:gd name="T37" fmla="*/ 88 h 768"/>
              <a:gd name="T38" fmla="*/ 106 w 769"/>
              <a:gd name="T39" fmla="*/ 210 h 768"/>
              <a:gd name="T40" fmla="*/ 228 w 769"/>
              <a:gd name="T41" fmla="*/ 201 h 768"/>
              <a:gd name="T42" fmla="*/ 499 w 769"/>
              <a:gd name="T43" fmla="*/ 87 h 768"/>
              <a:gd name="T44" fmla="*/ 394 w 769"/>
              <a:gd name="T45" fmla="*/ 76 h 768"/>
              <a:gd name="T46" fmla="*/ 501 w 769"/>
              <a:gd name="T47" fmla="*/ 86 h 768"/>
              <a:gd name="T48" fmla="*/ 561 w 769"/>
              <a:gd name="T49" fmla="*/ 372 h 768"/>
              <a:gd name="T50" fmla="*/ 546 w 769"/>
              <a:gd name="T51" fmla="*/ 542 h 768"/>
              <a:gd name="T52" fmla="*/ 560 w 769"/>
              <a:gd name="T53" fmla="*/ 396 h 768"/>
              <a:gd name="T54" fmla="*/ 209 w 769"/>
              <a:gd name="T55" fmla="*/ 396 h 768"/>
              <a:gd name="T56" fmla="*/ 333 w 769"/>
              <a:gd name="T57" fmla="*/ 210 h 768"/>
              <a:gd name="T58" fmla="*/ 397 w 769"/>
              <a:gd name="T59" fmla="*/ 208 h 768"/>
              <a:gd name="T60" fmla="*/ 385 w 769"/>
              <a:gd name="T61" fmla="*/ 367 h 768"/>
              <a:gd name="T62" fmla="*/ 208 w 769"/>
              <a:gd name="T63" fmla="*/ 371 h 768"/>
              <a:gd name="T64" fmla="*/ 207 w 769"/>
              <a:gd name="T65" fmla="*/ 396 h 768"/>
              <a:gd name="T66" fmla="*/ 83 w 769"/>
              <a:gd name="T67" fmla="*/ 384 h 768"/>
              <a:gd name="T68" fmla="*/ 559 w 769"/>
              <a:gd name="T69" fmla="*/ 555 h 768"/>
              <a:gd name="T70" fmla="*/ 575 w 769"/>
              <a:gd name="T71" fmla="*/ 553 h 768"/>
              <a:gd name="T72" fmla="*/ 669 w 769"/>
              <a:gd name="T73" fmla="*/ 541 h 768"/>
              <a:gd name="T74" fmla="*/ 633 w 769"/>
              <a:gd name="T75" fmla="*/ 155 h 768"/>
              <a:gd name="T76" fmla="*/ 517 w 769"/>
              <a:gd name="T77" fmla="*/ 25 h 768"/>
              <a:gd name="T78" fmla="*/ 496 w 769"/>
              <a:gd name="T79" fmla="*/ 18 h 768"/>
              <a:gd name="T80" fmla="*/ 576 w 769"/>
              <a:gd name="T81" fmla="*/ 86 h 768"/>
              <a:gd name="T82" fmla="*/ 440 w 769"/>
              <a:gd name="T83" fmla="*/ 15 h 768"/>
              <a:gd name="T84" fmla="*/ 434 w 769"/>
              <a:gd name="T85" fmla="*/ 9 h 768"/>
              <a:gd name="T86" fmla="*/ 378 w 769"/>
              <a:gd name="T87" fmla="*/ 7 h 768"/>
              <a:gd name="T88" fmla="*/ 182 w 769"/>
              <a:gd name="T89" fmla="*/ 84 h 768"/>
              <a:gd name="T90" fmla="*/ 252 w 769"/>
              <a:gd name="T91" fmla="*/ 24 h 768"/>
              <a:gd name="T92" fmla="*/ 242 w 769"/>
              <a:gd name="T93" fmla="*/ 29 h 768"/>
              <a:gd name="T94" fmla="*/ 102 w 769"/>
              <a:gd name="T95" fmla="*/ 209 h 768"/>
              <a:gd name="T96" fmla="*/ 45 w 769"/>
              <a:gd name="T97" fmla="*/ 227 h 768"/>
              <a:gd name="T98" fmla="*/ 39 w 769"/>
              <a:gd name="T99" fmla="*/ 234 h 768"/>
              <a:gd name="T100" fmla="*/ 90 w 769"/>
              <a:gd name="T101" fmla="*/ 547 h 768"/>
              <a:gd name="T102" fmla="*/ 93 w 769"/>
              <a:gd name="T103" fmla="*/ 548 h 768"/>
              <a:gd name="T104" fmla="*/ 126 w 769"/>
              <a:gd name="T105" fmla="*/ 660 h 768"/>
              <a:gd name="T106" fmla="*/ 148 w 769"/>
              <a:gd name="T107" fmla="*/ 672 h 768"/>
              <a:gd name="T108" fmla="*/ 284 w 769"/>
              <a:gd name="T109" fmla="*/ 752 h 768"/>
              <a:gd name="T110" fmla="*/ 271 w 769"/>
              <a:gd name="T111" fmla="*/ 697 h 768"/>
              <a:gd name="T112" fmla="*/ 277 w 769"/>
              <a:gd name="T113" fmla="*/ 695 h 768"/>
              <a:gd name="T114" fmla="*/ 385 w 769"/>
              <a:gd name="T115" fmla="*/ 700 h 768"/>
              <a:gd name="T116" fmla="*/ 527 w 769"/>
              <a:gd name="T117" fmla="*/ 739 h 768"/>
              <a:gd name="T118" fmla="*/ 602 w 769"/>
              <a:gd name="T119" fmla="*/ 677 h 768"/>
              <a:gd name="T120" fmla="*/ 602 w 769"/>
              <a:gd name="T121" fmla="*/ 676 h 768"/>
              <a:gd name="T122" fmla="*/ 645 w 769"/>
              <a:gd name="T123" fmla="*/ 661 h 768"/>
              <a:gd name="T124" fmla="*/ 695 w 769"/>
              <a:gd name="T125" fmla="*/ 393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9" h="768">
                <a:moveTo>
                  <a:pt x="763" y="378"/>
                </a:moveTo>
                <a:cubicBezTo>
                  <a:pt x="762" y="378"/>
                  <a:pt x="762" y="378"/>
                  <a:pt x="762" y="378"/>
                </a:cubicBezTo>
                <a:cubicBezTo>
                  <a:pt x="732" y="234"/>
                  <a:pt x="732" y="234"/>
                  <a:pt x="732" y="234"/>
                </a:cubicBezTo>
                <a:cubicBezTo>
                  <a:pt x="734" y="234"/>
                  <a:pt x="736" y="231"/>
                  <a:pt x="736" y="228"/>
                </a:cubicBezTo>
                <a:cubicBezTo>
                  <a:pt x="736" y="225"/>
                  <a:pt x="734" y="222"/>
                  <a:pt x="730" y="222"/>
                </a:cubicBezTo>
                <a:cubicBezTo>
                  <a:pt x="729" y="222"/>
                  <a:pt x="728" y="223"/>
                  <a:pt x="727" y="223"/>
                </a:cubicBezTo>
                <a:cubicBezTo>
                  <a:pt x="646" y="106"/>
                  <a:pt x="646" y="106"/>
                  <a:pt x="646" y="106"/>
                </a:cubicBezTo>
                <a:cubicBezTo>
                  <a:pt x="648" y="105"/>
                  <a:pt x="649" y="103"/>
                  <a:pt x="649" y="101"/>
                </a:cubicBezTo>
                <a:cubicBezTo>
                  <a:pt x="649" y="98"/>
                  <a:pt x="646" y="96"/>
                  <a:pt x="643" y="96"/>
                </a:cubicBezTo>
                <a:cubicBezTo>
                  <a:pt x="641" y="96"/>
                  <a:pt x="639" y="97"/>
                  <a:pt x="638" y="98"/>
                </a:cubicBezTo>
                <a:cubicBezTo>
                  <a:pt x="528" y="28"/>
                  <a:pt x="528" y="28"/>
                  <a:pt x="528" y="28"/>
                </a:cubicBezTo>
                <a:cubicBezTo>
                  <a:pt x="528" y="27"/>
                  <a:pt x="529" y="26"/>
                  <a:pt x="529" y="25"/>
                </a:cubicBezTo>
                <a:cubicBezTo>
                  <a:pt x="529" y="22"/>
                  <a:pt x="526" y="19"/>
                  <a:pt x="523" y="19"/>
                </a:cubicBezTo>
                <a:cubicBezTo>
                  <a:pt x="520" y="19"/>
                  <a:pt x="518" y="21"/>
                  <a:pt x="517" y="23"/>
                </a:cubicBezTo>
                <a:cubicBezTo>
                  <a:pt x="497" y="17"/>
                  <a:pt x="497" y="17"/>
                  <a:pt x="497" y="17"/>
                </a:cubicBezTo>
                <a:cubicBezTo>
                  <a:pt x="497" y="16"/>
                  <a:pt x="497" y="15"/>
                  <a:pt x="497" y="15"/>
                </a:cubicBezTo>
                <a:cubicBezTo>
                  <a:pt x="497" y="12"/>
                  <a:pt x="495" y="9"/>
                  <a:pt x="492" y="9"/>
                </a:cubicBezTo>
                <a:cubicBezTo>
                  <a:pt x="489" y="9"/>
                  <a:pt x="486" y="11"/>
                  <a:pt x="486" y="14"/>
                </a:cubicBezTo>
                <a:cubicBezTo>
                  <a:pt x="446" y="10"/>
                  <a:pt x="446" y="10"/>
                  <a:pt x="446" y="10"/>
                </a:cubicBezTo>
                <a:cubicBezTo>
                  <a:pt x="446" y="9"/>
                  <a:pt x="446" y="9"/>
                  <a:pt x="446" y="9"/>
                </a:cubicBezTo>
                <a:cubicBezTo>
                  <a:pt x="446" y="6"/>
                  <a:pt x="443" y="3"/>
                  <a:pt x="440" y="3"/>
                </a:cubicBezTo>
                <a:cubicBezTo>
                  <a:pt x="437" y="3"/>
                  <a:pt x="434" y="5"/>
                  <a:pt x="434" y="9"/>
                </a:cubicBezTo>
                <a:cubicBezTo>
                  <a:pt x="390" y="6"/>
                  <a:pt x="390" y="6"/>
                  <a:pt x="390" y="6"/>
                </a:cubicBezTo>
                <a:cubicBezTo>
                  <a:pt x="390" y="6"/>
                  <a:pt x="390" y="6"/>
                  <a:pt x="390" y="6"/>
                </a:cubicBezTo>
                <a:cubicBezTo>
                  <a:pt x="390" y="2"/>
                  <a:pt x="387" y="0"/>
                  <a:pt x="384" y="0"/>
                </a:cubicBezTo>
                <a:cubicBezTo>
                  <a:pt x="381" y="0"/>
                  <a:pt x="378" y="2"/>
                  <a:pt x="378" y="6"/>
                </a:cubicBezTo>
                <a:cubicBezTo>
                  <a:pt x="378" y="6"/>
                  <a:pt x="378" y="6"/>
                  <a:pt x="378" y="6"/>
                </a:cubicBezTo>
                <a:cubicBezTo>
                  <a:pt x="335" y="9"/>
                  <a:pt x="335" y="9"/>
                  <a:pt x="335" y="9"/>
                </a:cubicBezTo>
                <a:cubicBezTo>
                  <a:pt x="334" y="6"/>
                  <a:pt x="332" y="3"/>
                  <a:pt x="329" y="3"/>
                </a:cubicBezTo>
                <a:cubicBezTo>
                  <a:pt x="325" y="3"/>
                  <a:pt x="323" y="6"/>
                  <a:pt x="323" y="9"/>
                </a:cubicBezTo>
                <a:cubicBezTo>
                  <a:pt x="323" y="9"/>
                  <a:pt x="323" y="9"/>
                  <a:pt x="323" y="10"/>
                </a:cubicBezTo>
                <a:cubicBezTo>
                  <a:pt x="283" y="14"/>
                  <a:pt x="283" y="14"/>
                  <a:pt x="283" y="14"/>
                </a:cubicBezTo>
                <a:cubicBezTo>
                  <a:pt x="283" y="11"/>
                  <a:pt x="281" y="9"/>
                  <a:pt x="278" y="9"/>
                </a:cubicBezTo>
                <a:cubicBezTo>
                  <a:pt x="274" y="9"/>
                  <a:pt x="272" y="12"/>
                  <a:pt x="272" y="15"/>
                </a:cubicBezTo>
                <a:cubicBezTo>
                  <a:pt x="272" y="15"/>
                  <a:pt x="272" y="16"/>
                  <a:pt x="272" y="17"/>
                </a:cubicBezTo>
                <a:cubicBezTo>
                  <a:pt x="252" y="23"/>
                  <a:pt x="252" y="23"/>
                  <a:pt x="252" y="23"/>
                </a:cubicBezTo>
                <a:cubicBezTo>
                  <a:pt x="251" y="21"/>
                  <a:pt x="249" y="19"/>
                  <a:pt x="246" y="19"/>
                </a:cubicBezTo>
                <a:cubicBezTo>
                  <a:pt x="243" y="19"/>
                  <a:pt x="241" y="22"/>
                  <a:pt x="241" y="25"/>
                </a:cubicBezTo>
                <a:cubicBezTo>
                  <a:pt x="241" y="26"/>
                  <a:pt x="241" y="27"/>
                  <a:pt x="241" y="28"/>
                </a:cubicBezTo>
                <a:cubicBezTo>
                  <a:pt x="131" y="98"/>
                  <a:pt x="131" y="98"/>
                  <a:pt x="131" y="98"/>
                </a:cubicBezTo>
                <a:cubicBezTo>
                  <a:pt x="130" y="97"/>
                  <a:pt x="128" y="96"/>
                  <a:pt x="126" y="96"/>
                </a:cubicBezTo>
                <a:cubicBezTo>
                  <a:pt x="123" y="96"/>
                  <a:pt x="120" y="98"/>
                  <a:pt x="120" y="101"/>
                </a:cubicBezTo>
                <a:cubicBezTo>
                  <a:pt x="120" y="103"/>
                  <a:pt x="121" y="105"/>
                  <a:pt x="123" y="106"/>
                </a:cubicBezTo>
                <a:cubicBezTo>
                  <a:pt x="42" y="223"/>
                  <a:pt x="42" y="223"/>
                  <a:pt x="42" y="223"/>
                </a:cubicBezTo>
                <a:cubicBezTo>
                  <a:pt x="41" y="222"/>
                  <a:pt x="40" y="222"/>
                  <a:pt x="39" y="222"/>
                </a:cubicBezTo>
                <a:cubicBezTo>
                  <a:pt x="36" y="222"/>
                  <a:pt x="33" y="224"/>
                  <a:pt x="33" y="228"/>
                </a:cubicBezTo>
                <a:cubicBezTo>
                  <a:pt x="33" y="231"/>
                  <a:pt x="35" y="233"/>
                  <a:pt x="38" y="233"/>
                </a:cubicBezTo>
                <a:cubicBezTo>
                  <a:pt x="7" y="378"/>
                  <a:pt x="7" y="378"/>
                  <a:pt x="7" y="378"/>
                </a:cubicBezTo>
                <a:cubicBezTo>
                  <a:pt x="7" y="378"/>
                  <a:pt x="7" y="378"/>
                  <a:pt x="6" y="378"/>
                </a:cubicBezTo>
                <a:cubicBezTo>
                  <a:pt x="3" y="378"/>
                  <a:pt x="0" y="381"/>
                  <a:pt x="0" y="384"/>
                </a:cubicBezTo>
                <a:cubicBezTo>
                  <a:pt x="0" y="387"/>
                  <a:pt x="3" y="390"/>
                  <a:pt x="6" y="390"/>
                </a:cubicBezTo>
                <a:cubicBezTo>
                  <a:pt x="7" y="390"/>
                  <a:pt x="7" y="390"/>
                  <a:pt x="8" y="390"/>
                </a:cubicBezTo>
                <a:cubicBezTo>
                  <a:pt x="38" y="534"/>
                  <a:pt x="38" y="534"/>
                  <a:pt x="38" y="534"/>
                </a:cubicBezTo>
                <a:cubicBezTo>
                  <a:pt x="35" y="534"/>
                  <a:pt x="33" y="537"/>
                  <a:pt x="33" y="539"/>
                </a:cubicBezTo>
                <a:cubicBezTo>
                  <a:pt x="33" y="543"/>
                  <a:pt x="36" y="545"/>
                  <a:pt x="39" y="545"/>
                </a:cubicBezTo>
                <a:cubicBezTo>
                  <a:pt x="40" y="545"/>
                  <a:pt x="41" y="545"/>
                  <a:pt x="42" y="544"/>
                </a:cubicBezTo>
                <a:cubicBezTo>
                  <a:pt x="123" y="661"/>
                  <a:pt x="123" y="661"/>
                  <a:pt x="123" y="661"/>
                </a:cubicBezTo>
                <a:cubicBezTo>
                  <a:pt x="122" y="662"/>
                  <a:pt x="121" y="664"/>
                  <a:pt x="121" y="666"/>
                </a:cubicBezTo>
                <a:cubicBezTo>
                  <a:pt x="121" y="669"/>
                  <a:pt x="123" y="672"/>
                  <a:pt x="126" y="672"/>
                </a:cubicBezTo>
                <a:cubicBezTo>
                  <a:pt x="129" y="672"/>
                  <a:pt x="130" y="671"/>
                  <a:pt x="131" y="669"/>
                </a:cubicBezTo>
                <a:cubicBezTo>
                  <a:pt x="241" y="739"/>
                  <a:pt x="241" y="739"/>
                  <a:pt x="241" y="739"/>
                </a:cubicBezTo>
                <a:cubicBezTo>
                  <a:pt x="241" y="740"/>
                  <a:pt x="240" y="741"/>
                  <a:pt x="240" y="742"/>
                </a:cubicBezTo>
                <a:cubicBezTo>
                  <a:pt x="240" y="746"/>
                  <a:pt x="243" y="748"/>
                  <a:pt x="246" y="748"/>
                </a:cubicBezTo>
                <a:cubicBezTo>
                  <a:pt x="249" y="748"/>
                  <a:pt x="251" y="746"/>
                  <a:pt x="252" y="744"/>
                </a:cubicBezTo>
                <a:cubicBezTo>
                  <a:pt x="272" y="751"/>
                  <a:pt x="272" y="751"/>
                  <a:pt x="272" y="751"/>
                </a:cubicBezTo>
                <a:cubicBezTo>
                  <a:pt x="272" y="751"/>
                  <a:pt x="272" y="751"/>
                  <a:pt x="272" y="752"/>
                </a:cubicBezTo>
                <a:cubicBezTo>
                  <a:pt x="272" y="755"/>
                  <a:pt x="275" y="757"/>
                  <a:pt x="278" y="757"/>
                </a:cubicBezTo>
                <a:cubicBezTo>
                  <a:pt x="281" y="757"/>
                  <a:pt x="283" y="756"/>
                  <a:pt x="283" y="753"/>
                </a:cubicBezTo>
                <a:cubicBezTo>
                  <a:pt x="323" y="758"/>
                  <a:pt x="323" y="758"/>
                  <a:pt x="323" y="758"/>
                </a:cubicBezTo>
                <a:cubicBezTo>
                  <a:pt x="323" y="758"/>
                  <a:pt x="323" y="758"/>
                  <a:pt x="323" y="758"/>
                </a:cubicBezTo>
                <a:cubicBezTo>
                  <a:pt x="323" y="762"/>
                  <a:pt x="326" y="764"/>
                  <a:pt x="329" y="764"/>
                </a:cubicBezTo>
                <a:cubicBezTo>
                  <a:pt x="332" y="764"/>
                  <a:pt x="335" y="762"/>
                  <a:pt x="335" y="759"/>
                </a:cubicBezTo>
                <a:cubicBezTo>
                  <a:pt x="379" y="761"/>
                  <a:pt x="379" y="761"/>
                  <a:pt x="379" y="761"/>
                </a:cubicBezTo>
                <a:cubicBezTo>
                  <a:pt x="379" y="761"/>
                  <a:pt x="379" y="762"/>
                  <a:pt x="379" y="762"/>
                </a:cubicBezTo>
                <a:cubicBezTo>
                  <a:pt x="379" y="765"/>
                  <a:pt x="381" y="768"/>
                  <a:pt x="385" y="768"/>
                </a:cubicBezTo>
                <a:cubicBezTo>
                  <a:pt x="388" y="768"/>
                  <a:pt x="390" y="765"/>
                  <a:pt x="390" y="762"/>
                </a:cubicBezTo>
                <a:cubicBezTo>
                  <a:pt x="390" y="762"/>
                  <a:pt x="390" y="761"/>
                  <a:pt x="390" y="761"/>
                </a:cubicBezTo>
                <a:cubicBezTo>
                  <a:pt x="435" y="759"/>
                  <a:pt x="435" y="759"/>
                  <a:pt x="435" y="759"/>
                </a:cubicBezTo>
                <a:cubicBezTo>
                  <a:pt x="436" y="761"/>
                  <a:pt x="438" y="763"/>
                  <a:pt x="441" y="763"/>
                </a:cubicBezTo>
                <a:cubicBezTo>
                  <a:pt x="444" y="763"/>
                  <a:pt x="447" y="761"/>
                  <a:pt x="447" y="758"/>
                </a:cubicBezTo>
                <a:cubicBezTo>
                  <a:pt x="486" y="753"/>
                  <a:pt x="486" y="753"/>
                  <a:pt x="486" y="753"/>
                </a:cubicBezTo>
                <a:cubicBezTo>
                  <a:pt x="486" y="756"/>
                  <a:pt x="489" y="758"/>
                  <a:pt x="492" y="758"/>
                </a:cubicBezTo>
                <a:cubicBezTo>
                  <a:pt x="495" y="758"/>
                  <a:pt x="497" y="756"/>
                  <a:pt x="497" y="752"/>
                </a:cubicBezTo>
                <a:cubicBezTo>
                  <a:pt x="497" y="752"/>
                  <a:pt x="497" y="751"/>
                  <a:pt x="497" y="751"/>
                </a:cubicBezTo>
                <a:cubicBezTo>
                  <a:pt x="517" y="744"/>
                  <a:pt x="517" y="744"/>
                  <a:pt x="517" y="744"/>
                </a:cubicBezTo>
                <a:cubicBezTo>
                  <a:pt x="518" y="747"/>
                  <a:pt x="520" y="748"/>
                  <a:pt x="523" y="748"/>
                </a:cubicBezTo>
                <a:cubicBezTo>
                  <a:pt x="526" y="748"/>
                  <a:pt x="529" y="746"/>
                  <a:pt x="529" y="742"/>
                </a:cubicBezTo>
                <a:cubicBezTo>
                  <a:pt x="529" y="741"/>
                  <a:pt x="528" y="740"/>
                  <a:pt x="528" y="739"/>
                </a:cubicBezTo>
                <a:cubicBezTo>
                  <a:pt x="638" y="669"/>
                  <a:pt x="638" y="669"/>
                  <a:pt x="638" y="669"/>
                </a:cubicBezTo>
                <a:cubicBezTo>
                  <a:pt x="639" y="671"/>
                  <a:pt x="641" y="672"/>
                  <a:pt x="643" y="672"/>
                </a:cubicBezTo>
                <a:cubicBezTo>
                  <a:pt x="646" y="672"/>
                  <a:pt x="649" y="669"/>
                  <a:pt x="649" y="666"/>
                </a:cubicBezTo>
                <a:cubicBezTo>
                  <a:pt x="649" y="664"/>
                  <a:pt x="648" y="662"/>
                  <a:pt x="646" y="661"/>
                </a:cubicBezTo>
                <a:cubicBezTo>
                  <a:pt x="726" y="545"/>
                  <a:pt x="726" y="545"/>
                  <a:pt x="726" y="545"/>
                </a:cubicBezTo>
                <a:cubicBezTo>
                  <a:pt x="727" y="546"/>
                  <a:pt x="728" y="546"/>
                  <a:pt x="729" y="546"/>
                </a:cubicBezTo>
                <a:cubicBezTo>
                  <a:pt x="732" y="546"/>
                  <a:pt x="735" y="543"/>
                  <a:pt x="735" y="540"/>
                </a:cubicBezTo>
                <a:cubicBezTo>
                  <a:pt x="735" y="537"/>
                  <a:pt x="733" y="535"/>
                  <a:pt x="731" y="535"/>
                </a:cubicBezTo>
                <a:cubicBezTo>
                  <a:pt x="762" y="390"/>
                  <a:pt x="762" y="390"/>
                  <a:pt x="762" y="390"/>
                </a:cubicBezTo>
                <a:cubicBezTo>
                  <a:pt x="762" y="390"/>
                  <a:pt x="762" y="390"/>
                  <a:pt x="763" y="390"/>
                </a:cubicBezTo>
                <a:cubicBezTo>
                  <a:pt x="766" y="390"/>
                  <a:pt x="769" y="387"/>
                  <a:pt x="769" y="384"/>
                </a:cubicBezTo>
                <a:cubicBezTo>
                  <a:pt x="769" y="381"/>
                  <a:pt x="766" y="378"/>
                  <a:pt x="763" y="378"/>
                </a:cubicBezTo>
                <a:close/>
                <a:moveTo>
                  <a:pt x="761" y="378"/>
                </a:moveTo>
                <a:cubicBezTo>
                  <a:pt x="759" y="379"/>
                  <a:pt x="757" y="381"/>
                  <a:pt x="757" y="383"/>
                </a:cubicBezTo>
                <a:cubicBezTo>
                  <a:pt x="703" y="383"/>
                  <a:pt x="703" y="383"/>
                  <a:pt x="703" y="383"/>
                </a:cubicBezTo>
                <a:cubicBezTo>
                  <a:pt x="703" y="379"/>
                  <a:pt x="699" y="375"/>
                  <a:pt x="695" y="375"/>
                </a:cubicBezTo>
                <a:cubicBezTo>
                  <a:pt x="695" y="375"/>
                  <a:pt x="694" y="376"/>
                  <a:pt x="694" y="376"/>
                </a:cubicBezTo>
                <a:cubicBezTo>
                  <a:pt x="690" y="349"/>
                  <a:pt x="690" y="349"/>
                  <a:pt x="690" y="349"/>
                </a:cubicBezTo>
                <a:cubicBezTo>
                  <a:pt x="670" y="226"/>
                  <a:pt x="670" y="226"/>
                  <a:pt x="670" y="226"/>
                </a:cubicBezTo>
                <a:cubicBezTo>
                  <a:pt x="673" y="226"/>
                  <a:pt x="676" y="223"/>
                  <a:pt x="676" y="220"/>
                </a:cubicBezTo>
                <a:cubicBezTo>
                  <a:pt x="680" y="220"/>
                  <a:pt x="680" y="220"/>
                  <a:pt x="680" y="220"/>
                </a:cubicBezTo>
                <a:cubicBezTo>
                  <a:pt x="725" y="227"/>
                  <a:pt x="725" y="227"/>
                  <a:pt x="725" y="227"/>
                </a:cubicBezTo>
                <a:cubicBezTo>
                  <a:pt x="724" y="228"/>
                  <a:pt x="724" y="228"/>
                  <a:pt x="724" y="228"/>
                </a:cubicBezTo>
                <a:cubicBezTo>
                  <a:pt x="724" y="232"/>
                  <a:pt x="727" y="234"/>
                  <a:pt x="730" y="234"/>
                </a:cubicBezTo>
                <a:cubicBezTo>
                  <a:pt x="730" y="234"/>
                  <a:pt x="731" y="234"/>
                  <a:pt x="731" y="234"/>
                </a:cubicBezTo>
                <a:lnTo>
                  <a:pt x="761" y="378"/>
                </a:lnTo>
                <a:close/>
                <a:moveTo>
                  <a:pt x="492" y="747"/>
                </a:moveTo>
                <a:cubicBezTo>
                  <a:pt x="488" y="747"/>
                  <a:pt x="486" y="749"/>
                  <a:pt x="486" y="752"/>
                </a:cubicBezTo>
                <a:cubicBezTo>
                  <a:pt x="447" y="757"/>
                  <a:pt x="447" y="757"/>
                  <a:pt x="447" y="757"/>
                </a:cubicBezTo>
                <a:cubicBezTo>
                  <a:pt x="446" y="755"/>
                  <a:pt x="446" y="754"/>
                  <a:pt x="445" y="753"/>
                </a:cubicBezTo>
                <a:cubicBezTo>
                  <a:pt x="494" y="695"/>
                  <a:pt x="494" y="695"/>
                  <a:pt x="494" y="695"/>
                </a:cubicBezTo>
                <a:cubicBezTo>
                  <a:pt x="495" y="696"/>
                  <a:pt x="497" y="696"/>
                  <a:pt x="499" y="696"/>
                </a:cubicBezTo>
                <a:cubicBezTo>
                  <a:pt x="504" y="696"/>
                  <a:pt x="507" y="693"/>
                  <a:pt x="507" y="688"/>
                </a:cubicBezTo>
                <a:cubicBezTo>
                  <a:pt x="507" y="688"/>
                  <a:pt x="507" y="688"/>
                  <a:pt x="507" y="688"/>
                </a:cubicBezTo>
                <a:cubicBezTo>
                  <a:pt x="584" y="680"/>
                  <a:pt x="584" y="680"/>
                  <a:pt x="584" y="680"/>
                </a:cubicBezTo>
                <a:cubicBezTo>
                  <a:pt x="586" y="680"/>
                  <a:pt x="586" y="680"/>
                  <a:pt x="586" y="680"/>
                </a:cubicBezTo>
                <a:cubicBezTo>
                  <a:pt x="586" y="681"/>
                  <a:pt x="586" y="682"/>
                  <a:pt x="587" y="683"/>
                </a:cubicBezTo>
                <a:cubicBezTo>
                  <a:pt x="496" y="748"/>
                  <a:pt x="496" y="748"/>
                  <a:pt x="496" y="748"/>
                </a:cubicBezTo>
                <a:cubicBezTo>
                  <a:pt x="495" y="747"/>
                  <a:pt x="493" y="747"/>
                  <a:pt x="492" y="747"/>
                </a:cubicBezTo>
                <a:close/>
                <a:moveTo>
                  <a:pt x="393" y="691"/>
                </a:moveTo>
                <a:cubicBezTo>
                  <a:pt x="393" y="687"/>
                  <a:pt x="389" y="683"/>
                  <a:pt x="385" y="683"/>
                </a:cubicBezTo>
                <a:cubicBezTo>
                  <a:pt x="385" y="572"/>
                  <a:pt x="385" y="572"/>
                  <a:pt x="385" y="572"/>
                </a:cubicBezTo>
                <a:cubicBezTo>
                  <a:pt x="392" y="572"/>
                  <a:pt x="397" y="567"/>
                  <a:pt x="397" y="560"/>
                </a:cubicBezTo>
                <a:cubicBezTo>
                  <a:pt x="397" y="560"/>
                  <a:pt x="397" y="560"/>
                  <a:pt x="397" y="560"/>
                </a:cubicBezTo>
                <a:cubicBezTo>
                  <a:pt x="493" y="557"/>
                  <a:pt x="493" y="557"/>
                  <a:pt x="493" y="557"/>
                </a:cubicBezTo>
                <a:cubicBezTo>
                  <a:pt x="534" y="556"/>
                  <a:pt x="534" y="556"/>
                  <a:pt x="534" y="556"/>
                </a:cubicBezTo>
                <a:cubicBezTo>
                  <a:pt x="534" y="561"/>
                  <a:pt x="537" y="565"/>
                  <a:pt x="541" y="566"/>
                </a:cubicBezTo>
                <a:cubicBezTo>
                  <a:pt x="501" y="680"/>
                  <a:pt x="501" y="680"/>
                  <a:pt x="501" y="680"/>
                </a:cubicBezTo>
                <a:cubicBezTo>
                  <a:pt x="500" y="679"/>
                  <a:pt x="500" y="679"/>
                  <a:pt x="499" y="679"/>
                </a:cubicBezTo>
                <a:cubicBezTo>
                  <a:pt x="494" y="679"/>
                  <a:pt x="490" y="683"/>
                  <a:pt x="490" y="688"/>
                </a:cubicBezTo>
                <a:cubicBezTo>
                  <a:pt x="490" y="688"/>
                  <a:pt x="490" y="688"/>
                  <a:pt x="490" y="688"/>
                </a:cubicBezTo>
                <a:cubicBezTo>
                  <a:pt x="486" y="688"/>
                  <a:pt x="486" y="688"/>
                  <a:pt x="486" y="688"/>
                </a:cubicBezTo>
                <a:lnTo>
                  <a:pt x="393" y="691"/>
                </a:lnTo>
                <a:close/>
                <a:moveTo>
                  <a:pt x="376" y="691"/>
                </a:moveTo>
                <a:cubicBezTo>
                  <a:pt x="279" y="688"/>
                  <a:pt x="279" y="688"/>
                  <a:pt x="279" y="688"/>
                </a:cubicBezTo>
                <a:cubicBezTo>
                  <a:pt x="279" y="684"/>
                  <a:pt x="275" y="680"/>
                  <a:pt x="271" y="680"/>
                </a:cubicBezTo>
                <a:cubicBezTo>
                  <a:pt x="270" y="680"/>
                  <a:pt x="269" y="680"/>
                  <a:pt x="269" y="681"/>
                </a:cubicBezTo>
                <a:cubicBezTo>
                  <a:pt x="255" y="642"/>
                  <a:pt x="255" y="642"/>
                  <a:pt x="255" y="642"/>
                </a:cubicBezTo>
                <a:cubicBezTo>
                  <a:pt x="228" y="567"/>
                  <a:pt x="228" y="567"/>
                  <a:pt x="228" y="567"/>
                </a:cubicBezTo>
                <a:cubicBezTo>
                  <a:pt x="232" y="565"/>
                  <a:pt x="236" y="561"/>
                  <a:pt x="236" y="556"/>
                </a:cubicBezTo>
                <a:cubicBezTo>
                  <a:pt x="296" y="558"/>
                  <a:pt x="296" y="558"/>
                  <a:pt x="296" y="558"/>
                </a:cubicBezTo>
                <a:cubicBezTo>
                  <a:pt x="372" y="560"/>
                  <a:pt x="372" y="560"/>
                  <a:pt x="372" y="560"/>
                </a:cubicBezTo>
                <a:cubicBezTo>
                  <a:pt x="372" y="560"/>
                  <a:pt x="372" y="560"/>
                  <a:pt x="372" y="560"/>
                </a:cubicBezTo>
                <a:cubicBezTo>
                  <a:pt x="372" y="567"/>
                  <a:pt x="377" y="572"/>
                  <a:pt x="384" y="572"/>
                </a:cubicBezTo>
                <a:cubicBezTo>
                  <a:pt x="384" y="683"/>
                  <a:pt x="384" y="683"/>
                  <a:pt x="384" y="683"/>
                </a:cubicBezTo>
                <a:cubicBezTo>
                  <a:pt x="380" y="683"/>
                  <a:pt x="376" y="686"/>
                  <a:pt x="376" y="691"/>
                </a:cubicBezTo>
                <a:close/>
                <a:moveTo>
                  <a:pt x="175" y="671"/>
                </a:moveTo>
                <a:cubicBezTo>
                  <a:pt x="174" y="671"/>
                  <a:pt x="173" y="671"/>
                  <a:pt x="172" y="672"/>
                </a:cubicBezTo>
                <a:cubicBezTo>
                  <a:pt x="106" y="556"/>
                  <a:pt x="106" y="556"/>
                  <a:pt x="106" y="556"/>
                </a:cubicBezTo>
                <a:cubicBezTo>
                  <a:pt x="108" y="555"/>
                  <a:pt x="110" y="553"/>
                  <a:pt x="110" y="550"/>
                </a:cubicBezTo>
                <a:cubicBezTo>
                  <a:pt x="160" y="553"/>
                  <a:pt x="160" y="553"/>
                  <a:pt x="160" y="553"/>
                </a:cubicBezTo>
                <a:cubicBezTo>
                  <a:pt x="211" y="555"/>
                  <a:pt x="211" y="555"/>
                  <a:pt x="211" y="555"/>
                </a:cubicBezTo>
                <a:cubicBezTo>
                  <a:pt x="211" y="562"/>
                  <a:pt x="217" y="567"/>
                  <a:pt x="224" y="567"/>
                </a:cubicBezTo>
                <a:cubicBezTo>
                  <a:pt x="225" y="567"/>
                  <a:pt x="226" y="567"/>
                  <a:pt x="227" y="567"/>
                </a:cubicBezTo>
                <a:cubicBezTo>
                  <a:pt x="268" y="681"/>
                  <a:pt x="268" y="681"/>
                  <a:pt x="268" y="681"/>
                </a:cubicBezTo>
                <a:cubicBezTo>
                  <a:pt x="265" y="682"/>
                  <a:pt x="263" y="684"/>
                  <a:pt x="262" y="687"/>
                </a:cubicBezTo>
                <a:cubicBezTo>
                  <a:pt x="193" y="680"/>
                  <a:pt x="193" y="680"/>
                  <a:pt x="193" y="680"/>
                </a:cubicBezTo>
                <a:cubicBezTo>
                  <a:pt x="184" y="679"/>
                  <a:pt x="184" y="679"/>
                  <a:pt x="184" y="679"/>
                </a:cubicBezTo>
                <a:cubicBezTo>
                  <a:pt x="184" y="679"/>
                  <a:pt x="184" y="679"/>
                  <a:pt x="184" y="679"/>
                </a:cubicBezTo>
                <a:cubicBezTo>
                  <a:pt x="184" y="675"/>
                  <a:pt x="180" y="671"/>
                  <a:pt x="175" y="671"/>
                </a:cubicBezTo>
                <a:close/>
                <a:moveTo>
                  <a:pt x="176" y="97"/>
                </a:moveTo>
                <a:cubicBezTo>
                  <a:pt x="180" y="97"/>
                  <a:pt x="184" y="93"/>
                  <a:pt x="184" y="89"/>
                </a:cubicBezTo>
                <a:cubicBezTo>
                  <a:pt x="184" y="88"/>
                  <a:pt x="184" y="88"/>
                  <a:pt x="184" y="88"/>
                </a:cubicBezTo>
                <a:cubicBezTo>
                  <a:pt x="262" y="80"/>
                  <a:pt x="262" y="80"/>
                  <a:pt x="262" y="80"/>
                </a:cubicBezTo>
                <a:cubicBezTo>
                  <a:pt x="262" y="83"/>
                  <a:pt x="264" y="86"/>
                  <a:pt x="267" y="87"/>
                </a:cubicBezTo>
                <a:cubicBezTo>
                  <a:pt x="229" y="194"/>
                  <a:pt x="229" y="194"/>
                  <a:pt x="229" y="194"/>
                </a:cubicBezTo>
                <a:cubicBezTo>
                  <a:pt x="227" y="201"/>
                  <a:pt x="227" y="201"/>
                  <a:pt x="227" y="201"/>
                </a:cubicBezTo>
                <a:cubicBezTo>
                  <a:pt x="226" y="200"/>
                  <a:pt x="224" y="200"/>
                  <a:pt x="223" y="200"/>
                </a:cubicBezTo>
                <a:cubicBezTo>
                  <a:pt x="216" y="200"/>
                  <a:pt x="210" y="205"/>
                  <a:pt x="210" y="212"/>
                </a:cubicBezTo>
                <a:cubicBezTo>
                  <a:pt x="160" y="215"/>
                  <a:pt x="160" y="215"/>
                  <a:pt x="160" y="215"/>
                </a:cubicBezTo>
                <a:cubicBezTo>
                  <a:pt x="110" y="217"/>
                  <a:pt x="110" y="217"/>
                  <a:pt x="110" y="217"/>
                </a:cubicBezTo>
                <a:cubicBezTo>
                  <a:pt x="110" y="214"/>
                  <a:pt x="109" y="211"/>
                  <a:pt x="106" y="210"/>
                </a:cubicBezTo>
                <a:cubicBezTo>
                  <a:pt x="171" y="96"/>
                  <a:pt x="171" y="96"/>
                  <a:pt x="171" y="96"/>
                </a:cubicBezTo>
                <a:cubicBezTo>
                  <a:pt x="173" y="97"/>
                  <a:pt x="174" y="97"/>
                  <a:pt x="176" y="97"/>
                </a:cubicBezTo>
                <a:close/>
                <a:moveTo>
                  <a:pt x="376" y="76"/>
                </a:moveTo>
                <a:cubicBezTo>
                  <a:pt x="377" y="80"/>
                  <a:pt x="380" y="84"/>
                  <a:pt x="384" y="84"/>
                </a:cubicBezTo>
                <a:cubicBezTo>
                  <a:pt x="384" y="196"/>
                  <a:pt x="384" y="196"/>
                  <a:pt x="384" y="196"/>
                </a:cubicBezTo>
                <a:cubicBezTo>
                  <a:pt x="377" y="196"/>
                  <a:pt x="372" y="201"/>
                  <a:pt x="372" y="208"/>
                </a:cubicBezTo>
                <a:cubicBezTo>
                  <a:pt x="276" y="210"/>
                  <a:pt x="276" y="210"/>
                  <a:pt x="276" y="210"/>
                </a:cubicBezTo>
                <a:cubicBezTo>
                  <a:pt x="235" y="211"/>
                  <a:pt x="235" y="211"/>
                  <a:pt x="235" y="211"/>
                </a:cubicBezTo>
                <a:cubicBezTo>
                  <a:pt x="235" y="207"/>
                  <a:pt x="232" y="203"/>
                  <a:pt x="228" y="201"/>
                </a:cubicBezTo>
                <a:cubicBezTo>
                  <a:pt x="268" y="88"/>
                  <a:pt x="268" y="88"/>
                  <a:pt x="268" y="88"/>
                </a:cubicBezTo>
                <a:cubicBezTo>
                  <a:pt x="269" y="88"/>
                  <a:pt x="270" y="88"/>
                  <a:pt x="270" y="88"/>
                </a:cubicBezTo>
                <a:cubicBezTo>
                  <a:pt x="275" y="88"/>
                  <a:pt x="279" y="84"/>
                  <a:pt x="279" y="79"/>
                </a:cubicBezTo>
                <a:cubicBezTo>
                  <a:pt x="279" y="79"/>
                  <a:pt x="279" y="79"/>
                  <a:pt x="279" y="79"/>
                </a:cubicBezTo>
                <a:cubicBezTo>
                  <a:pt x="283" y="79"/>
                  <a:pt x="283" y="79"/>
                  <a:pt x="283" y="79"/>
                </a:cubicBezTo>
                <a:lnTo>
                  <a:pt x="376" y="76"/>
                </a:lnTo>
                <a:close/>
                <a:moveTo>
                  <a:pt x="394" y="76"/>
                </a:moveTo>
                <a:cubicBezTo>
                  <a:pt x="490" y="79"/>
                  <a:pt x="490" y="79"/>
                  <a:pt x="490" y="79"/>
                </a:cubicBezTo>
                <a:cubicBezTo>
                  <a:pt x="490" y="83"/>
                  <a:pt x="494" y="87"/>
                  <a:pt x="499" y="87"/>
                </a:cubicBezTo>
                <a:cubicBezTo>
                  <a:pt x="499" y="87"/>
                  <a:pt x="500" y="87"/>
                  <a:pt x="501" y="87"/>
                </a:cubicBezTo>
                <a:cubicBezTo>
                  <a:pt x="514" y="125"/>
                  <a:pt x="514" y="125"/>
                  <a:pt x="514" y="125"/>
                </a:cubicBezTo>
                <a:cubicBezTo>
                  <a:pt x="541" y="201"/>
                  <a:pt x="541" y="201"/>
                  <a:pt x="541" y="201"/>
                </a:cubicBezTo>
                <a:cubicBezTo>
                  <a:pt x="537" y="202"/>
                  <a:pt x="533" y="206"/>
                  <a:pt x="533" y="211"/>
                </a:cubicBezTo>
                <a:cubicBezTo>
                  <a:pt x="473" y="210"/>
                  <a:pt x="473" y="210"/>
                  <a:pt x="473" y="210"/>
                </a:cubicBezTo>
                <a:cubicBezTo>
                  <a:pt x="397" y="208"/>
                  <a:pt x="397" y="208"/>
                  <a:pt x="397" y="208"/>
                </a:cubicBezTo>
                <a:cubicBezTo>
                  <a:pt x="396" y="201"/>
                  <a:pt x="391" y="196"/>
                  <a:pt x="385" y="196"/>
                </a:cubicBezTo>
                <a:cubicBezTo>
                  <a:pt x="385" y="84"/>
                  <a:pt x="385" y="84"/>
                  <a:pt x="385" y="84"/>
                </a:cubicBezTo>
                <a:cubicBezTo>
                  <a:pt x="390" y="84"/>
                  <a:pt x="393" y="81"/>
                  <a:pt x="394" y="76"/>
                </a:cubicBezTo>
                <a:close/>
                <a:moveTo>
                  <a:pt x="594" y="97"/>
                </a:moveTo>
                <a:cubicBezTo>
                  <a:pt x="595" y="97"/>
                  <a:pt x="597" y="97"/>
                  <a:pt x="598" y="96"/>
                </a:cubicBezTo>
                <a:cubicBezTo>
                  <a:pt x="664" y="211"/>
                  <a:pt x="664" y="211"/>
                  <a:pt x="664" y="211"/>
                </a:cubicBezTo>
                <a:cubicBezTo>
                  <a:pt x="661" y="212"/>
                  <a:pt x="660" y="214"/>
                  <a:pt x="659" y="217"/>
                </a:cubicBezTo>
                <a:cubicBezTo>
                  <a:pt x="609" y="215"/>
                  <a:pt x="609" y="215"/>
                  <a:pt x="609" y="215"/>
                </a:cubicBezTo>
                <a:cubicBezTo>
                  <a:pt x="558" y="212"/>
                  <a:pt x="558" y="212"/>
                  <a:pt x="558" y="212"/>
                </a:cubicBezTo>
                <a:cubicBezTo>
                  <a:pt x="558" y="205"/>
                  <a:pt x="552" y="200"/>
                  <a:pt x="545" y="200"/>
                </a:cubicBezTo>
                <a:cubicBezTo>
                  <a:pt x="544" y="200"/>
                  <a:pt x="543" y="200"/>
                  <a:pt x="542" y="200"/>
                </a:cubicBezTo>
                <a:cubicBezTo>
                  <a:pt x="501" y="86"/>
                  <a:pt x="501" y="86"/>
                  <a:pt x="501" y="86"/>
                </a:cubicBezTo>
                <a:cubicBezTo>
                  <a:pt x="504" y="85"/>
                  <a:pt x="506" y="83"/>
                  <a:pt x="507" y="80"/>
                </a:cubicBezTo>
                <a:cubicBezTo>
                  <a:pt x="575" y="87"/>
                  <a:pt x="575" y="87"/>
                  <a:pt x="575" y="87"/>
                </a:cubicBezTo>
                <a:cubicBezTo>
                  <a:pt x="585" y="88"/>
                  <a:pt x="585" y="88"/>
                  <a:pt x="585" y="88"/>
                </a:cubicBezTo>
                <a:cubicBezTo>
                  <a:pt x="585" y="88"/>
                  <a:pt x="585" y="88"/>
                  <a:pt x="585" y="89"/>
                </a:cubicBezTo>
                <a:cubicBezTo>
                  <a:pt x="585" y="93"/>
                  <a:pt x="589" y="97"/>
                  <a:pt x="594" y="97"/>
                </a:cubicBezTo>
                <a:close/>
                <a:moveTo>
                  <a:pt x="686" y="383"/>
                </a:moveTo>
                <a:cubicBezTo>
                  <a:pt x="575" y="383"/>
                  <a:pt x="575" y="383"/>
                  <a:pt x="575" y="383"/>
                </a:cubicBezTo>
                <a:cubicBezTo>
                  <a:pt x="574" y="377"/>
                  <a:pt x="569" y="371"/>
                  <a:pt x="562" y="371"/>
                </a:cubicBezTo>
                <a:cubicBezTo>
                  <a:pt x="562" y="371"/>
                  <a:pt x="562" y="372"/>
                  <a:pt x="561" y="372"/>
                </a:cubicBezTo>
                <a:cubicBezTo>
                  <a:pt x="547" y="225"/>
                  <a:pt x="547" y="225"/>
                  <a:pt x="547" y="225"/>
                </a:cubicBezTo>
                <a:cubicBezTo>
                  <a:pt x="553" y="224"/>
                  <a:pt x="558" y="219"/>
                  <a:pt x="558" y="213"/>
                </a:cubicBezTo>
                <a:cubicBezTo>
                  <a:pt x="659" y="218"/>
                  <a:pt x="659" y="218"/>
                  <a:pt x="659" y="218"/>
                </a:cubicBezTo>
                <a:cubicBezTo>
                  <a:pt x="659" y="218"/>
                  <a:pt x="659" y="218"/>
                  <a:pt x="659" y="218"/>
                </a:cubicBezTo>
                <a:cubicBezTo>
                  <a:pt x="659" y="223"/>
                  <a:pt x="663" y="227"/>
                  <a:pt x="668" y="227"/>
                </a:cubicBezTo>
                <a:cubicBezTo>
                  <a:pt x="668" y="227"/>
                  <a:pt x="669" y="227"/>
                  <a:pt x="669" y="227"/>
                </a:cubicBezTo>
                <a:cubicBezTo>
                  <a:pt x="693" y="376"/>
                  <a:pt x="693" y="376"/>
                  <a:pt x="693" y="376"/>
                </a:cubicBezTo>
                <a:cubicBezTo>
                  <a:pt x="690" y="376"/>
                  <a:pt x="687" y="379"/>
                  <a:pt x="686" y="383"/>
                </a:cubicBezTo>
                <a:close/>
                <a:moveTo>
                  <a:pt x="546" y="542"/>
                </a:moveTo>
                <a:cubicBezTo>
                  <a:pt x="539" y="542"/>
                  <a:pt x="534" y="548"/>
                  <a:pt x="534" y="555"/>
                </a:cubicBezTo>
                <a:cubicBezTo>
                  <a:pt x="534" y="555"/>
                  <a:pt x="534" y="555"/>
                  <a:pt x="534" y="555"/>
                </a:cubicBezTo>
                <a:cubicBezTo>
                  <a:pt x="436" y="558"/>
                  <a:pt x="436" y="558"/>
                  <a:pt x="436" y="558"/>
                </a:cubicBezTo>
                <a:cubicBezTo>
                  <a:pt x="397" y="559"/>
                  <a:pt x="397" y="559"/>
                  <a:pt x="397" y="559"/>
                </a:cubicBezTo>
                <a:cubicBezTo>
                  <a:pt x="396" y="553"/>
                  <a:pt x="391" y="548"/>
                  <a:pt x="385" y="547"/>
                </a:cubicBezTo>
                <a:cubicBezTo>
                  <a:pt x="385" y="401"/>
                  <a:pt x="385" y="401"/>
                  <a:pt x="385" y="401"/>
                </a:cubicBezTo>
                <a:cubicBezTo>
                  <a:pt x="395" y="401"/>
                  <a:pt x="402" y="394"/>
                  <a:pt x="402" y="384"/>
                </a:cubicBezTo>
                <a:cubicBezTo>
                  <a:pt x="550" y="384"/>
                  <a:pt x="550" y="384"/>
                  <a:pt x="550" y="384"/>
                </a:cubicBezTo>
                <a:cubicBezTo>
                  <a:pt x="550" y="390"/>
                  <a:pt x="554" y="395"/>
                  <a:pt x="560" y="396"/>
                </a:cubicBezTo>
                <a:cubicBezTo>
                  <a:pt x="547" y="542"/>
                  <a:pt x="547" y="542"/>
                  <a:pt x="547" y="542"/>
                </a:cubicBezTo>
                <a:cubicBezTo>
                  <a:pt x="546" y="542"/>
                  <a:pt x="546" y="542"/>
                  <a:pt x="546" y="542"/>
                </a:cubicBezTo>
                <a:close/>
                <a:moveTo>
                  <a:pt x="372" y="559"/>
                </a:moveTo>
                <a:cubicBezTo>
                  <a:pt x="240" y="555"/>
                  <a:pt x="240" y="555"/>
                  <a:pt x="240" y="555"/>
                </a:cubicBezTo>
                <a:cubicBezTo>
                  <a:pt x="236" y="555"/>
                  <a:pt x="236" y="555"/>
                  <a:pt x="236" y="555"/>
                </a:cubicBezTo>
                <a:cubicBezTo>
                  <a:pt x="236" y="555"/>
                  <a:pt x="236" y="555"/>
                  <a:pt x="236" y="555"/>
                </a:cubicBezTo>
                <a:cubicBezTo>
                  <a:pt x="236" y="548"/>
                  <a:pt x="231" y="542"/>
                  <a:pt x="224" y="542"/>
                </a:cubicBezTo>
                <a:cubicBezTo>
                  <a:pt x="223" y="542"/>
                  <a:pt x="223" y="542"/>
                  <a:pt x="223" y="542"/>
                </a:cubicBezTo>
                <a:cubicBezTo>
                  <a:pt x="209" y="396"/>
                  <a:pt x="209" y="396"/>
                  <a:pt x="209" y="396"/>
                </a:cubicBezTo>
                <a:cubicBezTo>
                  <a:pt x="215" y="395"/>
                  <a:pt x="219" y="390"/>
                  <a:pt x="219" y="384"/>
                </a:cubicBezTo>
                <a:cubicBezTo>
                  <a:pt x="368" y="384"/>
                  <a:pt x="368" y="384"/>
                  <a:pt x="368" y="384"/>
                </a:cubicBezTo>
                <a:cubicBezTo>
                  <a:pt x="368" y="393"/>
                  <a:pt x="375" y="401"/>
                  <a:pt x="384" y="401"/>
                </a:cubicBezTo>
                <a:cubicBezTo>
                  <a:pt x="384" y="547"/>
                  <a:pt x="384" y="547"/>
                  <a:pt x="384" y="547"/>
                </a:cubicBezTo>
                <a:cubicBezTo>
                  <a:pt x="378" y="547"/>
                  <a:pt x="372" y="552"/>
                  <a:pt x="372" y="559"/>
                </a:cubicBezTo>
                <a:close/>
                <a:moveTo>
                  <a:pt x="223" y="225"/>
                </a:moveTo>
                <a:cubicBezTo>
                  <a:pt x="230" y="225"/>
                  <a:pt x="235" y="219"/>
                  <a:pt x="235" y="212"/>
                </a:cubicBezTo>
                <a:cubicBezTo>
                  <a:pt x="235" y="212"/>
                  <a:pt x="235" y="212"/>
                  <a:pt x="235" y="212"/>
                </a:cubicBezTo>
                <a:cubicBezTo>
                  <a:pt x="333" y="210"/>
                  <a:pt x="333" y="210"/>
                  <a:pt x="333" y="210"/>
                </a:cubicBezTo>
                <a:cubicBezTo>
                  <a:pt x="372" y="209"/>
                  <a:pt x="372" y="209"/>
                  <a:pt x="372" y="209"/>
                </a:cubicBezTo>
                <a:cubicBezTo>
                  <a:pt x="372" y="215"/>
                  <a:pt x="377" y="221"/>
                  <a:pt x="384" y="221"/>
                </a:cubicBezTo>
                <a:cubicBezTo>
                  <a:pt x="384" y="367"/>
                  <a:pt x="384" y="367"/>
                  <a:pt x="384" y="367"/>
                </a:cubicBezTo>
                <a:cubicBezTo>
                  <a:pt x="375" y="367"/>
                  <a:pt x="368" y="374"/>
                  <a:pt x="368" y="383"/>
                </a:cubicBezTo>
                <a:cubicBezTo>
                  <a:pt x="219" y="383"/>
                  <a:pt x="219" y="383"/>
                  <a:pt x="219" y="383"/>
                </a:cubicBezTo>
                <a:cubicBezTo>
                  <a:pt x="219" y="377"/>
                  <a:pt x="215" y="372"/>
                  <a:pt x="209" y="371"/>
                </a:cubicBezTo>
                <a:cubicBezTo>
                  <a:pt x="223" y="225"/>
                  <a:pt x="223" y="225"/>
                  <a:pt x="223" y="225"/>
                </a:cubicBezTo>
                <a:cubicBezTo>
                  <a:pt x="223" y="225"/>
                  <a:pt x="223" y="225"/>
                  <a:pt x="223" y="225"/>
                </a:cubicBezTo>
                <a:close/>
                <a:moveTo>
                  <a:pt x="397" y="208"/>
                </a:moveTo>
                <a:cubicBezTo>
                  <a:pt x="529" y="212"/>
                  <a:pt x="529" y="212"/>
                  <a:pt x="529" y="212"/>
                </a:cubicBezTo>
                <a:cubicBezTo>
                  <a:pt x="533" y="212"/>
                  <a:pt x="533" y="212"/>
                  <a:pt x="533" y="212"/>
                </a:cubicBezTo>
                <a:cubicBezTo>
                  <a:pt x="533" y="212"/>
                  <a:pt x="533" y="212"/>
                  <a:pt x="533" y="212"/>
                </a:cubicBezTo>
                <a:cubicBezTo>
                  <a:pt x="533" y="219"/>
                  <a:pt x="538" y="225"/>
                  <a:pt x="545" y="225"/>
                </a:cubicBezTo>
                <a:cubicBezTo>
                  <a:pt x="546" y="225"/>
                  <a:pt x="546" y="225"/>
                  <a:pt x="547" y="225"/>
                </a:cubicBezTo>
                <a:cubicBezTo>
                  <a:pt x="560" y="372"/>
                  <a:pt x="560" y="372"/>
                  <a:pt x="560" y="372"/>
                </a:cubicBezTo>
                <a:cubicBezTo>
                  <a:pt x="555" y="373"/>
                  <a:pt x="550" y="377"/>
                  <a:pt x="550" y="383"/>
                </a:cubicBezTo>
                <a:cubicBezTo>
                  <a:pt x="402" y="383"/>
                  <a:pt x="402" y="383"/>
                  <a:pt x="402" y="383"/>
                </a:cubicBezTo>
                <a:cubicBezTo>
                  <a:pt x="402" y="374"/>
                  <a:pt x="394" y="367"/>
                  <a:pt x="385" y="367"/>
                </a:cubicBezTo>
                <a:cubicBezTo>
                  <a:pt x="385" y="221"/>
                  <a:pt x="385" y="221"/>
                  <a:pt x="385" y="221"/>
                </a:cubicBezTo>
                <a:cubicBezTo>
                  <a:pt x="391" y="220"/>
                  <a:pt x="397" y="215"/>
                  <a:pt x="397" y="208"/>
                </a:cubicBezTo>
                <a:close/>
                <a:moveTo>
                  <a:pt x="102" y="226"/>
                </a:moveTo>
                <a:cubicBezTo>
                  <a:pt x="106" y="226"/>
                  <a:pt x="110" y="222"/>
                  <a:pt x="110" y="218"/>
                </a:cubicBezTo>
                <a:cubicBezTo>
                  <a:pt x="194" y="214"/>
                  <a:pt x="194" y="214"/>
                  <a:pt x="194" y="214"/>
                </a:cubicBezTo>
                <a:cubicBezTo>
                  <a:pt x="210" y="213"/>
                  <a:pt x="210" y="213"/>
                  <a:pt x="210" y="213"/>
                </a:cubicBezTo>
                <a:cubicBezTo>
                  <a:pt x="211" y="219"/>
                  <a:pt x="216" y="224"/>
                  <a:pt x="222" y="225"/>
                </a:cubicBezTo>
                <a:cubicBezTo>
                  <a:pt x="218" y="267"/>
                  <a:pt x="218" y="267"/>
                  <a:pt x="218" y="267"/>
                </a:cubicBezTo>
                <a:cubicBezTo>
                  <a:pt x="208" y="371"/>
                  <a:pt x="208" y="371"/>
                  <a:pt x="208" y="371"/>
                </a:cubicBezTo>
                <a:cubicBezTo>
                  <a:pt x="208" y="371"/>
                  <a:pt x="207" y="371"/>
                  <a:pt x="207" y="371"/>
                </a:cubicBezTo>
                <a:cubicBezTo>
                  <a:pt x="200" y="371"/>
                  <a:pt x="194" y="376"/>
                  <a:pt x="194" y="383"/>
                </a:cubicBezTo>
                <a:cubicBezTo>
                  <a:pt x="83" y="383"/>
                  <a:pt x="83" y="383"/>
                  <a:pt x="83" y="383"/>
                </a:cubicBezTo>
                <a:cubicBezTo>
                  <a:pt x="83" y="379"/>
                  <a:pt x="80" y="375"/>
                  <a:pt x="76" y="375"/>
                </a:cubicBezTo>
                <a:cubicBezTo>
                  <a:pt x="100" y="226"/>
                  <a:pt x="100" y="226"/>
                  <a:pt x="100" y="226"/>
                </a:cubicBezTo>
                <a:cubicBezTo>
                  <a:pt x="101" y="226"/>
                  <a:pt x="101" y="226"/>
                  <a:pt x="102" y="226"/>
                </a:cubicBezTo>
                <a:close/>
                <a:moveTo>
                  <a:pt x="83" y="384"/>
                </a:moveTo>
                <a:cubicBezTo>
                  <a:pt x="194" y="384"/>
                  <a:pt x="194" y="384"/>
                  <a:pt x="194" y="384"/>
                </a:cubicBezTo>
                <a:cubicBezTo>
                  <a:pt x="195" y="391"/>
                  <a:pt x="200" y="396"/>
                  <a:pt x="207" y="396"/>
                </a:cubicBezTo>
                <a:cubicBezTo>
                  <a:pt x="207" y="396"/>
                  <a:pt x="208" y="396"/>
                  <a:pt x="208" y="396"/>
                </a:cubicBezTo>
                <a:cubicBezTo>
                  <a:pt x="222" y="542"/>
                  <a:pt x="222" y="542"/>
                  <a:pt x="222" y="542"/>
                </a:cubicBezTo>
                <a:cubicBezTo>
                  <a:pt x="216" y="543"/>
                  <a:pt x="212" y="548"/>
                  <a:pt x="211" y="554"/>
                </a:cubicBezTo>
                <a:cubicBezTo>
                  <a:pt x="110" y="549"/>
                  <a:pt x="110" y="549"/>
                  <a:pt x="110" y="549"/>
                </a:cubicBezTo>
                <a:cubicBezTo>
                  <a:pt x="110" y="549"/>
                  <a:pt x="110" y="549"/>
                  <a:pt x="110" y="549"/>
                </a:cubicBezTo>
                <a:cubicBezTo>
                  <a:pt x="110" y="544"/>
                  <a:pt x="106" y="540"/>
                  <a:pt x="102" y="540"/>
                </a:cubicBezTo>
                <a:cubicBezTo>
                  <a:pt x="101" y="540"/>
                  <a:pt x="101" y="540"/>
                  <a:pt x="100" y="541"/>
                </a:cubicBezTo>
                <a:cubicBezTo>
                  <a:pt x="76" y="392"/>
                  <a:pt x="76" y="392"/>
                  <a:pt x="76" y="392"/>
                </a:cubicBezTo>
                <a:cubicBezTo>
                  <a:pt x="80" y="391"/>
                  <a:pt x="83" y="388"/>
                  <a:pt x="83" y="384"/>
                </a:cubicBezTo>
                <a:close/>
                <a:moveTo>
                  <a:pt x="594" y="671"/>
                </a:moveTo>
                <a:cubicBezTo>
                  <a:pt x="589" y="671"/>
                  <a:pt x="586" y="675"/>
                  <a:pt x="586" y="679"/>
                </a:cubicBezTo>
                <a:cubicBezTo>
                  <a:pt x="586" y="679"/>
                  <a:pt x="586" y="679"/>
                  <a:pt x="586" y="679"/>
                </a:cubicBezTo>
                <a:cubicBezTo>
                  <a:pt x="507" y="687"/>
                  <a:pt x="507" y="687"/>
                  <a:pt x="507" y="687"/>
                </a:cubicBezTo>
                <a:cubicBezTo>
                  <a:pt x="507" y="684"/>
                  <a:pt x="505" y="681"/>
                  <a:pt x="502" y="680"/>
                </a:cubicBezTo>
                <a:cubicBezTo>
                  <a:pt x="540" y="574"/>
                  <a:pt x="540" y="574"/>
                  <a:pt x="540" y="574"/>
                </a:cubicBezTo>
                <a:cubicBezTo>
                  <a:pt x="542" y="567"/>
                  <a:pt x="542" y="567"/>
                  <a:pt x="542" y="567"/>
                </a:cubicBezTo>
                <a:cubicBezTo>
                  <a:pt x="543" y="567"/>
                  <a:pt x="545" y="567"/>
                  <a:pt x="546" y="567"/>
                </a:cubicBezTo>
                <a:cubicBezTo>
                  <a:pt x="553" y="567"/>
                  <a:pt x="559" y="562"/>
                  <a:pt x="559" y="555"/>
                </a:cubicBezTo>
                <a:cubicBezTo>
                  <a:pt x="609" y="553"/>
                  <a:pt x="609" y="553"/>
                  <a:pt x="609" y="553"/>
                </a:cubicBezTo>
                <a:cubicBezTo>
                  <a:pt x="659" y="550"/>
                  <a:pt x="659" y="550"/>
                  <a:pt x="659" y="550"/>
                </a:cubicBezTo>
                <a:cubicBezTo>
                  <a:pt x="660" y="553"/>
                  <a:pt x="661" y="555"/>
                  <a:pt x="664" y="556"/>
                </a:cubicBezTo>
                <a:cubicBezTo>
                  <a:pt x="598" y="671"/>
                  <a:pt x="598" y="671"/>
                  <a:pt x="598" y="671"/>
                </a:cubicBezTo>
                <a:cubicBezTo>
                  <a:pt x="597" y="671"/>
                  <a:pt x="595" y="671"/>
                  <a:pt x="594" y="671"/>
                </a:cubicBezTo>
                <a:close/>
                <a:moveTo>
                  <a:pt x="668" y="540"/>
                </a:moveTo>
                <a:cubicBezTo>
                  <a:pt x="663" y="540"/>
                  <a:pt x="659" y="544"/>
                  <a:pt x="659" y="549"/>
                </a:cubicBezTo>
                <a:cubicBezTo>
                  <a:pt x="659" y="549"/>
                  <a:pt x="659" y="549"/>
                  <a:pt x="659" y="549"/>
                </a:cubicBezTo>
                <a:cubicBezTo>
                  <a:pt x="575" y="553"/>
                  <a:pt x="575" y="553"/>
                  <a:pt x="575" y="553"/>
                </a:cubicBezTo>
                <a:cubicBezTo>
                  <a:pt x="559" y="554"/>
                  <a:pt x="559" y="554"/>
                  <a:pt x="559" y="554"/>
                </a:cubicBezTo>
                <a:cubicBezTo>
                  <a:pt x="558" y="548"/>
                  <a:pt x="554" y="543"/>
                  <a:pt x="547" y="542"/>
                </a:cubicBezTo>
                <a:cubicBezTo>
                  <a:pt x="551" y="500"/>
                  <a:pt x="551" y="500"/>
                  <a:pt x="551" y="500"/>
                </a:cubicBezTo>
                <a:cubicBezTo>
                  <a:pt x="561" y="396"/>
                  <a:pt x="561" y="396"/>
                  <a:pt x="561" y="396"/>
                </a:cubicBezTo>
                <a:cubicBezTo>
                  <a:pt x="562" y="396"/>
                  <a:pt x="562" y="397"/>
                  <a:pt x="562" y="397"/>
                </a:cubicBezTo>
                <a:cubicBezTo>
                  <a:pt x="569" y="397"/>
                  <a:pt x="575" y="391"/>
                  <a:pt x="575" y="384"/>
                </a:cubicBezTo>
                <a:cubicBezTo>
                  <a:pt x="686" y="384"/>
                  <a:pt x="686" y="384"/>
                  <a:pt x="686" y="384"/>
                </a:cubicBezTo>
                <a:cubicBezTo>
                  <a:pt x="686" y="388"/>
                  <a:pt x="689" y="392"/>
                  <a:pt x="693" y="392"/>
                </a:cubicBezTo>
                <a:cubicBezTo>
                  <a:pt x="669" y="541"/>
                  <a:pt x="669" y="541"/>
                  <a:pt x="669" y="541"/>
                </a:cubicBezTo>
                <a:cubicBezTo>
                  <a:pt x="669" y="540"/>
                  <a:pt x="668" y="540"/>
                  <a:pt x="668" y="540"/>
                </a:cubicBezTo>
                <a:close/>
                <a:moveTo>
                  <a:pt x="727" y="224"/>
                </a:moveTo>
                <a:cubicBezTo>
                  <a:pt x="726" y="225"/>
                  <a:pt x="725" y="226"/>
                  <a:pt x="725" y="227"/>
                </a:cubicBezTo>
                <a:cubicBezTo>
                  <a:pt x="690" y="221"/>
                  <a:pt x="690" y="221"/>
                  <a:pt x="690" y="221"/>
                </a:cubicBezTo>
                <a:cubicBezTo>
                  <a:pt x="676" y="219"/>
                  <a:pt x="676" y="219"/>
                  <a:pt x="676" y="219"/>
                </a:cubicBezTo>
                <a:cubicBezTo>
                  <a:pt x="676" y="219"/>
                  <a:pt x="676" y="218"/>
                  <a:pt x="676" y="218"/>
                </a:cubicBezTo>
                <a:cubicBezTo>
                  <a:pt x="676" y="213"/>
                  <a:pt x="672" y="210"/>
                  <a:pt x="668" y="210"/>
                </a:cubicBezTo>
                <a:cubicBezTo>
                  <a:pt x="666" y="210"/>
                  <a:pt x="665" y="210"/>
                  <a:pt x="664" y="210"/>
                </a:cubicBezTo>
                <a:cubicBezTo>
                  <a:pt x="633" y="155"/>
                  <a:pt x="633" y="155"/>
                  <a:pt x="633" y="155"/>
                </a:cubicBezTo>
                <a:cubicBezTo>
                  <a:pt x="599" y="96"/>
                  <a:pt x="599" y="96"/>
                  <a:pt x="599" y="96"/>
                </a:cubicBezTo>
                <a:cubicBezTo>
                  <a:pt x="600" y="95"/>
                  <a:pt x="601" y="93"/>
                  <a:pt x="602" y="91"/>
                </a:cubicBezTo>
                <a:cubicBezTo>
                  <a:pt x="637" y="101"/>
                  <a:pt x="637" y="101"/>
                  <a:pt x="637" y="101"/>
                </a:cubicBezTo>
                <a:cubicBezTo>
                  <a:pt x="637" y="101"/>
                  <a:pt x="637" y="101"/>
                  <a:pt x="637" y="101"/>
                </a:cubicBezTo>
                <a:cubicBezTo>
                  <a:pt x="637" y="105"/>
                  <a:pt x="640" y="107"/>
                  <a:pt x="643" y="107"/>
                </a:cubicBezTo>
                <a:cubicBezTo>
                  <a:pt x="644" y="107"/>
                  <a:pt x="645" y="107"/>
                  <a:pt x="645" y="107"/>
                </a:cubicBezTo>
                <a:lnTo>
                  <a:pt x="727" y="224"/>
                </a:lnTo>
                <a:close/>
                <a:moveTo>
                  <a:pt x="517" y="24"/>
                </a:moveTo>
                <a:cubicBezTo>
                  <a:pt x="517" y="24"/>
                  <a:pt x="517" y="25"/>
                  <a:pt x="517" y="25"/>
                </a:cubicBezTo>
                <a:cubicBezTo>
                  <a:pt x="517" y="28"/>
                  <a:pt x="520" y="31"/>
                  <a:pt x="523" y="31"/>
                </a:cubicBezTo>
                <a:cubicBezTo>
                  <a:pt x="525" y="31"/>
                  <a:pt x="526" y="30"/>
                  <a:pt x="527" y="29"/>
                </a:cubicBezTo>
                <a:cubicBezTo>
                  <a:pt x="638" y="99"/>
                  <a:pt x="638" y="99"/>
                  <a:pt x="638" y="99"/>
                </a:cubicBezTo>
                <a:cubicBezTo>
                  <a:pt x="637" y="99"/>
                  <a:pt x="637" y="100"/>
                  <a:pt x="637" y="100"/>
                </a:cubicBezTo>
                <a:cubicBezTo>
                  <a:pt x="602" y="90"/>
                  <a:pt x="602" y="90"/>
                  <a:pt x="602" y="90"/>
                </a:cubicBezTo>
                <a:cubicBezTo>
                  <a:pt x="602" y="90"/>
                  <a:pt x="602" y="89"/>
                  <a:pt x="602" y="89"/>
                </a:cubicBezTo>
                <a:cubicBezTo>
                  <a:pt x="602" y="84"/>
                  <a:pt x="598" y="80"/>
                  <a:pt x="594" y="80"/>
                </a:cubicBezTo>
                <a:cubicBezTo>
                  <a:pt x="591" y="80"/>
                  <a:pt x="589" y="81"/>
                  <a:pt x="587" y="83"/>
                </a:cubicBezTo>
                <a:cubicBezTo>
                  <a:pt x="496" y="18"/>
                  <a:pt x="496" y="18"/>
                  <a:pt x="496" y="18"/>
                </a:cubicBezTo>
                <a:cubicBezTo>
                  <a:pt x="497" y="18"/>
                  <a:pt x="497" y="18"/>
                  <a:pt x="497" y="17"/>
                </a:cubicBezTo>
                <a:lnTo>
                  <a:pt x="517" y="24"/>
                </a:lnTo>
                <a:close/>
                <a:moveTo>
                  <a:pt x="486" y="15"/>
                </a:moveTo>
                <a:cubicBezTo>
                  <a:pt x="486" y="18"/>
                  <a:pt x="488" y="21"/>
                  <a:pt x="492" y="21"/>
                </a:cubicBezTo>
                <a:cubicBezTo>
                  <a:pt x="493" y="21"/>
                  <a:pt x="495" y="20"/>
                  <a:pt x="496" y="19"/>
                </a:cubicBezTo>
                <a:cubicBezTo>
                  <a:pt x="536" y="47"/>
                  <a:pt x="536" y="47"/>
                  <a:pt x="536" y="47"/>
                </a:cubicBezTo>
                <a:cubicBezTo>
                  <a:pt x="587" y="84"/>
                  <a:pt x="587" y="84"/>
                  <a:pt x="587" y="84"/>
                </a:cubicBezTo>
                <a:cubicBezTo>
                  <a:pt x="586" y="85"/>
                  <a:pt x="586" y="86"/>
                  <a:pt x="585" y="87"/>
                </a:cubicBezTo>
                <a:cubicBezTo>
                  <a:pt x="576" y="86"/>
                  <a:pt x="576" y="86"/>
                  <a:pt x="576" y="86"/>
                </a:cubicBezTo>
                <a:cubicBezTo>
                  <a:pt x="507" y="79"/>
                  <a:pt x="507" y="79"/>
                  <a:pt x="507" y="79"/>
                </a:cubicBezTo>
                <a:cubicBezTo>
                  <a:pt x="507" y="79"/>
                  <a:pt x="507" y="79"/>
                  <a:pt x="507" y="78"/>
                </a:cubicBezTo>
                <a:cubicBezTo>
                  <a:pt x="507" y="74"/>
                  <a:pt x="503" y="70"/>
                  <a:pt x="499" y="70"/>
                </a:cubicBezTo>
                <a:cubicBezTo>
                  <a:pt x="496" y="70"/>
                  <a:pt x="495" y="71"/>
                  <a:pt x="493" y="72"/>
                </a:cubicBezTo>
                <a:cubicBezTo>
                  <a:pt x="444" y="13"/>
                  <a:pt x="444" y="13"/>
                  <a:pt x="444" y="13"/>
                </a:cubicBezTo>
                <a:cubicBezTo>
                  <a:pt x="445" y="13"/>
                  <a:pt x="445" y="12"/>
                  <a:pt x="446" y="10"/>
                </a:cubicBezTo>
                <a:lnTo>
                  <a:pt x="486" y="15"/>
                </a:lnTo>
                <a:close/>
                <a:moveTo>
                  <a:pt x="434" y="9"/>
                </a:moveTo>
                <a:cubicBezTo>
                  <a:pt x="434" y="12"/>
                  <a:pt x="437" y="15"/>
                  <a:pt x="440" y="15"/>
                </a:cubicBezTo>
                <a:cubicBezTo>
                  <a:pt x="441" y="15"/>
                  <a:pt x="442" y="14"/>
                  <a:pt x="443" y="14"/>
                </a:cubicBezTo>
                <a:cubicBezTo>
                  <a:pt x="472" y="48"/>
                  <a:pt x="472" y="48"/>
                  <a:pt x="472" y="48"/>
                </a:cubicBezTo>
                <a:cubicBezTo>
                  <a:pt x="492" y="73"/>
                  <a:pt x="492" y="73"/>
                  <a:pt x="492" y="73"/>
                </a:cubicBezTo>
                <a:cubicBezTo>
                  <a:pt x="491" y="74"/>
                  <a:pt x="490" y="76"/>
                  <a:pt x="490" y="78"/>
                </a:cubicBezTo>
                <a:cubicBezTo>
                  <a:pt x="393" y="75"/>
                  <a:pt x="393" y="75"/>
                  <a:pt x="393" y="75"/>
                </a:cubicBezTo>
                <a:cubicBezTo>
                  <a:pt x="393" y="71"/>
                  <a:pt x="390" y="67"/>
                  <a:pt x="385" y="67"/>
                </a:cubicBezTo>
                <a:cubicBezTo>
                  <a:pt x="385" y="11"/>
                  <a:pt x="385" y="11"/>
                  <a:pt x="385" y="11"/>
                </a:cubicBezTo>
                <a:cubicBezTo>
                  <a:pt x="387" y="11"/>
                  <a:pt x="389" y="9"/>
                  <a:pt x="390" y="7"/>
                </a:cubicBezTo>
                <a:lnTo>
                  <a:pt x="434" y="9"/>
                </a:lnTo>
                <a:close/>
                <a:moveTo>
                  <a:pt x="384" y="11"/>
                </a:moveTo>
                <a:cubicBezTo>
                  <a:pt x="384" y="67"/>
                  <a:pt x="384" y="67"/>
                  <a:pt x="384" y="67"/>
                </a:cubicBezTo>
                <a:cubicBezTo>
                  <a:pt x="380" y="68"/>
                  <a:pt x="377" y="71"/>
                  <a:pt x="377" y="75"/>
                </a:cubicBezTo>
                <a:cubicBezTo>
                  <a:pt x="279" y="78"/>
                  <a:pt x="279" y="78"/>
                  <a:pt x="279" y="78"/>
                </a:cubicBezTo>
                <a:cubicBezTo>
                  <a:pt x="278" y="76"/>
                  <a:pt x="278" y="74"/>
                  <a:pt x="276" y="73"/>
                </a:cubicBezTo>
                <a:cubicBezTo>
                  <a:pt x="326" y="14"/>
                  <a:pt x="326" y="14"/>
                  <a:pt x="326" y="14"/>
                </a:cubicBezTo>
                <a:cubicBezTo>
                  <a:pt x="327" y="15"/>
                  <a:pt x="328" y="15"/>
                  <a:pt x="329" y="15"/>
                </a:cubicBezTo>
                <a:cubicBezTo>
                  <a:pt x="332" y="15"/>
                  <a:pt x="334" y="12"/>
                  <a:pt x="335" y="9"/>
                </a:cubicBezTo>
                <a:cubicBezTo>
                  <a:pt x="378" y="7"/>
                  <a:pt x="378" y="7"/>
                  <a:pt x="378" y="7"/>
                </a:cubicBezTo>
                <a:cubicBezTo>
                  <a:pt x="379" y="9"/>
                  <a:pt x="381" y="11"/>
                  <a:pt x="384" y="11"/>
                </a:cubicBezTo>
                <a:close/>
                <a:moveTo>
                  <a:pt x="325" y="14"/>
                </a:moveTo>
                <a:cubicBezTo>
                  <a:pt x="276" y="73"/>
                  <a:pt x="276" y="73"/>
                  <a:pt x="276" y="73"/>
                </a:cubicBezTo>
                <a:cubicBezTo>
                  <a:pt x="274" y="71"/>
                  <a:pt x="272" y="71"/>
                  <a:pt x="270" y="71"/>
                </a:cubicBezTo>
                <a:cubicBezTo>
                  <a:pt x="266" y="71"/>
                  <a:pt x="262" y="75"/>
                  <a:pt x="262" y="79"/>
                </a:cubicBezTo>
                <a:cubicBezTo>
                  <a:pt x="262" y="79"/>
                  <a:pt x="262" y="79"/>
                  <a:pt x="262" y="79"/>
                </a:cubicBezTo>
                <a:cubicBezTo>
                  <a:pt x="186" y="87"/>
                  <a:pt x="186" y="87"/>
                  <a:pt x="186" y="87"/>
                </a:cubicBezTo>
                <a:cubicBezTo>
                  <a:pt x="184" y="87"/>
                  <a:pt x="184" y="87"/>
                  <a:pt x="184" y="87"/>
                </a:cubicBezTo>
                <a:cubicBezTo>
                  <a:pt x="184" y="86"/>
                  <a:pt x="183" y="85"/>
                  <a:pt x="182" y="84"/>
                </a:cubicBezTo>
                <a:cubicBezTo>
                  <a:pt x="273" y="19"/>
                  <a:pt x="273" y="19"/>
                  <a:pt x="273" y="19"/>
                </a:cubicBezTo>
                <a:cubicBezTo>
                  <a:pt x="274" y="20"/>
                  <a:pt x="276" y="21"/>
                  <a:pt x="278" y="21"/>
                </a:cubicBezTo>
                <a:cubicBezTo>
                  <a:pt x="281" y="21"/>
                  <a:pt x="283" y="18"/>
                  <a:pt x="283" y="15"/>
                </a:cubicBezTo>
                <a:cubicBezTo>
                  <a:pt x="323" y="10"/>
                  <a:pt x="323" y="10"/>
                  <a:pt x="323" y="10"/>
                </a:cubicBezTo>
                <a:cubicBezTo>
                  <a:pt x="323" y="12"/>
                  <a:pt x="324" y="13"/>
                  <a:pt x="325" y="14"/>
                </a:cubicBezTo>
                <a:close/>
                <a:moveTo>
                  <a:pt x="242" y="29"/>
                </a:moveTo>
                <a:cubicBezTo>
                  <a:pt x="243" y="30"/>
                  <a:pt x="245" y="31"/>
                  <a:pt x="246" y="31"/>
                </a:cubicBezTo>
                <a:cubicBezTo>
                  <a:pt x="250" y="31"/>
                  <a:pt x="252" y="28"/>
                  <a:pt x="252" y="25"/>
                </a:cubicBezTo>
                <a:cubicBezTo>
                  <a:pt x="252" y="24"/>
                  <a:pt x="252" y="24"/>
                  <a:pt x="252" y="24"/>
                </a:cubicBezTo>
                <a:cubicBezTo>
                  <a:pt x="272" y="17"/>
                  <a:pt x="272" y="17"/>
                  <a:pt x="272" y="17"/>
                </a:cubicBezTo>
                <a:cubicBezTo>
                  <a:pt x="272" y="18"/>
                  <a:pt x="273" y="18"/>
                  <a:pt x="273" y="18"/>
                </a:cubicBezTo>
                <a:cubicBezTo>
                  <a:pt x="182" y="83"/>
                  <a:pt x="182" y="83"/>
                  <a:pt x="182" y="83"/>
                </a:cubicBezTo>
                <a:cubicBezTo>
                  <a:pt x="180" y="81"/>
                  <a:pt x="178" y="80"/>
                  <a:pt x="176" y="80"/>
                </a:cubicBezTo>
                <a:cubicBezTo>
                  <a:pt x="171" y="80"/>
                  <a:pt x="167" y="84"/>
                  <a:pt x="167" y="89"/>
                </a:cubicBezTo>
                <a:cubicBezTo>
                  <a:pt x="167" y="89"/>
                  <a:pt x="167" y="90"/>
                  <a:pt x="167" y="90"/>
                </a:cubicBezTo>
                <a:cubicBezTo>
                  <a:pt x="132" y="100"/>
                  <a:pt x="132" y="100"/>
                  <a:pt x="132" y="100"/>
                </a:cubicBezTo>
                <a:cubicBezTo>
                  <a:pt x="132" y="100"/>
                  <a:pt x="132" y="99"/>
                  <a:pt x="132" y="99"/>
                </a:cubicBezTo>
                <a:lnTo>
                  <a:pt x="242" y="29"/>
                </a:lnTo>
                <a:close/>
                <a:moveTo>
                  <a:pt x="124" y="107"/>
                </a:moveTo>
                <a:cubicBezTo>
                  <a:pt x="124" y="107"/>
                  <a:pt x="125" y="107"/>
                  <a:pt x="126" y="107"/>
                </a:cubicBezTo>
                <a:cubicBezTo>
                  <a:pt x="130" y="107"/>
                  <a:pt x="132" y="105"/>
                  <a:pt x="132" y="101"/>
                </a:cubicBezTo>
                <a:cubicBezTo>
                  <a:pt x="132" y="101"/>
                  <a:pt x="132" y="101"/>
                  <a:pt x="132" y="101"/>
                </a:cubicBezTo>
                <a:cubicBezTo>
                  <a:pt x="167" y="91"/>
                  <a:pt x="167" y="91"/>
                  <a:pt x="167" y="91"/>
                </a:cubicBezTo>
                <a:cubicBezTo>
                  <a:pt x="168" y="93"/>
                  <a:pt x="169" y="95"/>
                  <a:pt x="171" y="96"/>
                </a:cubicBezTo>
                <a:cubicBezTo>
                  <a:pt x="154" y="125"/>
                  <a:pt x="154" y="125"/>
                  <a:pt x="154" y="125"/>
                </a:cubicBezTo>
                <a:cubicBezTo>
                  <a:pt x="105" y="210"/>
                  <a:pt x="105" y="210"/>
                  <a:pt x="105" y="210"/>
                </a:cubicBezTo>
                <a:cubicBezTo>
                  <a:pt x="104" y="209"/>
                  <a:pt x="103" y="209"/>
                  <a:pt x="102" y="209"/>
                </a:cubicBezTo>
                <a:cubicBezTo>
                  <a:pt x="97" y="209"/>
                  <a:pt x="93" y="213"/>
                  <a:pt x="93" y="217"/>
                </a:cubicBezTo>
                <a:cubicBezTo>
                  <a:pt x="93" y="218"/>
                  <a:pt x="93" y="218"/>
                  <a:pt x="93" y="219"/>
                </a:cubicBezTo>
                <a:cubicBezTo>
                  <a:pt x="45" y="227"/>
                  <a:pt x="45" y="227"/>
                  <a:pt x="45" y="227"/>
                </a:cubicBezTo>
                <a:cubicBezTo>
                  <a:pt x="45" y="225"/>
                  <a:pt x="44" y="224"/>
                  <a:pt x="43" y="223"/>
                </a:cubicBezTo>
                <a:lnTo>
                  <a:pt x="124" y="107"/>
                </a:lnTo>
                <a:close/>
                <a:moveTo>
                  <a:pt x="39" y="234"/>
                </a:moveTo>
                <a:cubicBezTo>
                  <a:pt x="39" y="234"/>
                  <a:pt x="39" y="234"/>
                  <a:pt x="39" y="234"/>
                </a:cubicBezTo>
                <a:cubicBezTo>
                  <a:pt x="42" y="234"/>
                  <a:pt x="45" y="231"/>
                  <a:pt x="45" y="228"/>
                </a:cubicBezTo>
                <a:cubicBezTo>
                  <a:pt x="45" y="228"/>
                  <a:pt x="45" y="227"/>
                  <a:pt x="45" y="227"/>
                </a:cubicBezTo>
                <a:cubicBezTo>
                  <a:pt x="94" y="219"/>
                  <a:pt x="94" y="219"/>
                  <a:pt x="94" y="219"/>
                </a:cubicBezTo>
                <a:cubicBezTo>
                  <a:pt x="94" y="222"/>
                  <a:pt x="97" y="225"/>
                  <a:pt x="99" y="226"/>
                </a:cubicBezTo>
                <a:cubicBezTo>
                  <a:pt x="88" y="295"/>
                  <a:pt x="88" y="295"/>
                  <a:pt x="88" y="295"/>
                </a:cubicBezTo>
                <a:cubicBezTo>
                  <a:pt x="75" y="375"/>
                  <a:pt x="75" y="375"/>
                  <a:pt x="75" y="375"/>
                </a:cubicBezTo>
                <a:cubicBezTo>
                  <a:pt x="75" y="375"/>
                  <a:pt x="75" y="375"/>
                  <a:pt x="74" y="375"/>
                </a:cubicBezTo>
                <a:cubicBezTo>
                  <a:pt x="70" y="375"/>
                  <a:pt x="66" y="378"/>
                  <a:pt x="66" y="383"/>
                </a:cubicBezTo>
                <a:cubicBezTo>
                  <a:pt x="12" y="383"/>
                  <a:pt x="12" y="383"/>
                  <a:pt x="12" y="383"/>
                </a:cubicBezTo>
                <a:cubicBezTo>
                  <a:pt x="12" y="381"/>
                  <a:pt x="10" y="379"/>
                  <a:pt x="8" y="378"/>
                </a:cubicBezTo>
                <a:lnTo>
                  <a:pt x="39" y="234"/>
                </a:lnTo>
                <a:close/>
                <a:moveTo>
                  <a:pt x="8" y="390"/>
                </a:moveTo>
                <a:cubicBezTo>
                  <a:pt x="11" y="389"/>
                  <a:pt x="12" y="387"/>
                  <a:pt x="12" y="384"/>
                </a:cubicBezTo>
                <a:cubicBezTo>
                  <a:pt x="66" y="384"/>
                  <a:pt x="66" y="384"/>
                  <a:pt x="66" y="384"/>
                </a:cubicBezTo>
                <a:cubicBezTo>
                  <a:pt x="66" y="388"/>
                  <a:pt x="70" y="392"/>
                  <a:pt x="74" y="392"/>
                </a:cubicBezTo>
                <a:cubicBezTo>
                  <a:pt x="75" y="392"/>
                  <a:pt x="75" y="392"/>
                  <a:pt x="75" y="392"/>
                </a:cubicBezTo>
                <a:cubicBezTo>
                  <a:pt x="79" y="419"/>
                  <a:pt x="79" y="419"/>
                  <a:pt x="79" y="419"/>
                </a:cubicBezTo>
                <a:cubicBezTo>
                  <a:pt x="99" y="541"/>
                  <a:pt x="99" y="541"/>
                  <a:pt x="99" y="541"/>
                </a:cubicBezTo>
                <a:cubicBezTo>
                  <a:pt x="96" y="542"/>
                  <a:pt x="94" y="544"/>
                  <a:pt x="93" y="548"/>
                </a:cubicBezTo>
                <a:cubicBezTo>
                  <a:pt x="90" y="547"/>
                  <a:pt x="90" y="547"/>
                  <a:pt x="90" y="547"/>
                </a:cubicBezTo>
                <a:cubicBezTo>
                  <a:pt x="45" y="540"/>
                  <a:pt x="45" y="540"/>
                  <a:pt x="45" y="540"/>
                </a:cubicBezTo>
                <a:cubicBezTo>
                  <a:pt x="45" y="540"/>
                  <a:pt x="45" y="540"/>
                  <a:pt x="45" y="539"/>
                </a:cubicBezTo>
                <a:cubicBezTo>
                  <a:pt x="45" y="536"/>
                  <a:pt x="42" y="534"/>
                  <a:pt x="39" y="534"/>
                </a:cubicBezTo>
                <a:cubicBezTo>
                  <a:pt x="39" y="534"/>
                  <a:pt x="39" y="534"/>
                  <a:pt x="39" y="534"/>
                </a:cubicBezTo>
                <a:lnTo>
                  <a:pt x="8" y="390"/>
                </a:lnTo>
                <a:close/>
                <a:moveTo>
                  <a:pt x="43" y="544"/>
                </a:moveTo>
                <a:cubicBezTo>
                  <a:pt x="44" y="543"/>
                  <a:pt x="45" y="542"/>
                  <a:pt x="45" y="541"/>
                </a:cubicBezTo>
                <a:cubicBezTo>
                  <a:pt x="79" y="546"/>
                  <a:pt x="79" y="546"/>
                  <a:pt x="79" y="546"/>
                </a:cubicBezTo>
                <a:cubicBezTo>
                  <a:pt x="93" y="548"/>
                  <a:pt x="93" y="548"/>
                  <a:pt x="93" y="548"/>
                </a:cubicBezTo>
                <a:cubicBezTo>
                  <a:pt x="93" y="549"/>
                  <a:pt x="93" y="549"/>
                  <a:pt x="93" y="549"/>
                </a:cubicBezTo>
                <a:cubicBezTo>
                  <a:pt x="93" y="554"/>
                  <a:pt x="97" y="558"/>
                  <a:pt x="102" y="558"/>
                </a:cubicBezTo>
                <a:cubicBezTo>
                  <a:pt x="103" y="558"/>
                  <a:pt x="104" y="557"/>
                  <a:pt x="105" y="557"/>
                </a:cubicBezTo>
                <a:cubicBezTo>
                  <a:pt x="137" y="612"/>
                  <a:pt x="137" y="612"/>
                  <a:pt x="137" y="612"/>
                </a:cubicBezTo>
                <a:cubicBezTo>
                  <a:pt x="171" y="672"/>
                  <a:pt x="171" y="672"/>
                  <a:pt x="171" y="672"/>
                </a:cubicBezTo>
                <a:cubicBezTo>
                  <a:pt x="169" y="673"/>
                  <a:pt x="168" y="674"/>
                  <a:pt x="167" y="676"/>
                </a:cubicBezTo>
                <a:cubicBezTo>
                  <a:pt x="132" y="667"/>
                  <a:pt x="132" y="667"/>
                  <a:pt x="132" y="667"/>
                </a:cubicBezTo>
                <a:cubicBezTo>
                  <a:pt x="132" y="666"/>
                  <a:pt x="132" y="666"/>
                  <a:pt x="132" y="666"/>
                </a:cubicBezTo>
                <a:cubicBezTo>
                  <a:pt x="132" y="663"/>
                  <a:pt x="130" y="660"/>
                  <a:pt x="126" y="660"/>
                </a:cubicBezTo>
                <a:cubicBezTo>
                  <a:pt x="125" y="660"/>
                  <a:pt x="125" y="660"/>
                  <a:pt x="124" y="661"/>
                </a:cubicBezTo>
                <a:lnTo>
                  <a:pt x="43" y="544"/>
                </a:lnTo>
                <a:close/>
                <a:moveTo>
                  <a:pt x="252" y="743"/>
                </a:moveTo>
                <a:cubicBezTo>
                  <a:pt x="252" y="743"/>
                  <a:pt x="252" y="743"/>
                  <a:pt x="252" y="742"/>
                </a:cubicBezTo>
                <a:cubicBezTo>
                  <a:pt x="252" y="739"/>
                  <a:pt x="250" y="736"/>
                  <a:pt x="246" y="736"/>
                </a:cubicBezTo>
                <a:cubicBezTo>
                  <a:pt x="245" y="736"/>
                  <a:pt x="243" y="737"/>
                  <a:pt x="242" y="738"/>
                </a:cubicBezTo>
                <a:cubicBezTo>
                  <a:pt x="132" y="668"/>
                  <a:pt x="132" y="668"/>
                  <a:pt x="132" y="668"/>
                </a:cubicBezTo>
                <a:cubicBezTo>
                  <a:pt x="132" y="668"/>
                  <a:pt x="132" y="668"/>
                  <a:pt x="132" y="667"/>
                </a:cubicBezTo>
                <a:cubicBezTo>
                  <a:pt x="148" y="672"/>
                  <a:pt x="148" y="672"/>
                  <a:pt x="148" y="672"/>
                </a:cubicBezTo>
                <a:cubicBezTo>
                  <a:pt x="167" y="677"/>
                  <a:pt x="167" y="677"/>
                  <a:pt x="167" y="677"/>
                </a:cubicBezTo>
                <a:cubicBezTo>
                  <a:pt x="167" y="678"/>
                  <a:pt x="167" y="678"/>
                  <a:pt x="167" y="679"/>
                </a:cubicBezTo>
                <a:cubicBezTo>
                  <a:pt x="167" y="684"/>
                  <a:pt x="170" y="688"/>
                  <a:pt x="175" y="688"/>
                </a:cubicBezTo>
                <a:cubicBezTo>
                  <a:pt x="178" y="688"/>
                  <a:pt x="180" y="686"/>
                  <a:pt x="182" y="684"/>
                </a:cubicBezTo>
                <a:cubicBezTo>
                  <a:pt x="273" y="749"/>
                  <a:pt x="273" y="749"/>
                  <a:pt x="273" y="749"/>
                </a:cubicBezTo>
                <a:cubicBezTo>
                  <a:pt x="272" y="749"/>
                  <a:pt x="272" y="750"/>
                  <a:pt x="272" y="750"/>
                </a:cubicBezTo>
                <a:lnTo>
                  <a:pt x="252" y="743"/>
                </a:lnTo>
                <a:close/>
                <a:moveTo>
                  <a:pt x="284" y="752"/>
                </a:moveTo>
                <a:cubicBezTo>
                  <a:pt x="284" y="752"/>
                  <a:pt x="284" y="752"/>
                  <a:pt x="284" y="752"/>
                </a:cubicBezTo>
                <a:cubicBezTo>
                  <a:pt x="284" y="748"/>
                  <a:pt x="281" y="746"/>
                  <a:pt x="278" y="746"/>
                </a:cubicBezTo>
                <a:cubicBezTo>
                  <a:pt x="276" y="746"/>
                  <a:pt x="274" y="747"/>
                  <a:pt x="273" y="748"/>
                </a:cubicBezTo>
                <a:cubicBezTo>
                  <a:pt x="233" y="719"/>
                  <a:pt x="233" y="719"/>
                  <a:pt x="233" y="719"/>
                </a:cubicBezTo>
                <a:cubicBezTo>
                  <a:pt x="182" y="684"/>
                  <a:pt x="182" y="684"/>
                  <a:pt x="182" y="684"/>
                </a:cubicBezTo>
                <a:cubicBezTo>
                  <a:pt x="183" y="683"/>
                  <a:pt x="183" y="681"/>
                  <a:pt x="184" y="680"/>
                </a:cubicBezTo>
                <a:cubicBezTo>
                  <a:pt x="192" y="681"/>
                  <a:pt x="192" y="681"/>
                  <a:pt x="192" y="681"/>
                </a:cubicBezTo>
                <a:cubicBezTo>
                  <a:pt x="262" y="688"/>
                  <a:pt x="262" y="688"/>
                  <a:pt x="262" y="688"/>
                </a:cubicBezTo>
                <a:cubicBezTo>
                  <a:pt x="262" y="688"/>
                  <a:pt x="262" y="688"/>
                  <a:pt x="262" y="689"/>
                </a:cubicBezTo>
                <a:cubicBezTo>
                  <a:pt x="262" y="694"/>
                  <a:pt x="266" y="697"/>
                  <a:pt x="271" y="697"/>
                </a:cubicBezTo>
                <a:cubicBezTo>
                  <a:pt x="273" y="697"/>
                  <a:pt x="275" y="697"/>
                  <a:pt x="276" y="695"/>
                </a:cubicBezTo>
                <a:cubicBezTo>
                  <a:pt x="325" y="754"/>
                  <a:pt x="325" y="754"/>
                  <a:pt x="325" y="754"/>
                </a:cubicBezTo>
                <a:cubicBezTo>
                  <a:pt x="325" y="755"/>
                  <a:pt x="324" y="756"/>
                  <a:pt x="324" y="757"/>
                </a:cubicBezTo>
                <a:lnTo>
                  <a:pt x="284" y="752"/>
                </a:lnTo>
                <a:close/>
                <a:moveTo>
                  <a:pt x="335" y="758"/>
                </a:moveTo>
                <a:cubicBezTo>
                  <a:pt x="335" y="755"/>
                  <a:pt x="332" y="752"/>
                  <a:pt x="329" y="752"/>
                </a:cubicBezTo>
                <a:cubicBezTo>
                  <a:pt x="328" y="752"/>
                  <a:pt x="327" y="753"/>
                  <a:pt x="326" y="753"/>
                </a:cubicBezTo>
                <a:cubicBezTo>
                  <a:pt x="297" y="719"/>
                  <a:pt x="297" y="719"/>
                  <a:pt x="297" y="719"/>
                </a:cubicBezTo>
                <a:cubicBezTo>
                  <a:pt x="277" y="695"/>
                  <a:pt x="277" y="695"/>
                  <a:pt x="277" y="695"/>
                </a:cubicBezTo>
                <a:cubicBezTo>
                  <a:pt x="278" y="693"/>
                  <a:pt x="279" y="691"/>
                  <a:pt x="279" y="689"/>
                </a:cubicBezTo>
                <a:cubicBezTo>
                  <a:pt x="376" y="692"/>
                  <a:pt x="376" y="692"/>
                  <a:pt x="376" y="692"/>
                </a:cubicBezTo>
                <a:cubicBezTo>
                  <a:pt x="376" y="696"/>
                  <a:pt x="380" y="700"/>
                  <a:pt x="384" y="700"/>
                </a:cubicBezTo>
                <a:cubicBezTo>
                  <a:pt x="384" y="756"/>
                  <a:pt x="384" y="756"/>
                  <a:pt x="384" y="756"/>
                </a:cubicBezTo>
                <a:cubicBezTo>
                  <a:pt x="382" y="756"/>
                  <a:pt x="379" y="758"/>
                  <a:pt x="379" y="760"/>
                </a:cubicBezTo>
                <a:lnTo>
                  <a:pt x="335" y="758"/>
                </a:lnTo>
                <a:close/>
                <a:moveTo>
                  <a:pt x="390" y="760"/>
                </a:moveTo>
                <a:cubicBezTo>
                  <a:pt x="390" y="758"/>
                  <a:pt x="388" y="756"/>
                  <a:pt x="385" y="756"/>
                </a:cubicBezTo>
                <a:cubicBezTo>
                  <a:pt x="385" y="700"/>
                  <a:pt x="385" y="700"/>
                  <a:pt x="385" y="700"/>
                </a:cubicBezTo>
                <a:cubicBezTo>
                  <a:pt x="389" y="699"/>
                  <a:pt x="392" y="696"/>
                  <a:pt x="393" y="692"/>
                </a:cubicBezTo>
                <a:cubicBezTo>
                  <a:pt x="490" y="689"/>
                  <a:pt x="490" y="689"/>
                  <a:pt x="490" y="689"/>
                </a:cubicBezTo>
                <a:cubicBezTo>
                  <a:pt x="491" y="691"/>
                  <a:pt x="492" y="693"/>
                  <a:pt x="493" y="694"/>
                </a:cubicBezTo>
                <a:cubicBezTo>
                  <a:pt x="444" y="752"/>
                  <a:pt x="444" y="752"/>
                  <a:pt x="444" y="752"/>
                </a:cubicBezTo>
                <a:cubicBezTo>
                  <a:pt x="443" y="752"/>
                  <a:pt x="442" y="751"/>
                  <a:pt x="441" y="751"/>
                </a:cubicBezTo>
                <a:cubicBezTo>
                  <a:pt x="437" y="751"/>
                  <a:pt x="435" y="754"/>
                  <a:pt x="435" y="757"/>
                </a:cubicBezTo>
                <a:cubicBezTo>
                  <a:pt x="435" y="757"/>
                  <a:pt x="435" y="758"/>
                  <a:pt x="435" y="758"/>
                </a:cubicBezTo>
                <a:lnTo>
                  <a:pt x="390" y="760"/>
                </a:lnTo>
                <a:close/>
                <a:moveTo>
                  <a:pt x="527" y="739"/>
                </a:moveTo>
                <a:cubicBezTo>
                  <a:pt x="526" y="737"/>
                  <a:pt x="525" y="736"/>
                  <a:pt x="523" y="736"/>
                </a:cubicBezTo>
                <a:cubicBezTo>
                  <a:pt x="520" y="736"/>
                  <a:pt x="517" y="739"/>
                  <a:pt x="517" y="742"/>
                </a:cubicBezTo>
                <a:cubicBezTo>
                  <a:pt x="517" y="743"/>
                  <a:pt x="517" y="743"/>
                  <a:pt x="517" y="743"/>
                </a:cubicBezTo>
                <a:cubicBezTo>
                  <a:pt x="497" y="750"/>
                  <a:pt x="497" y="750"/>
                  <a:pt x="497" y="750"/>
                </a:cubicBezTo>
                <a:cubicBezTo>
                  <a:pt x="497" y="750"/>
                  <a:pt x="497" y="749"/>
                  <a:pt x="496" y="749"/>
                </a:cubicBezTo>
                <a:cubicBezTo>
                  <a:pt x="587" y="684"/>
                  <a:pt x="587" y="684"/>
                  <a:pt x="587" y="684"/>
                </a:cubicBezTo>
                <a:cubicBezTo>
                  <a:pt x="589" y="686"/>
                  <a:pt x="591" y="688"/>
                  <a:pt x="594" y="688"/>
                </a:cubicBezTo>
                <a:cubicBezTo>
                  <a:pt x="599" y="688"/>
                  <a:pt x="603" y="684"/>
                  <a:pt x="603" y="679"/>
                </a:cubicBezTo>
                <a:cubicBezTo>
                  <a:pt x="603" y="678"/>
                  <a:pt x="603" y="678"/>
                  <a:pt x="602" y="677"/>
                </a:cubicBezTo>
                <a:cubicBezTo>
                  <a:pt x="637" y="667"/>
                  <a:pt x="637" y="667"/>
                  <a:pt x="637" y="667"/>
                </a:cubicBezTo>
                <a:cubicBezTo>
                  <a:pt x="637" y="668"/>
                  <a:pt x="637" y="668"/>
                  <a:pt x="637" y="668"/>
                </a:cubicBezTo>
                <a:lnTo>
                  <a:pt x="527" y="739"/>
                </a:lnTo>
                <a:close/>
                <a:moveTo>
                  <a:pt x="645" y="661"/>
                </a:moveTo>
                <a:cubicBezTo>
                  <a:pt x="645" y="660"/>
                  <a:pt x="644" y="660"/>
                  <a:pt x="643" y="660"/>
                </a:cubicBezTo>
                <a:cubicBezTo>
                  <a:pt x="639" y="660"/>
                  <a:pt x="637" y="663"/>
                  <a:pt x="637" y="666"/>
                </a:cubicBezTo>
                <a:cubicBezTo>
                  <a:pt x="637" y="666"/>
                  <a:pt x="637" y="666"/>
                  <a:pt x="637" y="667"/>
                </a:cubicBezTo>
                <a:cubicBezTo>
                  <a:pt x="626" y="670"/>
                  <a:pt x="626" y="670"/>
                  <a:pt x="626" y="670"/>
                </a:cubicBezTo>
                <a:cubicBezTo>
                  <a:pt x="602" y="676"/>
                  <a:pt x="602" y="676"/>
                  <a:pt x="602" y="676"/>
                </a:cubicBezTo>
                <a:cubicBezTo>
                  <a:pt x="601" y="674"/>
                  <a:pt x="600" y="673"/>
                  <a:pt x="598" y="672"/>
                </a:cubicBezTo>
                <a:cubicBezTo>
                  <a:pt x="615" y="642"/>
                  <a:pt x="615" y="642"/>
                  <a:pt x="615" y="642"/>
                </a:cubicBezTo>
                <a:cubicBezTo>
                  <a:pt x="664" y="557"/>
                  <a:pt x="664" y="557"/>
                  <a:pt x="664" y="557"/>
                </a:cubicBezTo>
                <a:cubicBezTo>
                  <a:pt x="665" y="557"/>
                  <a:pt x="666" y="558"/>
                  <a:pt x="668" y="558"/>
                </a:cubicBezTo>
                <a:cubicBezTo>
                  <a:pt x="672" y="558"/>
                  <a:pt x="676" y="554"/>
                  <a:pt x="676" y="549"/>
                </a:cubicBezTo>
                <a:cubicBezTo>
                  <a:pt x="676" y="549"/>
                  <a:pt x="676" y="549"/>
                  <a:pt x="676" y="548"/>
                </a:cubicBezTo>
                <a:cubicBezTo>
                  <a:pt x="723" y="541"/>
                  <a:pt x="723" y="541"/>
                  <a:pt x="723" y="541"/>
                </a:cubicBezTo>
                <a:cubicBezTo>
                  <a:pt x="723" y="542"/>
                  <a:pt x="724" y="544"/>
                  <a:pt x="726" y="545"/>
                </a:cubicBezTo>
                <a:lnTo>
                  <a:pt x="645" y="661"/>
                </a:lnTo>
                <a:close/>
                <a:moveTo>
                  <a:pt x="730" y="534"/>
                </a:moveTo>
                <a:cubicBezTo>
                  <a:pt x="730" y="534"/>
                  <a:pt x="729" y="534"/>
                  <a:pt x="729" y="534"/>
                </a:cubicBezTo>
                <a:cubicBezTo>
                  <a:pt x="726" y="534"/>
                  <a:pt x="723" y="537"/>
                  <a:pt x="723" y="540"/>
                </a:cubicBezTo>
                <a:cubicBezTo>
                  <a:pt x="723" y="540"/>
                  <a:pt x="723" y="540"/>
                  <a:pt x="723" y="540"/>
                </a:cubicBezTo>
                <a:cubicBezTo>
                  <a:pt x="676" y="548"/>
                  <a:pt x="676" y="548"/>
                  <a:pt x="676" y="548"/>
                </a:cubicBezTo>
                <a:cubicBezTo>
                  <a:pt x="676" y="544"/>
                  <a:pt x="673" y="542"/>
                  <a:pt x="670" y="541"/>
                </a:cubicBezTo>
                <a:cubicBezTo>
                  <a:pt x="681" y="472"/>
                  <a:pt x="681" y="472"/>
                  <a:pt x="681" y="472"/>
                </a:cubicBezTo>
                <a:cubicBezTo>
                  <a:pt x="694" y="393"/>
                  <a:pt x="694" y="393"/>
                  <a:pt x="694" y="393"/>
                </a:cubicBezTo>
                <a:cubicBezTo>
                  <a:pt x="694" y="393"/>
                  <a:pt x="694" y="393"/>
                  <a:pt x="695" y="393"/>
                </a:cubicBezTo>
                <a:cubicBezTo>
                  <a:pt x="699" y="393"/>
                  <a:pt x="703" y="389"/>
                  <a:pt x="703" y="384"/>
                </a:cubicBezTo>
                <a:cubicBezTo>
                  <a:pt x="757" y="384"/>
                  <a:pt x="757" y="384"/>
                  <a:pt x="757" y="384"/>
                </a:cubicBezTo>
                <a:cubicBezTo>
                  <a:pt x="757" y="387"/>
                  <a:pt x="759" y="389"/>
                  <a:pt x="761" y="390"/>
                </a:cubicBezTo>
                <a:lnTo>
                  <a:pt x="730" y="534"/>
                </a:lnTo>
                <a:close/>
              </a:path>
            </a:pathLst>
          </a:custGeom>
          <a:gradFill>
            <a:gsLst>
              <a:gs pos="100000">
                <a:srgbClr val="153B6A"/>
              </a:gs>
              <a:gs pos="0">
                <a:srgbClr val="17D5F7"/>
              </a:gs>
            </a:gsLst>
            <a:path path="shape">
              <a:fillToRect l="50000" t="50000" r="50000" b="50000"/>
            </a:path>
          </a:gradFill>
          <a:ln>
            <a:noFill/>
          </a:ln>
        </p:spPr>
        <p:txBody>
          <a:bodyPr vert="horz" wrap="square" lIns="121917" tIns="60958" rIns="121917" bIns="60958" numCol="1" anchor="t" anchorCtr="0" compatLnSpc="1"/>
          <a:lstStyle/>
          <a:p>
            <a:endParaRPr lang="zh-CN" altLang="en-US"/>
          </a:p>
        </p:txBody>
      </p:sp>
      <p:sp>
        <p:nvSpPr>
          <p:cNvPr id="155" name="文本框 6"/>
          <p:cNvSpPr txBox="1">
            <a:spLocks noChangeArrowheads="1"/>
          </p:cNvSpPr>
          <p:nvPr/>
        </p:nvSpPr>
        <p:spPr bwMode="auto">
          <a:xfrm>
            <a:off x="1633067" y="1365176"/>
            <a:ext cx="3774425" cy="4201146"/>
          </a:xfrm>
          <a:prstGeom prst="rect">
            <a:avLst/>
          </a:prstGeom>
          <a:noFill/>
        </p:spPr>
        <p:txBody>
          <a:bodyPr wrap="none" lIns="121917" tIns="60958" rIns="121917" bIns="60958">
            <a:spAutoFit/>
          </a:bodyPr>
          <a:lstStyle>
            <a:defPPr>
              <a:defRPr lang="zh-CN"/>
            </a:defPPr>
            <a:lvl1pPr>
              <a:defRPr sz="16600">
                <a:ln w="38100">
                  <a:noFill/>
                </a:ln>
                <a:solidFill>
                  <a:schemeClr val="bg1"/>
                </a:solidFill>
                <a:latin typeface="Impact" panose="020B0806030902050204" pitchFamily="34" charset="0"/>
                <a:ea typeface="微软雅黑" panose="020B0503020204020204" pitchFamily="34" charset="-122"/>
              </a:defRPr>
            </a:lvl1pPr>
          </a:lstStyle>
          <a:p>
            <a:r>
              <a:rPr lang="en-US" altLang="zh-CN" sz="26500" dirty="0" smtClean="0"/>
              <a:t>02</a:t>
            </a:r>
            <a:endParaRPr lang="zh-CN" altLang="en-US" sz="26500" dirty="0"/>
          </a:p>
        </p:txBody>
      </p:sp>
      <p:sp>
        <p:nvSpPr>
          <p:cNvPr id="156" name="文本框 66"/>
          <p:cNvSpPr txBox="1">
            <a:spLocks noChangeArrowheads="1"/>
          </p:cNvSpPr>
          <p:nvPr/>
        </p:nvSpPr>
        <p:spPr bwMode="auto">
          <a:xfrm>
            <a:off x="6501555" y="3627689"/>
            <a:ext cx="2409132" cy="403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defPPr>
              <a:defRPr lang="zh-CN"/>
            </a:defPPr>
            <a:lvl1pPr algn="ctr" eaLnBrk="1" hangingPunct="1">
              <a:lnSpc>
                <a:spcPts val="900"/>
              </a:lnSpc>
              <a:defRPr sz="600">
                <a:solidFill>
                  <a:schemeClr val="bg1"/>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lgn="l">
              <a:lnSpc>
                <a:spcPct val="130000"/>
              </a:lnSpc>
            </a:pPr>
            <a:r>
              <a:rPr lang="zh-CN" altLang="en-US" sz="1400" dirty="0">
                <a:latin typeface="微软雅黑" panose="020B0503020204020204" pitchFamily="34" charset="-122"/>
              </a:rPr>
              <a:t>申贷流程及申贷资料</a:t>
            </a:r>
            <a:endParaRPr lang="zh-CN" altLang="en-US" sz="1400" dirty="0">
              <a:latin typeface="微软雅黑" panose="020B0503020204020204" pitchFamily="34" charset="-122"/>
            </a:endParaRPr>
          </a:p>
        </p:txBody>
      </p:sp>
      <p:sp>
        <p:nvSpPr>
          <p:cNvPr id="157" name="文本框 8"/>
          <p:cNvSpPr txBox="1">
            <a:spLocks noChangeArrowheads="1"/>
          </p:cNvSpPr>
          <p:nvPr/>
        </p:nvSpPr>
        <p:spPr bwMode="auto">
          <a:xfrm>
            <a:off x="6386094" y="2750931"/>
            <a:ext cx="5324528" cy="677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zh-CN" altLang="en-US" sz="3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怎样申请生源地助学贷款</a:t>
            </a:r>
            <a:endParaRPr lang="zh-CN" altLang="zh-CN" sz="3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158" name="组合 157"/>
          <p:cNvGrpSpPr/>
          <p:nvPr/>
        </p:nvGrpSpPr>
        <p:grpSpPr>
          <a:xfrm>
            <a:off x="6462402" y="1505673"/>
            <a:ext cx="1183063" cy="1094569"/>
            <a:chOff x="4427538" y="566738"/>
            <a:chExt cx="887413" cy="820737"/>
          </a:xfrm>
        </p:grpSpPr>
        <p:sp>
          <p:nvSpPr>
            <p:cNvPr id="159" name="Freeform 8"/>
            <p:cNvSpPr>
              <a:spLocks noEditPoints="1"/>
            </p:cNvSpPr>
            <p:nvPr/>
          </p:nvSpPr>
          <p:spPr bwMode="auto">
            <a:xfrm>
              <a:off x="4429126" y="566738"/>
              <a:ext cx="885825" cy="815975"/>
            </a:xfrm>
            <a:custGeom>
              <a:avLst/>
              <a:gdLst>
                <a:gd name="T0" fmla="*/ 132 w 558"/>
                <a:gd name="T1" fmla="*/ 514 h 514"/>
                <a:gd name="T2" fmla="*/ 556 w 558"/>
                <a:gd name="T3" fmla="*/ 317 h 514"/>
                <a:gd name="T4" fmla="*/ 558 w 558"/>
                <a:gd name="T5" fmla="*/ 316 h 514"/>
                <a:gd name="T6" fmla="*/ 0 w 558"/>
                <a:gd name="T7" fmla="*/ 0 h 514"/>
                <a:gd name="T8" fmla="*/ 132 w 558"/>
                <a:gd name="T9" fmla="*/ 514 h 514"/>
                <a:gd name="T10" fmla="*/ 134 w 558"/>
                <a:gd name="T11" fmla="*/ 511 h 514"/>
                <a:gd name="T12" fmla="*/ 3 w 558"/>
                <a:gd name="T13" fmla="*/ 4 h 514"/>
                <a:gd name="T14" fmla="*/ 553 w 558"/>
                <a:gd name="T15" fmla="*/ 316 h 514"/>
                <a:gd name="T16" fmla="*/ 134 w 558"/>
                <a:gd name="T17" fmla="*/ 511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8" h="514">
                  <a:moveTo>
                    <a:pt x="132" y="514"/>
                  </a:moveTo>
                  <a:lnTo>
                    <a:pt x="556" y="317"/>
                  </a:lnTo>
                  <a:lnTo>
                    <a:pt x="558" y="316"/>
                  </a:lnTo>
                  <a:lnTo>
                    <a:pt x="0" y="0"/>
                  </a:lnTo>
                  <a:lnTo>
                    <a:pt x="132" y="514"/>
                  </a:lnTo>
                  <a:close/>
                  <a:moveTo>
                    <a:pt x="134" y="511"/>
                  </a:moveTo>
                  <a:lnTo>
                    <a:pt x="3" y="4"/>
                  </a:lnTo>
                  <a:lnTo>
                    <a:pt x="553" y="316"/>
                  </a:lnTo>
                  <a:lnTo>
                    <a:pt x="134" y="511"/>
                  </a:ln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p>
          </p:txBody>
        </p:sp>
        <p:sp>
          <p:nvSpPr>
            <p:cNvPr id="160" name="Freeform 9"/>
            <p:cNvSpPr>
              <a:spLocks noEditPoints="1"/>
            </p:cNvSpPr>
            <p:nvPr/>
          </p:nvSpPr>
          <p:spPr bwMode="auto">
            <a:xfrm>
              <a:off x="4629151" y="1066800"/>
              <a:ext cx="682625" cy="320675"/>
            </a:xfrm>
            <a:custGeom>
              <a:avLst/>
              <a:gdLst>
                <a:gd name="T0" fmla="*/ 111 w 430"/>
                <a:gd name="T1" fmla="*/ 110 h 202"/>
                <a:gd name="T2" fmla="*/ 111 w 430"/>
                <a:gd name="T3" fmla="*/ 110 h 202"/>
                <a:gd name="T4" fmla="*/ 0 w 430"/>
                <a:gd name="T5" fmla="*/ 202 h 202"/>
                <a:gd name="T6" fmla="*/ 430 w 430"/>
                <a:gd name="T7" fmla="*/ 2 h 202"/>
                <a:gd name="T8" fmla="*/ 429 w 430"/>
                <a:gd name="T9" fmla="*/ 0 h 202"/>
                <a:gd name="T10" fmla="*/ 111 w 430"/>
                <a:gd name="T11" fmla="*/ 110 h 202"/>
                <a:gd name="T12" fmla="*/ 14 w 430"/>
                <a:gd name="T13" fmla="*/ 193 h 202"/>
                <a:gd name="T14" fmla="*/ 112 w 430"/>
                <a:gd name="T15" fmla="*/ 112 h 202"/>
                <a:gd name="T16" fmla="*/ 409 w 430"/>
                <a:gd name="T17" fmla="*/ 9 h 202"/>
                <a:gd name="T18" fmla="*/ 14 w 430"/>
                <a:gd name="T19" fmla="*/ 193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0" h="202">
                  <a:moveTo>
                    <a:pt x="111" y="110"/>
                  </a:moveTo>
                  <a:lnTo>
                    <a:pt x="111" y="110"/>
                  </a:lnTo>
                  <a:lnTo>
                    <a:pt x="0" y="202"/>
                  </a:lnTo>
                  <a:lnTo>
                    <a:pt x="430" y="2"/>
                  </a:lnTo>
                  <a:lnTo>
                    <a:pt x="429" y="0"/>
                  </a:lnTo>
                  <a:lnTo>
                    <a:pt x="111" y="110"/>
                  </a:lnTo>
                  <a:close/>
                  <a:moveTo>
                    <a:pt x="14" y="193"/>
                  </a:moveTo>
                  <a:lnTo>
                    <a:pt x="112" y="112"/>
                  </a:lnTo>
                  <a:lnTo>
                    <a:pt x="409" y="9"/>
                  </a:lnTo>
                  <a:lnTo>
                    <a:pt x="14" y="193"/>
                  </a:ln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p>
          </p:txBody>
        </p:sp>
        <p:sp>
          <p:nvSpPr>
            <p:cNvPr id="161" name="Freeform 10"/>
            <p:cNvSpPr>
              <a:spLocks noEditPoints="1"/>
            </p:cNvSpPr>
            <p:nvPr/>
          </p:nvSpPr>
          <p:spPr bwMode="auto">
            <a:xfrm>
              <a:off x="4427538" y="566738"/>
              <a:ext cx="887413" cy="677863"/>
            </a:xfrm>
            <a:custGeom>
              <a:avLst/>
              <a:gdLst>
                <a:gd name="T0" fmla="*/ 237 w 559"/>
                <a:gd name="T1" fmla="*/ 427 h 427"/>
                <a:gd name="T2" fmla="*/ 238 w 559"/>
                <a:gd name="T3" fmla="*/ 427 h 427"/>
                <a:gd name="T4" fmla="*/ 559 w 559"/>
                <a:gd name="T5" fmla="*/ 317 h 427"/>
                <a:gd name="T6" fmla="*/ 0 w 559"/>
                <a:gd name="T7" fmla="*/ 0 h 427"/>
                <a:gd name="T8" fmla="*/ 237 w 559"/>
                <a:gd name="T9" fmla="*/ 427 h 427"/>
                <a:gd name="T10" fmla="*/ 239 w 559"/>
                <a:gd name="T11" fmla="*/ 425 h 427"/>
                <a:gd name="T12" fmla="*/ 5 w 559"/>
                <a:gd name="T13" fmla="*/ 5 h 427"/>
                <a:gd name="T14" fmla="*/ 554 w 559"/>
                <a:gd name="T15" fmla="*/ 316 h 427"/>
                <a:gd name="T16" fmla="*/ 239 w 559"/>
                <a:gd name="T17" fmla="*/ 425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9" h="427">
                  <a:moveTo>
                    <a:pt x="237" y="427"/>
                  </a:moveTo>
                  <a:lnTo>
                    <a:pt x="238" y="427"/>
                  </a:lnTo>
                  <a:lnTo>
                    <a:pt x="559" y="317"/>
                  </a:lnTo>
                  <a:lnTo>
                    <a:pt x="0" y="0"/>
                  </a:lnTo>
                  <a:lnTo>
                    <a:pt x="237" y="427"/>
                  </a:lnTo>
                  <a:close/>
                  <a:moveTo>
                    <a:pt x="239" y="425"/>
                  </a:moveTo>
                  <a:lnTo>
                    <a:pt x="5" y="5"/>
                  </a:lnTo>
                  <a:lnTo>
                    <a:pt x="554" y="316"/>
                  </a:lnTo>
                  <a:lnTo>
                    <a:pt x="239" y="425"/>
                  </a:ln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p>
          </p:txBody>
        </p:sp>
      </p:grpSp>
      <p:grpSp>
        <p:nvGrpSpPr>
          <p:cNvPr id="162" name="组合 161"/>
          <p:cNvGrpSpPr/>
          <p:nvPr/>
        </p:nvGrpSpPr>
        <p:grpSpPr>
          <a:xfrm>
            <a:off x="6495205" y="4757294"/>
            <a:ext cx="1007402" cy="702897"/>
            <a:chOff x="4672013" y="2482850"/>
            <a:chExt cx="755650" cy="527051"/>
          </a:xfrm>
        </p:grpSpPr>
        <p:sp>
          <p:nvSpPr>
            <p:cNvPr id="163" name="Freeform 17"/>
            <p:cNvSpPr>
              <a:spLocks noEditPoints="1"/>
            </p:cNvSpPr>
            <p:nvPr/>
          </p:nvSpPr>
          <p:spPr bwMode="auto">
            <a:xfrm>
              <a:off x="4672013" y="2484438"/>
              <a:ext cx="493713" cy="525463"/>
            </a:xfrm>
            <a:custGeom>
              <a:avLst/>
              <a:gdLst>
                <a:gd name="T0" fmla="*/ 0 w 311"/>
                <a:gd name="T1" fmla="*/ 331 h 331"/>
                <a:gd name="T2" fmla="*/ 311 w 311"/>
                <a:gd name="T3" fmla="*/ 95 h 331"/>
                <a:gd name="T4" fmla="*/ 183 w 311"/>
                <a:gd name="T5" fmla="*/ 0 h 331"/>
                <a:gd name="T6" fmla="*/ 0 w 311"/>
                <a:gd name="T7" fmla="*/ 331 h 331"/>
                <a:gd name="T8" fmla="*/ 308 w 311"/>
                <a:gd name="T9" fmla="*/ 95 h 331"/>
                <a:gd name="T10" fmla="*/ 7 w 311"/>
                <a:gd name="T11" fmla="*/ 323 h 331"/>
                <a:gd name="T12" fmla="*/ 183 w 311"/>
                <a:gd name="T13" fmla="*/ 3 h 331"/>
                <a:gd name="T14" fmla="*/ 308 w 311"/>
                <a:gd name="T15" fmla="*/ 95 h 3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1" h="331">
                  <a:moveTo>
                    <a:pt x="0" y="331"/>
                  </a:moveTo>
                  <a:lnTo>
                    <a:pt x="311" y="95"/>
                  </a:lnTo>
                  <a:lnTo>
                    <a:pt x="183" y="0"/>
                  </a:lnTo>
                  <a:lnTo>
                    <a:pt x="0" y="331"/>
                  </a:lnTo>
                  <a:close/>
                  <a:moveTo>
                    <a:pt x="308" y="95"/>
                  </a:moveTo>
                  <a:lnTo>
                    <a:pt x="7" y="323"/>
                  </a:lnTo>
                  <a:lnTo>
                    <a:pt x="183" y="3"/>
                  </a:lnTo>
                  <a:lnTo>
                    <a:pt x="308" y="95"/>
                  </a:ln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p>
          </p:txBody>
        </p:sp>
        <p:sp>
          <p:nvSpPr>
            <p:cNvPr id="164" name="Freeform 18"/>
            <p:cNvSpPr>
              <a:spLocks noEditPoints="1"/>
            </p:cNvSpPr>
            <p:nvPr/>
          </p:nvSpPr>
          <p:spPr bwMode="auto">
            <a:xfrm>
              <a:off x="4954588" y="2482850"/>
              <a:ext cx="473075" cy="153988"/>
            </a:xfrm>
            <a:custGeom>
              <a:avLst/>
              <a:gdLst>
                <a:gd name="T0" fmla="*/ 131 w 298"/>
                <a:gd name="T1" fmla="*/ 97 h 97"/>
                <a:gd name="T2" fmla="*/ 131 w 298"/>
                <a:gd name="T3" fmla="*/ 97 h 97"/>
                <a:gd name="T4" fmla="*/ 298 w 298"/>
                <a:gd name="T5" fmla="*/ 85 h 97"/>
                <a:gd name="T6" fmla="*/ 0 w 298"/>
                <a:gd name="T7" fmla="*/ 0 h 97"/>
                <a:gd name="T8" fmla="*/ 131 w 298"/>
                <a:gd name="T9" fmla="*/ 97 h 97"/>
                <a:gd name="T10" fmla="*/ 132 w 298"/>
                <a:gd name="T11" fmla="*/ 95 h 97"/>
                <a:gd name="T12" fmla="*/ 11 w 298"/>
                <a:gd name="T13" fmla="*/ 5 h 97"/>
                <a:gd name="T14" fmla="*/ 286 w 298"/>
                <a:gd name="T15" fmla="*/ 84 h 97"/>
                <a:gd name="T16" fmla="*/ 132 w 298"/>
                <a:gd name="T17" fmla="*/ 95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8" h="97">
                  <a:moveTo>
                    <a:pt x="131" y="97"/>
                  </a:moveTo>
                  <a:lnTo>
                    <a:pt x="131" y="97"/>
                  </a:lnTo>
                  <a:lnTo>
                    <a:pt x="298" y="85"/>
                  </a:lnTo>
                  <a:lnTo>
                    <a:pt x="0" y="0"/>
                  </a:lnTo>
                  <a:lnTo>
                    <a:pt x="131" y="97"/>
                  </a:lnTo>
                  <a:close/>
                  <a:moveTo>
                    <a:pt x="132" y="95"/>
                  </a:moveTo>
                  <a:lnTo>
                    <a:pt x="11" y="5"/>
                  </a:lnTo>
                  <a:lnTo>
                    <a:pt x="286" y="84"/>
                  </a:lnTo>
                  <a:lnTo>
                    <a:pt x="132" y="95"/>
                  </a:ln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p>
          </p:txBody>
        </p:sp>
        <p:sp>
          <p:nvSpPr>
            <p:cNvPr id="165" name="Freeform 19"/>
            <p:cNvSpPr>
              <a:spLocks noEditPoints="1"/>
            </p:cNvSpPr>
            <p:nvPr/>
          </p:nvSpPr>
          <p:spPr bwMode="auto">
            <a:xfrm>
              <a:off x="4676776" y="2614613"/>
              <a:ext cx="749300" cy="390525"/>
            </a:xfrm>
            <a:custGeom>
              <a:avLst/>
              <a:gdLst>
                <a:gd name="T0" fmla="*/ 306 w 472"/>
                <a:gd name="T1" fmla="*/ 12 h 246"/>
                <a:gd name="T2" fmla="*/ 0 w 472"/>
                <a:gd name="T3" fmla="*/ 244 h 246"/>
                <a:gd name="T4" fmla="*/ 1 w 472"/>
                <a:gd name="T5" fmla="*/ 246 h 246"/>
                <a:gd name="T6" fmla="*/ 472 w 472"/>
                <a:gd name="T7" fmla="*/ 0 h 246"/>
                <a:gd name="T8" fmla="*/ 307 w 472"/>
                <a:gd name="T9" fmla="*/ 12 h 246"/>
                <a:gd name="T10" fmla="*/ 306 w 472"/>
                <a:gd name="T11" fmla="*/ 12 h 246"/>
                <a:gd name="T12" fmla="*/ 462 w 472"/>
                <a:gd name="T13" fmla="*/ 3 h 246"/>
                <a:gd name="T14" fmla="*/ 12 w 472"/>
                <a:gd name="T15" fmla="*/ 238 h 246"/>
                <a:gd name="T16" fmla="*/ 307 w 472"/>
                <a:gd name="T17" fmla="*/ 14 h 246"/>
                <a:gd name="T18" fmla="*/ 462 w 472"/>
                <a:gd name="T19" fmla="*/ 3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 h="246">
                  <a:moveTo>
                    <a:pt x="306" y="12"/>
                  </a:moveTo>
                  <a:lnTo>
                    <a:pt x="0" y="244"/>
                  </a:lnTo>
                  <a:lnTo>
                    <a:pt x="1" y="246"/>
                  </a:lnTo>
                  <a:lnTo>
                    <a:pt x="472" y="0"/>
                  </a:lnTo>
                  <a:lnTo>
                    <a:pt x="307" y="12"/>
                  </a:lnTo>
                  <a:lnTo>
                    <a:pt x="306" y="12"/>
                  </a:lnTo>
                  <a:close/>
                  <a:moveTo>
                    <a:pt x="462" y="3"/>
                  </a:moveTo>
                  <a:lnTo>
                    <a:pt x="12" y="238"/>
                  </a:lnTo>
                  <a:lnTo>
                    <a:pt x="307" y="14"/>
                  </a:lnTo>
                  <a:lnTo>
                    <a:pt x="462" y="3"/>
                  </a:ln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p>
          </p:txBody>
        </p:sp>
      </p:grpSp>
      <p:grpSp>
        <p:nvGrpSpPr>
          <p:cNvPr id="166" name="组合 165"/>
          <p:cNvGrpSpPr/>
          <p:nvPr/>
        </p:nvGrpSpPr>
        <p:grpSpPr>
          <a:xfrm rot="3681175">
            <a:off x="9263793" y="5007890"/>
            <a:ext cx="1087434" cy="959340"/>
            <a:chOff x="5651501" y="654050"/>
            <a:chExt cx="1182688" cy="512763"/>
          </a:xfrm>
        </p:grpSpPr>
        <p:sp>
          <p:nvSpPr>
            <p:cNvPr id="167" name="Freeform 14"/>
            <p:cNvSpPr>
              <a:spLocks noEditPoints="1"/>
            </p:cNvSpPr>
            <p:nvPr/>
          </p:nvSpPr>
          <p:spPr bwMode="auto">
            <a:xfrm>
              <a:off x="5659438" y="655638"/>
              <a:ext cx="1173163" cy="511175"/>
            </a:xfrm>
            <a:custGeom>
              <a:avLst/>
              <a:gdLst>
                <a:gd name="T0" fmla="*/ 0 w 739"/>
                <a:gd name="T1" fmla="*/ 211 h 322"/>
                <a:gd name="T2" fmla="*/ 549 w 739"/>
                <a:gd name="T3" fmla="*/ 322 h 322"/>
                <a:gd name="T4" fmla="*/ 738 w 739"/>
                <a:gd name="T5" fmla="*/ 2 h 322"/>
                <a:gd name="T6" fmla="*/ 739 w 739"/>
                <a:gd name="T7" fmla="*/ 0 h 322"/>
                <a:gd name="T8" fmla="*/ 4 w 739"/>
                <a:gd name="T9" fmla="*/ 209 h 322"/>
                <a:gd name="T10" fmla="*/ 0 w 739"/>
                <a:gd name="T11" fmla="*/ 211 h 322"/>
                <a:gd name="T12" fmla="*/ 734 w 739"/>
                <a:gd name="T13" fmla="*/ 3 h 322"/>
                <a:gd name="T14" fmla="*/ 548 w 739"/>
                <a:gd name="T15" fmla="*/ 319 h 322"/>
                <a:gd name="T16" fmla="*/ 9 w 739"/>
                <a:gd name="T17" fmla="*/ 210 h 322"/>
                <a:gd name="T18" fmla="*/ 734 w 739"/>
                <a:gd name="T19" fmla="*/ 3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9" h="322">
                  <a:moveTo>
                    <a:pt x="0" y="211"/>
                  </a:moveTo>
                  <a:lnTo>
                    <a:pt x="549" y="322"/>
                  </a:lnTo>
                  <a:lnTo>
                    <a:pt x="738" y="2"/>
                  </a:lnTo>
                  <a:lnTo>
                    <a:pt x="739" y="0"/>
                  </a:lnTo>
                  <a:lnTo>
                    <a:pt x="4" y="209"/>
                  </a:lnTo>
                  <a:lnTo>
                    <a:pt x="0" y="211"/>
                  </a:lnTo>
                  <a:close/>
                  <a:moveTo>
                    <a:pt x="734" y="3"/>
                  </a:moveTo>
                  <a:lnTo>
                    <a:pt x="548" y="319"/>
                  </a:lnTo>
                  <a:lnTo>
                    <a:pt x="9" y="210"/>
                  </a:lnTo>
                  <a:lnTo>
                    <a:pt x="734" y="3"/>
                  </a:ln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p>
          </p:txBody>
        </p:sp>
        <p:sp>
          <p:nvSpPr>
            <p:cNvPr id="168" name="Freeform 15"/>
            <p:cNvSpPr>
              <a:spLocks noEditPoints="1"/>
            </p:cNvSpPr>
            <p:nvPr/>
          </p:nvSpPr>
          <p:spPr bwMode="auto">
            <a:xfrm>
              <a:off x="5651501" y="657225"/>
              <a:ext cx="1177925" cy="334963"/>
            </a:xfrm>
            <a:custGeom>
              <a:avLst/>
              <a:gdLst>
                <a:gd name="T0" fmla="*/ 0 w 742"/>
                <a:gd name="T1" fmla="*/ 211 h 211"/>
                <a:gd name="T2" fmla="*/ 311 w 742"/>
                <a:gd name="T3" fmla="*/ 197 h 211"/>
                <a:gd name="T4" fmla="*/ 311 w 742"/>
                <a:gd name="T5" fmla="*/ 197 h 211"/>
                <a:gd name="T6" fmla="*/ 742 w 742"/>
                <a:gd name="T7" fmla="*/ 2 h 211"/>
                <a:gd name="T8" fmla="*/ 742 w 742"/>
                <a:gd name="T9" fmla="*/ 0 h 211"/>
                <a:gd name="T10" fmla="*/ 0 w 742"/>
                <a:gd name="T11" fmla="*/ 211 h 211"/>
                <a:gd name="T12" fmla="*/ 311 w 742"/>
                <a:gd name="T13" fmla="*/ 195 h 211"/>
                <a:gd name="T14" fmla="*/ 19 w 742"/>
                <a:gd name="T15" fmla="*/ 208 h 211"/>
                <a:gd name="T16" fmla="*/ 728 w 742"/>
                <a:gd name="T17" fmla="*/ 6 h 211"/>
                <a:gd name="T18" fmla="*/ 311 w 742"/>
                <a:gd name="T19" fmla="*/ 195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2" h="211">
                  <a:moveTo>
                    <a:pt x="0" y="211"/>
                  </a:moveTo>
                  <a:lnTo>
                    <a:pt x="311" y="197"/>
                  </a:lnTo>
                  <a:lnTo>
                    <a:pt x="311" y="197"/>
                  </a:lnTo>
                  <a:lnTo>
                    <a:pt x="742" y="2"/>
                  </a:lnTo>
                  <a:lnTo>
                    <a:pt x="742" y="0"/>
                  </a:lnTo>
                  <a:lnTo>
                    <a:pt x="0" y="211"/>
                  </a:lnTo>
                  <a:close/>
                  <a:moveTo>
                    <a:pt x="311" y="195"/>
                  </a:moveTo>
                  <a:lnTo>
                    <a:pt x="19" y="208"/>
                  </a:lnTo>
                  <a:lnTo>
                    <a:pt x="728" y="6"/>
                  </a:lnTo>
                  <a:lnTo>
                    <a:pt x="311" y="195"/>
                  </a:ln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p>
          </p:txBody>
        </p:sp>
        <p:sp>
          <p:nvSpPr>
            <p:cNvPr id="169" name="Freeform 16"/>
            <p:cNvSpPr>
              <a:spLocks noEditPoints="1"/>
            </p:cNvSpPr>
            <p:nvPr/>
          </p:nvSpPr>
          <p:spPr bwMode="auto">
            <a:xfrm>
              <a:off x="6140451" y="654050"/>
              <a:ext cx="693738" cy="512763"/>
            </a:xfrm>
            <a:custGeom>
              <a:avLst/>
              <a:gdLst>
                <a:gd name="T0" fmla="*/ 0 w 437"/>
                <a:gd name="T1" fmla="*/ 198 h 323"/>
                <a:gd name="T2" fmla="*/ 246 w 437"/>
                <a:gd name="T3" fmla="*/ 323 h 323"/>
                <a:gd name="T4" fmla="*/ 437 w 437"/>
                <a:gd name="T5" fmla="*/ 0 h 323"/>
                <a:gd name="T6" fmla="*/ 2 w 437"/>
                <a:gd name="T7" fmla="*/ 197 h 323"/>
                <a:gd name="T8" fmla="*/ 0 w 437"/>
                <a:gd name="T9" fmla="*/ 198 h 323"/>
                <a:gd name="T10" fmla="*/ 431 w 437"/>
                <a:gd name="T11" fmla="*/ 5 h 323"/>
                <a:gd name="T12" fmla="*/ 245 w 437"/>
                <a:gd name="T13" fmla="*/ 320 h 323"/>
                <a:gd name="T14" fmla="*/ 5 w 437"/>
                <a:gd name="T15" fmla="*/ 198 h 323"/>
                <a:gd name="T16" fmla="*/ 431 w 437"/>
                <a:gd name="T17" fmla="*/ 5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7" h="323">
                  <a:moveTo>
                    <a:pt x="0" y="198"/>
                  </a:moveTo>
                  <a:lnTo>
                    <a:pt x="246" y="323"/>
                  </a:lnTo>
                  <a:lnTo>
                    <a:pt x="437" y="0"/>
                  </a:lnTo>
                  <a:lnTo>
                    <a:pt x="2" y="197"/>
                  </a:lnTo>
                  <a:lnTo>
                    <a:pt x="0" y="198"/>
                  </a:lnTo>
                  <a:close/>
                  <a:moveTo>
                    <a:pt x="431" y="5"/>
                  </a:moveTo>
                  <a:lnTo>
                    <a:pt x="245" y="320"/>
                  </a:lnTo>
                  <a:lnTo>
                    <a:pt x="5" y="198"/>
                  </a:lnTo>
                  <a:lnTo>
                    <a:pt x="431" y="5"/>
                  </a:lnTo>
                  <a:close/>
                </a:path>
              </a:pathLst>
            </a:custGeom>
            <a:gradFill>
              <a:gsLst>
                <a:gs pos="100000">
                  <a:srgbClr val="153B6A"/>
                </a:gs>
                <a:gs pos="0">
                  <a:srgbClr val="17D5F7"/>
                </a:gs>
              </a:gsLst>
              <a:path path="shape">
                <a:fillToRect l="50000" t="50000" r="50000" b="50000"/>
              </a:path>
            </a:gradFill>
            <a:ln>
              <a:noFill/>
            </a:ln>
          </p:spPr>
          <p:txBody>
            <a:bodyPr vert="horz" wrap="square" lIns="91440" tIns="45720" rIns="91440" bIns="45720" numCol="1" anchor="t" anchorCtr="0" compatLnSpc="1"/>
            <a:lstStyle/>
            <a:p>
              <a:endParaRPr lang="zh-CN" altLang="en-US"/>
            </a:p>
          </p:txBody>
        </p:sp>
      </p:grpSp>
      <p:pic>
        <p:nvPicPr>
          <p:cNvPr id="170" name="Picture 3" descr="D:\360data\重要数据\桌面\未标题-1.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316214" y="2555791"/>
            <a:ext cx="3301025" cy="4436747"/>
          </a:xfrm>
          <a:prstGeom prst="rect">
            <a:avLst/>
          </a:prstGeom>
          <a:noFill/>
          <a:extLst>
            <a:ext uri="{909E8E84-426E-40DD-AFC4-6F175D3DCCD1}">
              <a14:hiddenFill xmlns:a14="http://schemas.microsoft.com/office/drawing/2010/main">
                <a:solidFill>
                  <a:srgbClr val="FFFFFF"/>
                </a:solidFill>
              </a14:hiddenFill>
            </a:ext>
          </a:extLst>
        </p:spPr>
      </p:pic>
      <p:pic>
        <p:nvPicPr>
          <p:cNvPr id="171" name="Picture 4" descr="D:\360data\重要数据\桌面\未标题2-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032" y="2517692"/>
            <a:ext cx="3407167" cy="44792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170"/>
                                        </p:tgtEl>
                                        <p:attrNameLst>
                                          <p:attrName>style.visibility</p:attrName>
                                        </p:attrNameLst>
                                      </p:cBhvr>
                                      <p:to>
                                        <p:strVal val="visible"/>
                                      </p:to>
                                    </p:set>
                                    <p:anim calcmode="lin" valueType="num">
                                      <p:cBhvr additive="base">
                                        <p:cTn id="7" dur="500" fill="hold"/>
                                        <p:tgtEl>
                                          <p:spTgt spid="170"/>
                                        </p:tgtEl>
                                        <p:attrNameLst>
                                          <p:attrName>ppt_x</p:attrName>
                                        </p:attrNameLst>
                                      </p:cBhvr>
                                      <p:tavLst>
                                        <p:tav tm="0">
                                          <p:val>
                                            <p:strVal val="#ppt_x"/>
                                          </p:val>
                                        </p:tav>
                                        <p:tav tm="100000">
                                          <p:val>
                                            <p:strVal val="#ppt_x"/>
                                          </p:val>
                                        </p:tav>
                                      </p:tavLst>
                                    </p:anim>
                                    <p:anim calcmode="lin" valueType="num">
                                      <p:cBhvr additive="base">
                                        <p:cTn id="8" dur="500" fill="hold"/>
                                        <p:tgtEl>
                                          <p:spTgt spid="17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500" fill="hold"/>
                                        <p:tgtEl>
                                          <p:spTgt spid="171"/>
                                        </p:tgtEl>
                                        <p:attrNameLst>
                                          <p:attrName>ppt_x</p:attrName>
                                        </p:attrNameLst>
                                      </p:cBhvr>
                                      <p:tavLst>
                                        <p:tav tm="0">
                                          <p:val>
                                            <p:strVal val="#ppt_x"/>
                                          </p:val>
                                        </p:tav>
                                        <p:tav tm="100000">
                                          <p:val>
                                            <p:strVal val="#ppt_x"/>
                                          </p:val>
                                        </p:tav>
                                      </p:tavLst>
                                    </p:anim>
                                    <p:anim calcmode="lin" valueType="num">
                                      <p:cBhvr additive="base">
                                        <p:cTn id="12" dur="500" fill="hold"/>
                                        <p:tgtEl>
                                          <p:spTgt spid="171"/>
                                        </p:tgtEl>
                                        <p:attrNameLst>
                                          <p:attrName>ppt_y</p:attrName>
                                        </p:attrNameLst>
                                      </p:cBhvr>
                                      <p:tavLst>
                                        <p:tav tm="0">
                                          <p:val>
                                            <p:strVal val="1+#ppt_h/2"/>
                                          </p:val>
                                        </p:tav>
                                        <p:tav tm="100000">
                                          <p:val>
                                            <p:strVal val="#ppt_y"/>
                                          </p:val>
                                        </p:tav>
                                      </p:tavLst>
                                    </p:anim>
                                  </p:childTnLst>
                                </p:cTn>
                              </p:par>
                              <p:par>
                                <p:cTn id="13" presetID="63" presetClass="path" presetSubtype="0" fill="hold" nodeType="withEffect">
                                  <p:stCondLst>
                                    <p:cond delay="500"/>
                                  </p:stCondLst>
                                  <p:childTnLst>
                                    <p:animMotion origin="layout" path="M 0 0 L 0.25 0 E" pathEditMode="relative" ptsTypes="">
                                      <p:cBhvr>
                                        <p:cTn id="14" dur="500" fill="hold"/>
                                        <p:tgtEl>
                                          <p:spTgt spid="170"/>
                                        </p:tgtEl>
                                        <p:attrNameLst>
                                          <p:attrName>ppt_x</p:attrName>
                                          <p:attrName>ppt_y</p:attrName>
                                        </p:attrNameLst>
                                      </p:cBhvr>
                                    </p:animMotion>
                                  </p:childTnLst>
                                </p:cTn>
                              </p:par>
                              <p:par>
                                <p:cTn id="15" presetID="35" presetClass="path" presetSubtype="0" fill="hold" nodeType="withEffect">
                                  <p:stCondLst>
                                    <p:cond delay="500"/>
                                  </p:stCondLst>
                                  <p:childTnLst>
                                    <p:animMotion origin="layout" path="M 0 0 L -0.25 0 E" pathEditMode="relative" ptsTypes="">
                                      <p:cBhvr>
                                        <p:cTn id="16" dur="500" fill="hold"/>
                                        <p:tgtEl>
                                          <p:spTgt spid="171"/>
                                        </p:tgtEl>
                                        <p:attrNameLst>
                                          <p:attrName>ppt_x</p:attrName>
                                          <p:attrName>ppt_y</p:attrName>
                                        </p:attrNameLst>
                                      </p:cBhvr>
                                    </p:animMotion>
                                  </p:childTnLst>
                                </p:cTn>
                              </p:par>
                              <p:par>
                                <p:cTn id="17" presetID="10" presetClass="exit" presetSubtype="0" fill="hold" nodeType="withEffect">
                                  <p:stCondLst>
                                    <p:cond delay="700"/>
                                  </p:stCondLst>
                                  <p:childTnLst>
                                    <p:animEffect transition="out" filter="fade">
                                      <p:cBhvr>
                                        <p:cTn id="18" dur="300"/>
                                        <p:tgtEl>
                                          <p:spTgt spid="171"/>
                                        </p:tgtEl>
                                      </p:cBhvr>
                                    </p:animEffect>
                                    <p:set>
                                      <p:cBhvr>
                                        <p:cTn id="19" dur="1" fill="hold">
                                          <p:stCondLst>
                                            <p:cond delay="299"/>
                                          </p:stCondLst>
                                        </p:cTn>
                                        <p:tgtEl>
                                          <p:spTgt spid="171"/>
                                        </p:tgtEl>
                                        <p:attrNameLst>
                                          <p:attrName>style.visibility</p:attrName>
                                        </p:attrNameLst>
                                      </p:cBhvr>
                                      <p:to>
                                        <p:strVal val="hidden"/>
                                      </p:to>
                                    </p:set>
                                  </p:childTnLst>
                                </p:cTn>
                              </p:par>
                              <p:par>
                                <p:cTn id="20" presetID="10" presetClass="exit" presetSubtype="0" fill="hold" nodeType="withEffect">
                                  <p:stCondLst>
                                    <p:cond delay="700"/>
                                  </p:stCondLst>
                                  <p:childTnLst>
                                    <p:animEffect transition="out" filter="fade">
                                      <p:cBhvr>
                                        <p:cTn id="21" dur="300"/>
                                        <p:tgtEl>
                                          <p:spTgt spid="170"/>
                                        </p:tgtEl>
                                      </p:cBhvr>
                                    </p:animEffect>
                                    <p:set>
                                      <p:cBhvr>
                                        <p:cTn id="22" dur="1" fill="hold">
                                          <p:stCondLst>
                                            <p:cond delay="299"/>
                                          </p:stCondLst>
                                        </p:cTn>
                                        <p:tgtEl>
                                          <p:spTgt spid="170"/>
                                        </p:tgtEl>
                                        <p:attrNameLst>
                                          <p:attrName>style.visibility</p:attrName>
                                        </p:attrNameLst>
                                      </p:cBhvr>
                                      <p:to>
                                        <p:strVal val="hidden"/>
                                      </p:to>
                                    </p:set>
                                  </p:childTnLst>
                                </p:cTn>
                              </p:par>
                              <p:par>
                                <p:cTn id="23" presetID="53" presetClass="entr" presetSubtype="16" fill="hold" grpId="0" nodeType="withEffect">
                                  <p:stCondLst>
                                    <p:cond delay="0"/>
                                  </p:stCondLst>
                                  <p:childTnLst>
                                    <p:set>
                                      <p:cBhvr>
                                        <p:cTn id="24" dur="1" fill="hold">
                                          <p:stCondLst>
                                            <p:cond delay="0"/>
                                          </p:stCondLst>
                                        </p:cTn>
                                        <p:tgtEl>
                                          <p:spTgt spid="154"/>
                                        </p:tgtEl>
                                        <p:attrNameLst>
                                          <p:attrName>style.visibility</p:attrName>
                                        </p:attrNameLst>
                                      </p:cBhvr>
                                      <p:to>
                                        <p:strVal val="visible"/>
                                      </p:to>
                                    </p:set>
                                    <p:anim calcmode="lin" valueType="num">
                                      <p:cBhvr>
                                        <p:cTn id="25" dur="1500" fill="hold"/>
                                        <p:tgtEl>
                                          <p:spTgt spid="154"/>
                                        </p:tgtEl>
                                        <p:attrNameLst>
                                          <p:attrName>ppt_w</p:attrName>
                                        </p:attrNameLst>
                                      </p:cBhvr>
                                      <p:tavLst>
                                        <p:tav tm="0">
                                          <p:val>
                                            <p:fltVal val="0"/>
                                          </p:val>
                                        </p:tav>
                                        <p:tav tm="100000">
                                          <p:val>
                                            <p:strVal val="#ppt_w"/>
                                          </p:val>
                                        </p:tav>
                                      </p:tavLst>
                                    </p:anim>
                                    <p:anim calcmode="lin" valueType="num">
                                      <p:cBhvr>
                                        <p:cTn id="26" dur="1500" fill="hold"/>
                                        <p:tgtEl>
                                          <p:spTgt spid="154"/>
                                        </p:tgtEl>
                                        <p:attrNameLst>
                                          <p:attrName>ppt_h</p:attrName>
                                        </p:attrNameLst>
                                      </p:cBhvr>
                                      <p:tavLst>
                                        <p:tav tm="0">
                                          <p:val>
                                            <p:fltVal val="0"/>
                                          </p:val>
                                        </p:tav>
                                        <p:tav tm="100000">
                                          <p:val>
                                            <p:strVal val="#ppt_h"/>
                                          </p:val>
                                        </p:tav>
                                      </p:tavLst>
                                    </p:anim>
                                    <p:animEffect transition="in" filter="fade">
                                      <p:cBhvr>
                                        <p:cTn id="27" dur="1500"/>
                                        <p:tgtEl>
                                          <p:spTgt spid="154"/>
                                        </p:tgtEl>
                                      </p:cBhvr>
                                    </p:animEffect>
                                  </p:childTnLst>
                                </p:cTn>
                              </p:par>
                              <p:par>
                                <p:cTn id="28" presetID="17" presetClass="entr" presetSubtype="10" fill="hold" grpId="0" nodeType="withEffect">
                                  <p:stCondLst>
                                    <p:cond delay="1000"/>
                                  </p:stCondLst>
                                  <p:childTnLst>
                                    <p:set>
                                      <p:cBhvr>
                                        <p:cTn id="29" dur="1" fill="hold">
                                          <p:stCondLst>
                                            <p:cond delay="0"/>
                                          </p:stCondLst>
                                        </p:cTn>
                                        <p:tgtEl>
                                          <p:spTgt spid="155"/>
                                        </p:tgtEl>
                                        <p:attrNameLst>
                                          <p:attrName>style.visibility</p:attrName>
                                        </p:attrNameLst>
                                      </p:cBhvr>
                                      <p:to>
                                        <p:strVal val="visible"/>
                                      </p:to>
                                    </p:set>
                                    <p:anim calcmode="lin" valueType="num">
                                      <p:cBhvr>
                                        <p:cTn id="30" dur="1000" fill="hold"/>
                                        <p:tgtEl>
                                          <p:spTgt spid="155"/>
                                        </p:tgtEl>
                                        <p:attrNameLst>
                                          <p:attrName>ppt_w</p:attrName>
                                        </p:attrNameLst>
                                      </p:cBhvr>
                                      <p:tavLst>
                                        <p:tav tm="0">
                                          <p:val>
                                            <p:fltVal val="0"/>
                                          </p:val>
                                        </p:tav>
                                        <p:tav tm="100000">
                                          <p:val>
                                            <p:strVal val="#ppt_w"/>
                                          </p:val>
                                        </p:tav>
                                      </p:tavLst>
                                    </p:anim>
                                    <p:anim calcmode="lin" valueType="num">
                                      <p:cBhvr>
                                        <p:cTn id="31" dur="1000" fill="hold"/>
                                        <p:tgtEl>
                                          <p:spTgt spid="155"/>
                                        </p:tgtEl>
                                        <p:attrNameLst>
                                          <p:attrName>ppt_h</p:attrName>
                                        </p:attrNameLst>
                                      </p:cBhvr>
                                      <p:tavLst>
                                        <p:tav tm="0">
                                          <p:val>
                                            <p:strVal val="#ppt_h"/>
                                          </p:val>
                                        </p:tav>
                                        <p:tav tm="100000">
                                          <p:val>
                                            <p:strVal val="#ppt_h"/>
                                          </p:val>
                                        </p:tav>
                                      </p:tavLst>
                                    </p:anim>
                                  </p:childTnLst>
                                </p:cTn>
                              </p:par>
                              <p:par>
                                <p:cTn id="32" presetID="2" presetClass="entr" presetSubtype="2" fill="hold" grpId="0" nodeType="withEffect">
                                  <p:stCondLst>
                                    <p:cond delay="1600"/>
                                  </p:stCondLst>
                                  <p:childTnLst>
                                    <p:set>
                                      <p:cBhvr>
                                        <p:cTn id="33" dur="1" fill="hold">
                                          <p:stCondLst>
                                            <p:cond delay="0"/>
                                          </p:stCondLst>
                                        </p:cTn>
                                        <p:tgtEl>
                                          <p:spTgt spid="157"/>
                                        </p:tgtEl>
                                        <p:attrNameLst>
                                          <p:attrName>style.visibility</p:attrName>
                                        </p:attrNameLst>
                                      </p:cBhvr>
                                      <p:to>
                                        <p:strVal val="visible"/>
                                      </p:to>
                                    </p:set>
                                    <p:anim calcmode="lin" valueType="num">
                                      <p:cBhvr additive="base">
                                        <p:cTn id="34" dur="750" fill="hold"/>
                                        <p:tgtEl>
                                          <p:spTgt spid="157"/>
                                        </p:tgtEl>
                                        <p:attrNameLst>
                                          <p:attrName>ppt_x</p:attrName>
                                        </p:attrNameLst>
                                      </p:cBhvr>
                                      <p:tavLst>
                                        <p:tav tm="0">
                                          <p:val>
                                            <p:strVal val="1+#ppt_w/2"/>
                                          </p:val>
                                        </p:tav>
                                        <p:tav tm="100000">
                                          <p:val>
                                            <p:strVal val="#ppt_x"/>
                                          </p:val>
                                        </p:tav>
                                      </p:tavLst>
                                    </p:anim>
                                    <p:anim calcmode="lin" valueType="num">
                                      <p:cBhvr additive="base">
                                        <p:cTn id="35" dur="750" fill="hold"/>
                                        <p:tgtEl>
                                          <p:spTgt spid="157"/>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2100"/>
                                  </p:stCondLst>
                                  <p:childTnLst>
                                    <p:set>
                                      <p:cBhvr>
                                        <p:cTn id="37" dur="1" fill="hold">
                                          <p:stCondLst>
                                            <p:cond delay="0"/>
                                          </p:stCondLst>
                                        </p:cTn>
                                        <p:tgtEl>
                                          <p:spTgt spid="156"/>
                                        </p:tgtEl>
                                        <p:attrNameLst>
                                          <p:attrName>style.visibility</p:attrName>
                                        </p:attrNameLst>
                                      </p:cBhvr>
                                      <p:to>
                                        <p:strVal val="visible"/>
                                      </p:to>
                                    </p:set>
                                    <p:anim calcmode="lin" valueType="num">
                                      <p:cBhvr additive="base">
                                        <p:cTn id="38" dur="750" fill="hold"/>
                                        <p:tgtEl>
                                          <p:spTgt spid="156"/>
                                        </p:tgtEl>
                                        <p:attrNameLst>
                                          <p:attrName>ppt_x</p:attrName>
                                        </p:attrNameLst>
                                      </p:cBhvr>
                                      <p:tavLst>
                                        <p:tav tm="0">
                                          <p:val>
                                            <p:strVal val="1+#ppt_w/2"/>
                                          </p:val>
                                        </p:tav>
                                        <p:tav tm="100000">
                                          <p:val>
                                            <p:strVal val="#ppt_x"/>
                                          </p:val>
                                        </p:tav>
                                      </p:tavLst>
                                    </p:anim>
                                    <p:anim calcmode="lin" valueType="num">
                                      <p:cBhvr additive="base">
                                        <p:cTn id="39" dur="750" fill="hold"/>
                                        <p:tgtEl>
                                          <p:spTgt spid="156"/>
                                        </p:tgtEl>
                                        <p:attrNameLst>
                                          <p:attrName>ppt_y</p:attrName>
                                        </p:attrNameLst>
                                      </p:cBhvr>
                                      <p:tavLst>
                                        <p:tav tm="0">
                                          <p:val>
                                            <p:strVal val="#ppt_y"/>
                                          </p:val>
                                        </p:tav>
                                        <p:tav tm="100000">
                                          <p:val>
                                            <p:strVal val="#ppt_y"/>
                                          </p:val>
                                        </p:tav>
                                      </p:tavLst>
                                    </p:anim>
                                  </p:childTnLst>
                                </p:cTn>
                              </p:par>
                              <p:par>
                                <p:cTn id="40" presetID="53" presetClass="entr" presetSubtype="16" fill="hold" nodeType="withEffect">
                                  <p:stCondLst>
                                    <p:cond delay="700"/>
                                  </p:stCondLst>
                                  <p:childTnLst>
                                    <p:set>
                                      <p:cBhvr>
                                        <p:cTn id="41" dur="1" fill="hold">
                                          <p:stCondLst>
                                            <p:cond delay="0"/>
                                          </p:stCondLst>
                                        </p:cTn>
                                        <p:tgtEl>
                                          <p:spTgt spid="158"/>
                                        </p:tgtEl>
                                        <p:attrNameLst>
                                          <p:attrName>style.visibility</p:attrName>
                                        </p:attrNameLst>
                                      </p:cBhvr>
                                      <p:to>
                                        <p:strVal val="visible"/>
                                      </p:to>
                                    </p:set>
                                    <p:anim calcmode="lin" valueType="num">
                                      <p:cBhvr>
                                        <p:cTn id="42" dur="1250" fill="hold"/>
                                        <p:tgtEl>
                                          <p:spTgt spid="158"/>
                                        </p:tgtEl>
                                        <p:attrNameLst>
                                          <p:attrName>ppt_w</p:attrName>
                                        </p:attrNameLst>
                                      </p:cBhvr>
                                      <p:tavLst>
                                        <p:tav tm="0">
                                          <p:val>
                                            <p:fltVal val="0"/>
                                          </p:val>
                                        </p:tav>
                                        <p:tav tm="100000">
                                          <p:val>
                                            <p:strVal val="#ppt_w"/>
                                          </p:val>
                                        </p:tav>
                                      </p:tavLst>
                                    </p:anim>
                                    <p:anim calcmode="lin" valueType="num">
                                      <p:cBhvr>
                                        <p:cTn id="43" dur="1250" fill="hold"/>
                                        <p:tgtEl>
                                          <p:spTgt spid="158"/>
                                        </p:tgtEl>
                                        <p:attrNameLst>
                                          <p:attrName>ppt_h</p:attrName>
                                        </p:attrNameLst>
                                      </p:cBhvr>
                                      <p:tavLst>
                                        <p:tav tm="0">
                                          <p:val>
                                            <p:fltVal val="0"/>
                                          </p:val>
                                        </p:tav>
                                        <p:tav tm="100000">
                                          <p:val>
                                            <p:strVal val="#ppt_h"/>
                                          </p:val>
                                        </p:tav>
                                      </p:tavLst>
                                    </p:anim>
                                    <p:animEffect transition="in" filter="fade">
                                      <p:cBhvr>
                                        <p:cTn id="44" dur="1250"/>
                                        <p:tgtEl>
                                          <p:spTgt spid="158"/>
                                        </p:tgtEl>
                                      </p:cBhvr>
                                    </p:animEffect>
                                  </p:childTnLst>
                                </p:cTn>
                              </p:par>
                              <p:par>
                                <p:cTn id="45" presetID="53" presetClass="entr" presetSubtype="16" fill="hold" nodeType="withEffect">
                                  <p:stCondLst>
                                    <p:cond delay="1300"/>
                                  </p:stCondLst>
                                  <p:childTnLst>
                                    <p:set>
                                      <p:cBhvr>
                                        <p:cTn id="46" dur="1" fill="hold">
                                          <p:stCondLst>
                                            <p:cond delay="0"/>
                                          </p:stCondLst>
                                        </p:cTn>
                                        <p:tgtEl>
                                          <p:spTgt spid="162"/>
                                        </p:tgtEl>
                                        <p:attrNameLst>
                                          <p:attrName>style.visibility</p:attrName>
                                        </p:attrNameLst>
                                      </p:cBhvr>
                                      <p:to>
                                        <p:strVal val="visible"/>
                                      </p:to>
                                    </p:set>
                                    <p:anim calcmode="lin" valueType="num">
                                      <p:cBhvr>
                                        <p:cTn id="47" dur="1250" fill="hold"/>
                                        <p:tgtEl>
                                          <p:spTgt spid="162"/>
                                        </p:tgtEl>
                                        <p:attrNameLst>
                                          <p:attrName>ppt_w</p:attrName>
                                        </p:attrNameLst>
                                      </p:cBhvr>
                                      <p:tavLst>
                                        <p:tav tm="0">
                                          <p:val>
                                            <p:fltVal val="0"/>
                                          </p:val>
                                        </p:tav>
                                        <p:tav tm="100000">
                                          <p:val>
                                            <p:strVal val="#ppt_w"/>
                                          </p:val>
                                        </p:tav>
                                      </p:tavLst>
                                    </p:anim>
                                    <p:anim calcmode="lin" valueType="num">
                                      <p:cBhvr>
                                        <p:cTn id="48" dur="1250" fill="hold"/>
                                        <p:tgtEl>
                                          <p:spTgt spid="162"/>
                                        </p:tgtEl>
                                        <p:attrNameLst>
                                          <p:attrName>ppt_h</p:attrName>
                                        </p:attrNameLst>
                                      </p:cBhvr>
                                      <p:tavLst>
                                        <p:tav tm="0">
                                          <p:val>
                                            <p:fltVal val="0"/>
                                          </p:val>
                                        </p:tav>
                                        <p:tav tm="100000">
                                          <p:val>
                                            <p:strVal val="#ppt_h"/>
                                          </p:val>
                                        </p:tav>
                                      </p:tavLst>
                                    </p:anim>
                                    <p:animEffect transition="in" filter="fade">
                                      <p:cBhvr>
                                        <p:cTn id="49" dur="1250"/>
                                        <p:tgtEl>
                                          <p:spTgt spid="162"/>
                                        </p:tgtEl>
                                      </p:cBhvr>
                                    </p:animEffect>
                                  </p:childTnLst>
                                </p:cTn>
                              </p:par>
                              <p:par>
                                <p:cTn id="50" presetID="53" presetClass="entr" presetSubtype="16" fill="hold" nodeType="withEffect">
                                  <p:stCondLst>
                                    <p:cond delay="2000"/>
                                  </p:stCondLst>
                                  <p:childTnLst>
                                    <p:set>
                                      <p:cBhvr>
                                        <p:cTn id="51" dur="1" fill="hold">
                                          <p:stCondLst>
                                            <p:cond delay="0"/>
                                          </p:stCondLst>
                                        </p:cTn>
                                        <p:tgtEl>
                                          <p:spTgt spid="166"/>
                                        </p:tgtEl>
                                        <p:attrNameLst>
                                          <p:attrName>style.visibility</p:attrName>
                                        </p:attrNameLst>
                                      </p:cBhvr>
                                      <p:to>
                                        <p:strVal val="visible"/>
                                      </p:to>
                                    </p:set>
                                    <p:anim calcmode="lin" valueType="num">
                                      <p:cBhvr>
                                        <p:cTn id="52" dur="1250" fill="hold"/>
                                        <p:tgtEl>
                                          <p:spTgt spid="166"/>
                                        </p:tgtEl>
                                        <p:attrNameLst>
                                          <p:attrName>ppt_w</p:attrName>
                                        </p:attrNameLst>
                                      </p:cBhvr>
                                      <p:tavLst>
                                        <p:tav tm="0">
                                          <p:val>
                                            <p:fltVal val="0"/>
                                          </p:val>
                                        </p:tav>
                                        <p:tav tm="100000">
                                          <p:val>
                                            <p:strVal val="#ppt_w"/>
                                          </p:val>
                                        </p:tav>
                                      </p:tavLst>
                                    </p:anim>
                                    <p:anim calcmode="lin" valueType="num">
                                      <p:cBhvr>
                                        <p:cTn id="53" dur="1250" fill="hold"/>
                                        <p:tgtEl>
                                          <p:spTgt spid="166"/>
                                        </p:tgtEl>
                                        <p:attrNameLst>
                                          <p:attrName>ppt_h</p:attrName>
                                        </p:attrNameLst>
                                      </p:cBhvr>
                                      <p:tavLst>
                                        <p:tav tm="0">
                                          <p:val>
                                            <p:fltVal val="0"/>
                                          </p:val>
                                        </p:tav>
                                        <p:tav tm="100000">
                                          <p:val>
                                            <p:strVal val="#ppt_h"/>
                                          </p:val>
                                        </p:tav>
                                      </p:tavLst>
                                    </p:anim>
                                    <p:animEffect transition="in" filter="fade">
                                      <p:cBhvr>
                                        <p:cTn id="54" dur="125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animBg="1"/>
      <p:bldP spid="155" grpId="0"/>
      <p:bldP spid="156" grpId="0"/>
      <p:bldP spid="15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 name="组合 111"/>
          <p:cNvGrpSpPr/>
          <p:nvPr/>
        </p:nvGrpSpPr>
        <p:grpSpPr bwMode="auto">
          <a:xfrm>
            <a:off x="1914525" y="1552575"/>
            <a:ext cx="1458913" cy="1460500"/>
            <a:chOff x="4179570" y="1588770"/>
            <a:chExt cx="2735580" cy="2735580"/>
          </a:xfrm>
        </p:grpSpPr>
        <p:sp>
          <p:nvSpPr>
            <p:cNvPr id="113" name="椭圆 112"/>
            <p:cNvSpPr/>
            <p:nvPr/>
          </p:nvSpPr>
          <p:spPr>
            <a:xfrm>
              <a:off x="4179570" y="1588770"/>
              <a:ext cx="2735580" cy="2735580"/>
            </a:xfrm>
            <a:prstGeom prst="ellipse">
              <a:avLst/>
            </a:prstGeom>
            <a:gradFill flip="none" rotWithShape="1">
              <a:gsLst>
                <a:gs pos="0">
                  <a:schemeClr val="bg1">
                    <a:lumMod val="85000"/>
                  </a:schemeClr>
                </a:gs>
                <a:gs pos="100000">
                  <a:schemeClr val="bg1">
                    <a:lumMod val="95000"/>
                  </a:schemeClr>
                </a:gs>
              </a:gsLst>
              <a:lin ang="2700000" scaled="1"/>
              <a:tileRect/>
            </a:gradFill>
            <a:ln w="25400">
              <a:gradFill flip="none" rotWithShape="1">
                <a:gsLst>
                  <a:gs pos="0">
                    <a:schemeClr val="bg1">
                      <a:lumMod val="75000"/>
                    </a:schemeClr>
                  </a:gs>
                  <a:gs pos="100000">
                    <a:schemeClr val="bg1"/>
                  </a:gs>
                </a:gsLst>
                <a:lin ang="2700000" scaled="1"/>
                <a:tileRect/>
              </a:gradFill>
            </a:ln>
            <a:effectLst>
              <a:innerShdw blurRad="1651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4" name="椭圆 113"/>
            <p:cNvSpPr/>
            <p:nvPr/>
          </p:nvSpPr>
          <p:spPr>
            <a:xfrm>
              <a:off x="4574903" y="1984103"/>
              <a:ext cx="1944914" cy="1944914"/>
            </a:xfrm>
            <a:prstGeom prst="ellipse">
              <a:avLst/>
            </a:prstGeom>
            <a:solidFill>
              <a:srgbClr val="E2E2E2"/>
            </a:solidFill>
            <a:ln w="19050">
              <a:gradFill flip="none" rotWithShape="1">
                <a:gsLst>
                  <a:gs pos="0">
                    <a:schemeClr val="bg1"/>
                  </a:gs>
                  <a:gs pos="100000">
                    <a:schemeClr val="bg1">
                      <a:lumMod val="75000"/>
                    </a:schemeClr>
                  </a:gs>
                </a:gsLst>
                <a:lin ang="2700000" scaled="1"/>
                <a:tileRect/>
              </a:gradFill>
            </a:ln>
            <a:effectLst>
              <a:outerShdw blurRad="1270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15" name="组合 114"/>
          <p:cNvGrpSpPr/>
          <p:nvPr/>
        </p:nvGrpSpPr>
        <p:grpSpPr bwMode="auto">
          <a:xfrm>
            <a:off x="5257800" y="1611313"/>
            <a:ext cx="1458913" cy="1460500"/>
            <a:chOff x="4179570" y="1588770"/>
            <a:chExt cx="2735580" cy="2735580"/>
          </a:xfrm>
        </p:grpSpPr>
        <p:sp>
          <p:nvSpPr>
            <p:cNvPr id="116" name="椭圆 115"/>
            <p:cNvSpPr/>
            <p:nvPr/>
          </p:nvSpPr>
          <p:spPr>
            <a:xfrm>
              <a:off x="4179570" y="1588770"/>
              <a:ext cx="2735580" cy="2735580"/>
            </a:xfrm>
            <a:prstGeom prst="ellipse">
              <a:avLst/>
            </a:prstGeom>
            <a:gradFill flip="none" rotWithShape="1">
              <a:gsLst>
                <a:gs pos="0">
                  <a:schemeClr val="bg1">
                    <a:lumMod val="85000"/>
                  </a:schemeClr>
                </a:gs>
                <a:gs pos="100000">
                  <a:schemeClr val="bg1">
                    <a:lumMod val="95000"/>
                  </a:schemeClr>
                </a:gs>
              </a:gsLst>
              <a:lin ang="2700000" scaled="1"/>
              <a:tileRect/>
            </a:gradFill>
            <a:ln w="25400">
              <a:gradFill flip="none" rotWithShape="1">
                <a:gsLst>
                  <a:gs pos="0">
                    <a:schemeClr val="bg1">
                      <a:lumMod val="75000"/>
                    </a:schemeClr>
                  </a:gs>
                  <a:gs pos="100000">
                    <a:schemeClr val="bg1"/>
                  </a:gs>
                </a:gsLst>
                <a:lin ang="2700000" scaled="1"/>
                <a:tileRect/>
              </a:gradFill>
            </a:ln>
            <a:effectLst>
              <a:innerShdw blurRad="1651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7" name="椭圆 116"/>
            <p:cNvSpPr/>
            <p:nvPr/>
          </p:nvSpPr>
          <p:spPr>
            <a:xfrm>
              <a:off x="4574903" y="1984103"/>
              <a:ext cx="1944914" cy="1944914"/>
            </a:xfrm>
            <a:prstGeom prst="ellipse">
              <a:avLst/>
            </a:prstGeom>
            <a:solidFill>
              <a:srgbClr val="E2E2E2"/>
            </a:solidFill>
            <a:ln w="19050">
              <a:gradFill flip="none" rotWithShape="1">
                <a:gsLst>
                  <a:gs pos="0">
                    <a:schemeClr val="bg1"/>
                  </a:gs>
                  <a:gs pos="100000">
                    <a:schemeClr val="bg1">
                      <a:lumMod val="75000"/>
                    </a:schemeClr>
                  </a:gs>
                </a:gsLst>
                <a:lin ang="2700000" scaled="1"/>
                <a:tileRect/>
              </a:gradFill>
            </a:ln>
            <a:effectLst>
              <a:outerShdw blurRad="1270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118" name="文本框 38"/>
          <p:cNvSpPr txBox="1">
            <a:spLocks noChangeArrowheads="1"/>
          </p:cNvSpPr>
          <p:nvPr/>
        </p:nvSpPr>
        <p:spPr bwMode="auto">
          <a:xfrm>
            <a:off x="2219325" y="1924050"/>
            <a:ext cx="847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4000" dirty="0" smtClean="0">
                <a:solidFill>
                  <a:srgbClr val="FFB850"/>
                </a:solidFill>
                <a:latin typeface="Impact" panose="020B0806030902050204" pitchFamily="34" charset="0"/>
              </a:rPr>
              <a:t>1</a:t>
            </a:r>
            <a:endParaRPr lang="zh-CN" altLang="en-US" sz="4000" dirty="0">
              <a:solidFill>
                <a:srgbClr val="FFB850"/>
              </a:solidFill>
              <a:latin typeface="Impact" panose="020B0806030902050204" pitchFamily="34" charset="0"/>
            </a:endParaRPr>
          </a:p>
        </p:txBody>
      </p:sp>
      <p:sp>
        <p:nvSpPr>
          <p:cNvPr id="119" name="文本框 39"/>
          <p:cNvSpPr txBox="1">
            <a:spLocks noChangeArrowheads="1"/>
          </p:cNvSpPr>
          <p:nvPr/>
        </p:nvSpPr>
        <p:spPr bwMode="auto">
          <a:xfrm>
            <a:off x="5562600" y="1982788"/>
            <a:ext cx="8493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4000" dirty="0" smtClean="0">
                <a:solidFill>
                  <a:srgbClr val="01ACBE"/>
                </a:solidFill>
                <a:latin typeface="Impact" panose="020B0806030902050204" pitchFamily="34" charset="0"/>
              </a:rPr>
              <a:t>2</a:t>
            </a:r>
            <a:endParaRPr lang="zh-CN" altLang="en-US" sz="4000" dirty="0">
              <a:solidFill>
                <a:srgbClr val="01ACBE"/>
              </a:solidFill>
              <a:latin typeface="Impact" panose="020B0806030902050204" pitchFamily="34" charset="0"/>
            </a:endParaRPr>
          </a:p>
        </p:txBody>
      </p:sp>
      <p:sp>
        <p:nvSpPr>
          <p:cNvPr id="120" name="文本框 41"/>
          <p:cNvSpPr txBox="1">
            <a:spLocks noChangeArrowheads="1"/>
          </p:cNvSpPr>
          <p:nvPr/>
        </p:nvSpPr>
        <p:spPr bwMode="auto">
          <a:xfrm>
            <a:off x="1710376" y="5045673"/>
            <a:ext cx="207587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400" dirty="0">
                <a:solidFill>
                  <a:schemeClr val="bg1"/>
                </a:solidFill>
                <a:latin typeface="时尚中黑简体"/>
                <a:ea typeface="时尚中黑简体"/>
                <a:cs typeface="时尚中黑简体"/>
              </a:rPr>
              <a:t>在哪儿可以</a:t>
            </a:r>
            <a:r>
              <a:rPr lang="zh-CN" altLang="en-US" sz="2400" dirty="0" smtClean="0">
                <a:solidFill>
                  <a:schemeClr val="bg1"/>
                </a:solidFill>
                <a:latin typeface="时尚中黑简体"/>
                <a:ea typeface="时尚中黑简体"/>
                <a:cs typeface="时尚中黑简体"/>
              </a:rPr>
              <a:t>办理申</a:t>
            </a:r>
            <a:r>
              <a:rPr lang="zh-CN" altLang="en-US" sz="2400" dirty="0">
                <a:solidFill>
                  <a:schemeClr val="bg1"/>
                </a:solidFill>
                <a:latin typeface="时尚中黑简体"/>
                <a:ea typeface="时尚中黑简体"/>
                <a:cs typeface="时尚中黑简体"/>
              </a:rPr>
              <a:t>贷</a:t>
            </a:r>
            <a:r>
              <a:rPr lang="zh-CN" altLang="en-US" sz="2400" dirty="0" smtClean="0">
                <a:solidFill>
                  <a:schemeClr val="bg1"/>
                </a:solidFill>
                <a:latin typeface="时尚中黑简体"/>
                <a:ea typeface="时尚中黑简体"/>
                <a:cs typeface="时尚中黑简体"/>
              </a:rPr>
              <a:t>手续？</a:t>
            </a:r>
            <a:endParaRPr lang="zh-CN" altLang="en-US" sz="2400" dirty="0">
              <a:solidFill>
                <a:schemeClr val="bg1"/>
              </a:solidFill>
              <a:latin typeface="时尚中黑简体"/>
              <a:ea typeface="时尚中黑简体"/>
              <a:cs typeface="时尚中黑简体"/>
            </a:endParaRPr>
          </a:p>
        </p:txBody>
      </p:sp>
      <p:sp>
        <p:nvSpPr>
          <p:cNvPr id="121" name="文本框 44"/>
          <p:cNvSpPr txBox="1">
            <a:spLocks noChangeArrowheads="1"/>
          </p:cNvSpPr>
          <p:nvPr/>
        </p:nvSpPr>
        <p:spPr bwMode="auto">
          <a:xfrm>
            <a:off x="5327650" y="5048250"/>
            <a:ext cx="21685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400" dirty="0">
                <a:solidFill>
                  <a:schemeClr val="bg1"/>
                </a:solidFill>
                <a:latin typeface="时尚中黑简体"/>
                <a:ea typeface="时尚中黑简体"/>
                <a:cs typeface="时尚中黑简体"/>
              </a:rPr>
              <a:t>初贷办理流程及申贷材料</a:t>
            </a:r>
            <a:endParaRPr lang="zh-CN" altLang="en-US" sz="2400" dirty="0">
              <a:solidFill>
                <a:schemeClr val="bg1"/>
              </a:solidFill>
              <a:latin typeface="时尚中黑简体"/>
              <a:ea typeface="时尚中黑简体"/>
              <a:cs typeface="时尚中黑简体"/>
            </a:endParaRPr>
          </a:p>
        </p:txBody>
      </p:sp>
      <p:grpSp>
        <p:nvGrpSpPr>
          <p:cNvPr id="122" name="Group 4"/>
          <p:cNvGrpSpPr>
            <a:grpSpLocks noChangeAspect="1"/>
          </p:cNvGrpSpPr>
          <p:nvPr/>
        </p:nvGrpSpPr>
        <p:grpSpPr bwMode="auto">
          <a:xfrm>
            <a:off x="2432878" y="4311940"/>
            <a:ext cx="420586" cy="492878"/>
            <a:chOff x="1776" y="1776"/>
            <a:chExt cx="64" cy="75"/>
          </a:xfrm>
          <a:solidFill>
            <a:srgbClr val="FFB850"/>
          </a:solidFill>
          <a:effectLst/>
        </p:grpSpPr>
        <p:sp>
          <p:nvSpPr>
            <p:cNvPr id="123" name="Freeform 5"/>
            <p:cNvSpPr/>
            <p:nvPr/>
          </p:nvSpPr>
          <p:spPr bwMode="auto">
            <a:xfrm>
              <a:off x="1795" y="1779"/>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prstClr val="black"/>
                </a:solidFill>
              </a:endParaRPr>
            </a:p>
          </p:txBody>
        </p:sp>
        <p:sp>
          <p:nvSpPr>
            <p:cNvPr id="124" name="Freeform 6"/>
            <p:cNvSpPr/>
            <p:nvPr/>
          </p:nvSpPr>
          <p:spPr bwMode="auto">
            <a:xfrm>
              <a:off x="1776" y="1810"/>
              <a:ext cx="64" cy="41"/>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prstClr val="black"/>
                </a:solidFill>
              </a:endParaRPr>
            </a:p>
          </p:txBody>
        </p:sp>
        <p:sp>
          <p:nvSpPr>
            <p:cNvPr id="125" name="Freeform 7"/>
            <p:cNvSpPr/>
            <p:nvPr/>
          </p:nvSpPr>
          <p:spPr bwMode="auto">
            <a:xfrm>
              <a:off x="1795" y="1776"/>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prstClr val="black"/>
                </a:solidFill>
              </a:endParaRPr>
            </a:p>
          </p:txBody>
        </p:sp>
        <p:sp>
          <p:nvSpPr>
            <p:cNvPr id="126" name="Freeform 8"/>
            <p:cNvSpPr/>
            <p:nvPr/>
          </p:nvSpPr>
          <p:spPr bwMode="auto">
            <a:xfrm>
              <a:off x="1776" y="1807"/>
              <a:ext cx="64" cy="42"/>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prstClr val="black"/>
                </a:solidFill>
              </a:endParaRPr>
            </a:p>
          </p:txBody>
        </p:sp>
      </p:grpSp>
      <p:grpSp>
        <p:nvGrpSpPr>
          <p:cNvPr id="127" name="Group 13"/>
          <p:cNvGrpSpPr>
            <a:grpSpLocks noChangeAspect="1"/>
          </p:cNvGrpSpPr>
          <p:nvPr/>
        </p:nvGrpSpPr>
        <p:grpSpPr bwMode="auto">
          <a:xfrm>
            <a:off x="5731218" y="4345885"/>
            <a:ext cx="512890" cy="518946"/>
            <a:chOff x="2426" y="2781"/>
            <a:chExt cx="593" cy="600"/>
          </a:xfrm>
          <a:solidFill>
            <a:srgbClr val="01ACBE"/>
          </a:solidFill>
          <a:effectLst/>
        </p:grpSpPr>
        <p:sp>
          <p:nvSpPr>
            <p:cNvPr id="128" name="Freeform 14"/>
            <p:cNvSpPr/>
            <p:nvPr/>
          </p:nvSpPr>
          <p:spPr bwMode="auto">
            <a:xfrm>
              <a:off x="2442" y="2805"/>
              <a:ext cx="577" cy="576"/>
            </a:xfrm>
            <a:custGeom>
              <a:avLst/>
              <a:gdLst>
                <a:gd name="T0" fmla="*/ 0 w 241"/>
                <a:gd name="T1" fmla="*/ 115 h 241"/>
                <a:gd name="T2" fmla="*/ 0 w 241"/>
                <a:gd name="T3" fmla="*/ 121 h 241"/>
                <a:gd name="T4" fmla="*/ 121 w 241"/>
                <a:gd name="T5" fmla="*/ 241 h 241"/>
                <a:gd name="T6" fmla="*/ 241 w 241"/>
                <a:gd name="T7" fmla="*/ 121 h 241"/>
                <a:gd name="T8" fmla="*/ 121 w 241"/>
                <a:gd name="T9" fmla="*/ 0 h 241"/>
                <a:gd name="T10" fmla="*/ 121 w 241"/>
                <a:gd name="T11" fmla="*/ 115 h 241"/>
                <a:gd name="T12" fmla="*/ 0 w 241"/>
                <a:gd name="T13" fmla="*/ 115 h 241"/>
              </a:gdLst>
              <a:ahLst/>
              <a:cxnLst>
                <a:cxn ang="0">
                  <a:pos x="T0" y="T1"/>
                </a:cxn>
                <a:cxn ang="0">
                  <a:pos x="T2" y="T3"/>
                </a:cxn>
                <a:cxn ang="0">
                  <a:pos x="T4" y="T5"/>
                </a:cxn>
                <a:cxn ang="0">
                  <a:pos x="T6" y="T7"/>
                </a:cxn>
                <a:cxn ang="0">
                  <a:pos x="T8" y="T9"/>
                </a:cxn>
                <a:cxn ang="0">
                  <a:pos x="T10" y="T11"/>
                </a:cxn>
                <a:cxn ang="0">
                  <a:pos x="T12" y="T13"/>
                </a:cxn>
              </a:cxnLst>
              <a:rect l="0" t="0" r="r" b="b"/>
              <a:pathLst>
                <a:path w="241" h="241">
                  <a:moveTo>
                    <a:pt x="0" y="115"/>
                  </a:moveTo>
                  <a:cubicBezTo>
                    <a:pt x="0" y="117"/>
                    <a:pt x="0" y="119"/>
                    <a:pt x="0" y="121"/>
                  </a:cubicBezTo>
                  <a:cubicBezTo>
                    <a:pt x="0" y="187"/>
                    <a:pt x="54" y="241"/>
                    <a:pt x="121" y="241"/>
                  </a:cubicBezTo>
                  <a:cubicBezTo>
                    <a:pt x="187" y="241"/>
                    <a:pt x="241" y="187"/>
                    <a:pt x="241" y="121"/>
                  </a:cubicBezTo>
                  <a:cubicBezTo>
                    <a:pt x="241" y="54"/>
                    <a:pt x="187" y="0"/>
                    <a:pt x="121" y="0"/>
                  </a:cubicBezTo>
                  <a:cubicBezTo>
                    <a:pt x="121" y="115"/>
                    <a:pt x="121" y="115"/>
                    <a:pt x="121" y="115"/>
                  </a:cubicBezTo>
                  <a:lnTo>
                    <a:pt x="0" y="1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prstClr val="black"/>
                </a:solidFill>
              </a:endParaRPr>
            </a:p>
          </p:txBody>
        </p:sp>
        <p:sp>
          <p:nvSpPr>
            <p:cNvPr id="129" name="Freeform 15"/>
            <p:cNvSpPr>
              <a:spLocks noEditPoints="1"/>
            </p:cNvSpPr>
            <p:nvPr/>
          </p:nvSpPr>
          <p:spPr bwMode="auto">
            <a:xfrm>
              <a:off x="2426" y="2781"/>
              <a:ext cx="275" cy="273"/>
            </a:xfrm>
            <a:custGeom>
              <a:avLst/>
              <a:gdLst>
                <a:gd name="T0" fmla="*/ 0 w 115"/>
                <a:gd name="T1" fmla="*/ 114 h 114"/>
                <a:gd name="T2" fmla="*/ 115 w 115"/>
                <a:gd name="T3" fmla="*/ 114 h 114"/>
                <a:gd name="T4" fmla="*/ 115 w 115"/>
                <a:gd name="T5" fmla="*/ 0 h 114"/>
                <a:gd name="T6" fmla="*/ 0 w 115"/>
                <a:gd name="T7" fmla="*/ 114 h 114"/>
                <a:gd name="T8" fmla="*/ 15 w 115"/>
                <a:gd name="T9" fmla="*/ 104 h 114"/>
                <a:gd name="T10" fmla="*/ 104 w 115"/>
                <a:gd name="T11" fmla="*/ 14 h 114"/>
                <a:gd name="T12" fmla="*/ 104 w 115"/>
                <a:gd name="T13" fmla="*/ 104 h 114"/>
                <a:gd name="T14" fmla="*/ 15 w 115"/>
                <a:gd name="T15" fmla="*/ 10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14">
                  <a:moveTo>
                    <a:pt x="0" y="114"/>
                  </a:moveTo>
                  <a:cubicBezTo>
                    <a:pt x="115" y="114"/>
                    <a:pt x="115" y="114"/>
                    <a:pt x="115" y="114"/>
                  </a:cubicBezTo>
                  <a:cubicBezTo>
                    <a:pt x="115" y="0"/>
                    <a:pt x="115" y="0"/>
                    <a:pt x="115" y="0"/>
                  </a:cubicBezTo>
                  <a:cubicBezTo>
                    <a:pt x="51" y="0"/>
                    <a:pt x="0" y="51"/>
                    <a:pt x="0" y="114"/>
                  </a:cubicBezTo>
                  <a:close/>
                  <a:moveTo>
                    <a:pt x="15" y="104"/>
                  </a:moveTo>
                  <a:cubicBezTo>
                    <a:pt x="15" y="54"/>
                    <a:pt x="55" y="14"/>
                    <a:pt x="104" y="14"/>
                  </a:cubicBezTo>
                  <a:cubicBezTo>
                    <a:pt x="104" y="104"/>
                    <a:pt x="104" y="104"/>
                    <a:pt x="104" y="104"/>
                  </a:cubicBezTo>
                  <a:lnTo>
                    <a:pt x="15" y="1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prstClr val="black"/>
                </a:solidFill>
              </a:endParaRPr>
            </a:p>
          </p:txBody>
        </p:sp>
      </p:grpSp>
      <p:grpSp>
        <p:nvGrpSpPr>
          <p:cNvPr id="130" name="组合 129"/>
          <p:cNvGrpSpPr/>
          <p:nvPr/>
        </p:nvGrpSpPr>
        <p:grpSpPr bwMode="auto">
          <a:xfrm>
            <a:off x="2603500" y="3094038"/>
            <a:ext cx="77788" cy="1082675"/>
            <a:chOff x="2563325" y="3120190"/>
            <a:chExt cx="77804" cy="1081862"/>
          </a:xfrm>
        </p:grpSpPr>
        <p:sp>
          <p:nvSpPr>
            <p:cNvPr id="131" name="椭圆 130"/>
            <p:cNvSpPr/>
            <p:nvPr/>
          </p:nvSpPr>
          <p:spPr>
            <a:xfrm>
              <a:off x="2563325" y="3120190"/>
              <a:ext cx="77804" cy="7772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cxnSp>
          <p:nvCxnSpPr>
            <p:cNvPr id="132" name="直接连接符 131"/>
            <p:cNvCxnSpPr>
              <a:stCxn id="131" idx="4"/>
            </p:cNvCxnSpPr>
            <p:nvPr/>
          </p:nvCxnSpPr>
          <p:spPr>
            <a:xfrm>
              <a:off x="2603021" y="3197919"/>
              <a:ext cx="0" cy="985098"/>
            </a:xfrm>
            <a:prstGeom prst="line">
              <a:avLst/>
            </a:prstGeom>
            <a:ln w="190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3" name="椭圆 132"/>
            <p:cNvSpPr/>
            <p:nvPr/>
          </p:nvSpPr>
          <p:spPr>
            <a:xfrm>
              <a:off x="2563325" y="4124322"/>
              <a:ext cx="77804" cy="7773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34" name="组合 133"/>
          <p:cNvGrpSpPr/>
          <p:nvPr/>
        </p:nvGrpSpPr>
        <p:grpSpPr bwMode="auto">
          <a:xfrm>
            <a:off x="5945188" y="3154363"/>
            <a:ext cx="77787" cy="1081087"/>
            <a:chOff x="2563325" y="3120190"/>
            <a:chExt cx="77804" cy="1081862"/>
          </a:xfrm>
        </p:grpSpPr>
        <p:sp>
          <p:nvSpPr>
            <p:cNvPr id="135" name="椭圆 134"/>
            <p:cNvSpPr/>
            <p:nvPr/>
          </p:nvSpPr>
          <p:spPr>
            <a:xfrm>
              <a:off x="2563325" y="3120190"/>
              <a:ext cx="77804" cy="77843"/>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cxnSp>
          <p:nvCxnSpPr>
            <p:cNvPr id="136" name="直接连接符 135"/>
            <p:cNvCxnSpPr>
              <a:stCxn id="135" idx="4"/>
            </p:cNvCxnSpPr>
            <p:nvPr/>
          </p:nvCxnSpPr>
          <p:spPr>
            <a:xfrm>
              <a:off x="2603021" y="3198033"/>
              <a:ext cx="0" cy="984956"/>
            </a:xfrm>
            <a:prstGeom prst="line">
              <a:avLst/>
            </a:prstGeom>
            <a:ln w="190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7" name="椭圆 136"/>
            <p:cNvSpPr/>
            <p:nvPr/>
          </p:nvSpPr>
          <p:spPr>
            <a:xfrm>
              <a:off x="2563325" y="4124209"/>
              <a:ext cx="77804" cy="77843"/>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38" name="组合 137"/>
          <p:cNvGrpSpPr/>
          <p:nvPr/>
        </p:nvGrpSpPr>
        <p:grpSpPr bwMode="auto">
          <a:xfrm>
            <a:off x="8602663" y="1552575"/>
            <a:ext cx="1458912" cy="1460500"/>
            <a:chOff x="4179570" y="1588770"/>
            <a:chExt cx="2735580" cy="2735580"/>
          </a:xfrm>
        </p:grpSpPr>
        <p:sp>
          <p:nvSpPr>
            <p:cNvPr id="139" name="椭圆 138"/>
            <p:cNvSpPr/>
            <p:nvPr/>
          </p:nvSpPr>
          <p:spPr>
            <a:xfrm>
              <a:off x="4179570" y="1588770"/>
              <a:ext cx="2735580" cy="2735580"/>
            </a:xfrm>
            <a:prstGeom prst="ellipse">
              <a:avLst/>
            </a:prstGeom>
            <a:gradFill flip="none" rotWithShape="1">
              <a:gsLst>
                <a:gs pos="0">
                  <a:schemeClr val="bg1">
                    <a:lumMod val="85000"/>
                  </a:schemeClr>
                </a:gs>
                <a:gs pos="100000">
                  <a:schemeClr val="bg1">
                    <a:lumMod val="95000"/>
                  </a:schemeClr>
                </a:gs>
              </a:gsLst>
              <a:lin ang="2700000" scaled="1"/>
              <a:tileRect/>
            </a:gradFill>
            <a:ln w="25400">
              <a:gradFill flip="none" rotWithShape="1">
                <a:gsLst>
                  <a:gs pos="0">
                    <a:schemeClr val="bg1">
                      <a:lumMod val="75000"/>
                    </a:schemeClr>
                  </a:gs>
                  <a:gs pos="100000">
                    <a:schemeClr val="bg1"/>
                  </a:gs>
                </a:gsLst>
                <a:lin ang="2700000" scaled="1"/>
                <a:tileRect/>
              </a:gradFill>
            </a:ln>
            <a:effectLst>
              <a:innerShdw blurRad="1651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0" name="椭圆 139"/>
            <p:cNvSpPr/>
            <p:nvPr/>
          </p:nvSpPr>
          <p:spPr>
            <a:xfrm>
              <a:off x="4574903" y="1984103"/>
              <a:ext cx="1944914" cy="1944914"/>
            </a:xfrm>
            <a:prstGeom prst="ellipse">
              <a:avLst/>
            </a:prstGeom>
            <a:solidFill>
              <a:srgbClr val="E2E2E2"/>
            </a:solidFill>
            <a:ln w="19050">
              <a:gradFill flip="none" rotWithShape="1">
                <a:gsLst>
                  <a:gs pos="0">
                    <a:schemeClr val="bg1"/>
                  </a:gs>
                  <a:gs pos="100000">
                    <a:schemeClr val="bg1">
                      <a:lumMod val="75000"/>
                    </a:schemeClr>
                  </a:gs>
                </a:gsLst>
                <a:lin ang="2700000" scaled="1"/>
                <a:tileRect/>
              </a:gradFill>
            </a:ln>
            <a:effectLst>
              <a:outerShdw blurRad="1270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141" name="文本框 81"/>
          <p:cNvSpPr txBox="1">
            <a:spLocks noChangeArrowheads="1"/>
          </p:cNvSpPr>
          <p:nvPr/>
        </p:nvSpPr>
        <p:spPr bwMode="auto">
          <a:xfrm>
            <a:off x="8909050" y="1924050"/>
            <a:ext cx="847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4000" dirty="0" smtClean="0">
                <a:solidFill>
                  <a:srgbClr val="E87071"/>
                </a:solidFill>
                <a:latin typeface="Impact" panose="020B0806030902050204" pitchFamily="34" charset="0"/>
              </a:rPr>
              <a:t>3</a:t>
            </a:r>
            <a:endParaRPr lang="zh-CN" altLang="en-US" sz="4000" dirty="0">
              <a:solidFill>
                <a:srgbClr val="E87071"/>
              </a:solidFill>
              <a:latin typeface="Impact" panose="020B0806030902050204" pitchFamily="34" charset="0"/>
            </a:endParaRPr>
          </a:p>
        </p:txBody>
      </p:sp>
      <p:sp>
        <p:nvSpPr>
          <p:cNvPr id="142" name="文本框 83"/>
          <p:cNvSpPr txBox="1">
            <a:spLocks noChangeArrowheads="1"/>
          </p:cNvSpPr>
          <p:nvPr/>
        </p:nvSpPr>
        <p:spPr bwMode="auto">
          <a:xfrm>
            <a:off x="8672513" y="4995863"/>
            <a:ext cx="21685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400" dirty="0">
                <a:solidFill>
                  <a:schemeClr val="bg1"/>
                </a:solidFill>
                <a:latin typeface="时尚中黑简体"/>
                <a:ea typeface="时尚中黑简体"/>
                <a:cs typeface="时尚中黑简体"/>
              </a:rPr>
              <a:t>续贷办理流程及申贷材料</a:t>
            </a:r>
            <a:endParaRPr lang="zh-CN" altLang="en-US" sz="2400" dirty="0">
              <a:solidFill>
                <a:schemeClr val="bg1"/>
              </a:solidFill>
              <a:latin typeface="时尚中黑简体"/>
              <a:ea typeface="时尚中黑简体"/>
              <a:cs typeface="时尚中黑简体"/>
            </a:endParaRPr>
          </a:p>
        </p:txBody>
      </p:sp>
      <p:grpSp>
        <p:nvGrpSpPr>
          <p:cNvPr id="143" name="组合 142"/>
          <p:cNvGrpSpPr/>
          <p:nvPr/>
        </p:nvGrpSpPr>
        <p:grpSpPr>
          <a:xfrm>
            <a:off x="9137385" y="4329736"/>
            <a:ext cx="440762" cy="479640"/>
            <a:chOff x="4873620" y="1965325"/>
            <a:chExt cx="269882" cy="293688"/>
          </a:xfrm>
          <a:solidFill>
            <a:srgbClr val="E87071"/>
          </a:solidFill>
          <a:effectLst/>
        </p:grpSpPr>
        <p:sp>
          <p:nvSpPr>
            <p:cNvPr id="144" name="Freeform 502"/>
            <p:cNvSpPr/>
            <p:nvPr/>
          </p:nvSpPr>
          <p:spPr bwMode="auto">
            <a:xfrm>
              <a:off x="4873620" y="2127250"/>
              <a:ext cx="112713" cy="131763"/>
            </a:xfrm>
            <a:custGeom>
              <a:avLst/>
              <a:gdLst>
                <a:gd name="T0" fmla="*/ 2 w 30"/>
                <a:gd name="T1" fmla="*/ 0 h 35"/>
                <a:gd name="T2" fmla="*/ 28 w 30"/>
                <a:gd name="T3" fmla="*/ 0 h 35"/>
                <a:gd name="T4" fmla="*/ 30 w 30"/>
                <a:gd name="T5" fmla="*/ 1 h 35"/>
                <a:gd name="T6" fmla="*/ 28 w 30"/>
                <a:gd name="T7" fmla="*/ 3 h 35"/>
                <a:gd name="T8" fmla="*/ 3 w 30"/>
                <a:gd name="T9" fmla="*/ 3 h 35"/>
                <a:gd name="T10" fmla="*/ 3 w 30"/>
                <a:gd name="T11" fmla="*/ 33 h 35"/>
                <a:gd name="T12" fmla="*/ 2 w 30"/>
                <a:gd name="T13" fmla="*/ 35 h 35"/>
                <a:gd name="T14" fmla="*/ 0 w 30"/>
                <a:gd name="T15" fmla="*/ 33 h 35"/>
                <a:gd name="T16" fmla="*/ 0 w 30"/>
                <a:gd name="T17" fmla="*/ 1 h 35"/>
                <a:gd name="T18" fmla="*/ 2 w 30"/>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5">
                  <a:moveTo>
                    <a:pt x="2" y="0"/>
                  </a:moveTo>
                  <a:cubicBezTo>
                    <a:pt x="28" y="0"/>
                    <a:pt x="28" y="0"/>
                    <a:pt x="28" y="0"/>
                  </a:cubicBezTo>
                  <a:cubicBezTo>
                    <a:pt x="29" y="0"/>
                    <a:pt x="30" y="1"/>
                    <a:pt x="30" y="1"/>
                  </a:cubicBezTo>
                  <a:cubicBezTo>
                    <a:pt x="30" y="2"/>
                    <a:pt x="29" y="3"/>
                    <a:pt x="28" y="3"/>
                  </a:cubicBezTo>
                  <a:cubicBezTo>
                    <a:pt x="3" y="3"/>
                    <a:pt x="3" y="3"/>
                    <a:pt x="3" y="3"/>
                  </a:cubicBezTo>
                  <a:cubicBezTo>
                    <a:pt x="3" y="33"/>
                    <a:pt x="3" y="33"/>
                    <a:pt x="3" y="33"/>
                  </a:cubicBezTo>
                  <a:cubicBezTo>
                    <a:pt x="3" y="34"/>
                    <a:pt x="3" y="35"/>
                    <a:pt x="2" y="35"/>
                  </a:cubicBezTo>
                  <a:cubicBezTo>
                    <a:pt x="1" y="35"/>
                    <a:pt x="0" y="34"/>
                    <a:pt x="0" y="33"/>
                  </a:cubicBezTo>
                  <a:cubicBezTo>
                    <a:pt x="0" y="1"/>
                    <a:pt x="0" y="1"/>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prstClr val="black"/>
                </a:solidFill>
              </a:endParaRPr>
            </a:p>
          </p:txBody>
        </p:sp>
        <p:sp>
          <p:nvSpPr>
            <p:cNvPr id="145" name="Freeform 503"/>
            <p:cNvSpPr/>
            <p:nvPr/>
          </p:nvSpPr>
          <p:spPr bwMode="auto">
            <a:xfrm>
              <a:off x="4884737" y="1973263"/>
              <a:ext cx="41275" cy="146050"/>
            </a:xfrm>
            <a:custGeom>
              <a:avLst/>
              <a:gdLst>
                <a:gd name="T0" fmla="*/ 11 w 11"/>
                <a:gd name="T1" fmla="*/ 34 h 39"/>
                <a:gd name="T2" fmla="*/ 11 w 11"/>
                <a:gd name="T3" fmla="*/ 6 h 39"/>
                <a:gd name="T4" fmla="*/ 5 w 11"/>
                <a:gd name="T5" fmla="*/ 0 h 39"/>
                <a:gd name="T6" fmla="*/ 0 w 11"/>
                <a:gd name="T7" fmla="*/ 6 h 39"/>
                <a:gd name="T8" fmla="*/ 0 w 11"/>
                <a:gd name="T9" fmla="*/ 34 h 39"/>
                <a:gd name="T10" fmla="*/ 5 w 11"/>
                <a:gd name="T11" fmla="*/ 39 h 39"/>
                <a:gd name="T12" fmla="*/ 11 w 11"/>
                <a:gd name="T13" fmla="*/ 34 h 39"/>
              </a:gdLst>
              <a:ahLst/>
              <a:cxnLst>
                <a:cxn ang="0">
                  <a:pos x="T0" y="T1"/>
                </a:cxn>
                <a:cxn ang="0">
                  <a:pos x="T2" y="T3"/>
                </a:cxn>
                <a:cxn ang="0">
                  <a:pos x="T4" y="T5"/>
                </a:cxn>
                <a:cxn ang="0">
                  <a:pos x="T6" y="T7"/>
                </a:cxn>
                <a:cxn ang="0">
                  <a:pos x="T8" y="T9"/>
                </a:cxn>
                <a:cxn ang="0">
                  <a:pos x="T10" y="T11"/>
                </a:cxn>
                <a:cxn ang="0">
                  <a:pos x="T12" y="T13"/>
                </a:cxn>
              </a:cxnLst>
              <a:rect l="0" t="0" r="r" b="b"/>
              <a:pathLst>
                <a:path w="11" h="39">
                  <a:moveTo>
                    <a:pt x="11" y="34"/>
                  </a:moveTo>
                  <a:cubicBezTo>
                    <a:pt x="11" y="6"/>
                    <a:pt x="11" y="6"/>
                    <a:pt x="11" y="6"/>
                  </a:cubicBezTo>
                  <a:cubicBezTo>
                    <a:pt x="11" y="3"/>
                    <a:pt x="9" y="0"/>
                    <a:pt x="5" y="0"/>
                  </a:cubicBezTo>
                  <a:cubicBezTo>
                    <a:pt x="2" y="0"/>
                    <a:pt x="0" y="3"/>
                    <a:pt x="0" y="6"/>
                  </a:cubicBezTo>
                  <a:cubicBezTo>
                    <a:pt x="0" y="34"/>
                    <a:pt x="0" y="34"/>
                    <a:pt x="0" y="34"/>
                  </a:cubicBezTo>
                  <a:cubicBezTo>
                    <a:pt x="0" y="37"/>
                    <a:pt x="2" y="39"/>
                    <a:pt x="5" y="39"/>
                  </a:cubicBezTo>
                  <a:cubicBezTo>
                    <a:pt x="9" y="39"/>
                    <a:pt x="11" y="37"/>
                    <a:pt x="11"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prstClr val="black"/>
                </a:solidFill>
              </a:endParaRPr>
            </a:p>
          </p:txBody>
        </p:sp>
        <p:sp>
          <p:nvSpPr>
            <p:cNvPr id="146" name="Freeform 504"/>
            <p:cNvSpPr/>
            <p:nvPr/>
          </p:nvSpPr>
          <p:spPr bwMode="auto">
            <a:xfrm>
              <a:off x="4940303" y="1965325"/>
              <a:ext cx="177800" cy="293688"/>
            </a:xfrm>
            <a:custGeom>
              <a:avLst/>
              <a:gdLst>
                <a:gd name="T0" fmla="*/ 5 w 47"/>
                <a:gd name="T1" fmla="*/ 69 h 78"/>
                <a:gd name="T2" fmla="*/ 6 w 47"/>
                <a:gd name="T3" fmla="*/ 77 h 78"/>
                <a:gd name="T4" fmla="*/ 9 w 47"/>
                <a:gd name="T5" fmla="*/ 78 h 78"/>
                <a:gd name="T6" fmla="*/ 14 w 47"/>
                <a:gd name="T7" fmla="*/ 76 h 78"/>
                <a:gd name="T8" fmla="*/ 26 w 47"/>
                <a:gd name="T9" fmla="*/ 57 h 78"/>
                <a:gd name="T10" fmla="*/ 46 w 47"/>
                <a:gd name="T11" fmla="*/ 57 h 78"/>
                <a:gd name="T12" fmla="*/ 47 w 47"/>
                <a:gd name="T13" fmla="*/ 56 h 78"/>
                <a:gd name="T14" fmla="*/ 47 w 47"/>
                <a:gd name="T15" fmla="*/ 42 h 78"/>
                <a:gd name="T16" fmla="*/ 32 w 47"/>
                <a:gd name="T17" fmla="*/ 19 h 78"/>
                <a:gd name="T18" fmla="*/ 30 w 47"/>
                <a:gd name="T19" fmla="*/ 20 h 78"/>
                <a:gd name="T20" fmla="*/ 35 w 47"/>
                <a:gd name="T21" fmla="*/ 10 h 78"/>
                <a:gd name="T22" fmla="*/ 24 w 47"/>
                <a:gd name="T23" fmla="*/ 0 h 78"/>
                <a:gd name="T24" fmla="*/ 14 w 47"/>
                <a:gd name="T25" fmla="*/ 10 h 78"/>
                <a:gd name="T26" fmla="*/ 24 w 47"/>
                <a:gd name="T27" fmla="*/ 21 h 78"/>
                <a:gd name="T28" fmla="*/ 27 w 47"/>
                <a:gd name="T29" fmla="*/ 20 h 78"/>
                <a:gd name="T30" fmla="*/ 21 w 47"/>
                <a:gd name="T31" fmla="*/ 27 h 78"/>
                <a:gd name="T32" fmla="*/ 5 w 47"/>
                <a:gd name="T33" fmla="*/ 31 h 78"/>
                <a:gd name="T34" fmla="*/ 1 w 47"/>
                <a:gd name="T35" fmla="*/ 34 h 78"/>
                <a:gd name="T36" fmla="*/ 1 w 47"/>
                <a:gd name="T37" fmla="*/ 38 h 78"/>
                <a:gd name="T38" fmla="*/ 6 w 47"/>
                <a:gd name="T39" fmla="*/ 42 h 78"/>
                <a:gd name="T40" fmla="*/ 8 w 47"/>
                <a:gd name="T41" fmla="*/ 42 h 78"/>
                <a:gd name="T42" fmla="*/ 17 w 47"/>
                <a:gd name="T43" fmla="*/ 40 h 78"/>
                <a:gd name="T44" fmla="*/ 17 w 47"/>
                <a:gd name="T45" fmla="*/ 43 h 78"/>
                <a:gd name="T46" fmla="*/ 17 w 47"/>
                <a:gd name="T47" fmla="*/ 47 h 78"/>
                <a:gd name="T48" fmla="*/ 5 w 47"/>
                <a:gd name="T49" fmla="*/ 6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78">
                  <a:moveTo>
                    <a:pt x="5" y="69"/>
                  </a:moveTo>
                  <a:cubicBezTo>
                    <a:pt x="3" y="72"/>
                    <a:pt x="3" y="76"/>
                    <a:pt x="6" y="77"/>
                  </a:cubicBezTo>
                  <a:cubicBezTo>
                    <a:pt x="7" y="78"/>
                    <a:pt x="8" y="78"/>
                    <a:pt x="9" y="78"/>
                  </a:cubicBezTo>
                  <a:cubicBezTo>
                    <a:pt x="11" y="78"/>
                    <a:pt x="13" y="77"/>
                    <a:pt x="14" y="76"/>
                  </a:cubicBezTo>
                  <a:cubicBezTo>
                    <a:pt x="26" y="57"/>
                    <a:pt x="26" y="57"/>
                    <a:pt x="26" y="57"/>
                  </a:cubicBezTo>
                  <a:cubicBezTo>
                    <a:pt x="46" y="57"/>
                    <a:pt x="46" y="57"/>
                    <a:pt x="46" y="57"/>
                  </a:cubicBezTo>
                  <a:cubicBezTo>
                    <a:pt x="47" y="57"/>
                    <a:pt x="47" y="57"/>
                    <a:pt x="47" y="56"/>
                  </a:cubicBezTo>
                  <a:cubicBezTo>
                    <a:pt x="47" y="42"/>
                    <a:pt x="47" y="42"/>
                    <a:pt x="47" y="42"/>
                  </a:cubicBezTo>
                  <a:cubicBezTo>
                    <a:pt x="47" y="29"/>
                    <a:pt x="41" y="19"/>
                    <a:pt x="32" y="19"/>
                  </a:cubicBezTo>
                  <a:cubicBezTo>
                    <a:pt x="31" y="19"/>
                    <a:pt x="30" y="19"/>
                    <a:pt x="30" y="20"/>
                  </a:cubicBezTo>
                  <a:cubicBezTo>
                    <a:pt x="33" y="18"/>
                    <a:pt x="35" y="14"/>
                    <a:pt x="35" y="10"/>
                  </a:cubicBezTo>
                  <a:cubicBezTo>
                    <a:pt x="35" y="5"/>
                    <a:pt x="30" y="0"/>
                    <a:pt x="24" y="0"/>
                  </a:cubicBezTo>
                  <a:cubicBezTo>
                    <a:pt x="19" y="0"/>
                    <a:pt x="14" y="5"/>
                    <a:pt x="14" y="10"/>
                  </a:cubicBezTo>
                  <a:cubicBezTo>
                    <a:pt x="14" y="16"/>
                    <a:pt x="19" y="21"/>
                    <a:pt x="24" y="21"/>
                  </a:cubicBezTo>
                  <a:cubicBezTo>
                    <a:pt x="25" y="21"/>
                    <a:pt x="26" y="21"/>
                    <a:pt x="27" y="20"/>
                  </a:cubicBezTo>
                  <a:cubicBezTo>
                    <a:pt x="25" y="22"/>
                    <a:pt x="23" y="24"/>
                    <a:pt x="21" y="27"/>
                  </a:cubicBezTo>
                  <a:cubicBezTo>
                    <a:pt x="5" y="31"/>
                    <a:pt x="5" y="31"/>
                    <a:pt x="5" y="31"/>
                  </a:cubicBezTo>
                  <a:cubicBezTo>
                    <a:pt x="3" y="32"/>
                    <a:pt x="2" y="32"/>
                    <a:pt x="1" y="34"/>
                  </a:cubicBezTo>
                  <a:cubicBezTo>
                    <a:pt x="1" y="35"/>
                    <a:pt x="0" y="37"/>
                    <a:pt x="1" y="38"/>
                  </a:cubicBezTo>
                  <a:cubicBezTo>
                    <a:pt x="1" y="41"/>
                    <a:pt x="4" y="42"/>
                    <a:pt x="6" y="42"/>
                  </a:cubicBezTo>
                  <a:cubicBezTo>
                    <a:pt x="7" y="42"/>
                    <a:pt x="7" y="42"/>
                    <a:pt x="8" y="42"/>
                  </a:cubicBezTo>
                  <a:cubicBezTo>
                    <a:pt x="17" y="40"/>
                    <a:pt x="17" y="40"/>
                    <a:pt x="17" y="40"/>
                  </a:cubicBezTo>
                  <a:cubicBezTo>
                    <a:pt x="17" y="41"/>
                    <a:pt x="17" y="42"/>
                    <a:pt x="17" y="43"/>
                  </a:cubicBezTo>
                  <a:cubicBezTo>
                    <a:pt x="17" y="47"/>
                    <a:pt x="17" y="47"/>
                    <a:pt x="17" y="47"/>
                  </a:cubicBezTo>
                  <a:lnTo>
                    <a:pt x="5" y="6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prstClr val="black"/>
                </a:solidFill>
              </a:endParaRPr>
            </a:p>
          </p:txBody>
        </p:sp>
        <p:sp>
          <p:nvSpPr>
            <p:cNvPr id="147" name="Freeform 505"/>
            <p:cNvSpPr/>
            <p:nvPr/>
          </p:nvSpPr>
          <p:spPr bwMode="auto">
            <a:xfrm>
              <a:off x="5046664" y="2093913"/>
              <a:ext cx="96838" cy="112713"/>
            </a:xfrm>
            <a:custGeom>
              <a:avLst/>
              <a:gdLst>
                <a:gd name="T0" fmla="*/ 1 w 26"/>
                <a:gd name="T1" fmla="*/ 27 h 30"/>
                <a:gd name="T2" fmla="*/ 23 w 26"/>
                <a:gd name="T3" fmla="*/ 27 h 30"/>
                <a:gd name="T4" fmla="*/ 23 w 26"/>
                <a:gd name="T5" fmla="*/ 2 h 30"/>
                <a:gd name="T6" fmla="*/ 24 w 26"/>
                <a:gd name="T7" fmla="*/ 0 h 30"/>
                <a:gd name="T8" fmla="*/ 26 w 26"/>
                <a:gd name="T9" fmla="*/ 2 h 30"/>
                <a:gd name="T10" fmla="*/ 26 w 26"/>
                <a:gd name="T11" fmla="*/ 28 h 30"/>
                <a:gd name="T12" fmla="*/ 24 w 26"/>
                <a:gd name="T13" fmla="*/ 30 h 30"/>
                <a:gd name="T14" fmla="*/ 1 w 26"/>
                <a:gd name="T15" fmla="*/ 30 h 30"/>
                <a:gd name="T16" fmla="*/ 0 w 26"/>
                <a:gd name="T17" fmla="*/ 28 h 30"/>
                <a:gd name="T18" fmla="*/ 1 w 26"/>
                <a:gd name="T19" fmla="*/ 2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30">
                  <a:moveTo>
                    <a:pt x="1" y="27"/>
                  </a:moveTo>
                  <a:cubicBezTo>
                    <a:pt x="23" y="27"/>
                    <a:pt x="23" y="27"/>
                    <a:pt x="23" y="27"/>
                  </a:cubicBezTo>
                  <a:cubicBezTo>
                    <a:pt x="23" y="2"/>
                    <a:pt x="23" y="2"/>
                    <a:pt x="23" y="2"/>
                  </a:cubicBezTo>
                  <a:cubicBezTo>
                    <a:pt x="23" y="1"/>
                    <a:pt x="23" y="0"/>
                    <a:pt x="24" y="0"/>
                  </a:cubicBezTo>
                  <a:cubicBezTo>
                    <a:pt x="25" y="0"/>
                    <a:pt x="26" y="1"/>
                    <a:pt x="26" y="2"/>
                  </a:cubicBezTo>
                  <a:cubicBezTo>
                    <a:pt x="26" y="28"/>
                    <a:pt x="26" y="28"/>
                    <a:pt x="26" y="28"/>
                  </a:cubicBezTo>
                  <a:cubicBezTo>
                    <a:pt x="26" y="29"/>
                    <a:pt x="25" y="30"/>
                    <a:pt x="24" y="30"/>
                  </a:cubicBezTo>
                  <a:cubicBezTo>
                    <a:pt x="1" y="30"/>
                    <a:pt x="1" y="30"/>
                    <a:pt x="1" y="30"/>
                  </a:cubicBezTo>
                  <a:cubicBezTo>
                    <a:pt x="0" y="30"/>
                    <a:pt x="0" y="29"/>
                    <a:pt x="0" y="28"/>
                  </a:cubicBezTo>
                  <a:cubicBezTo>
                    <a:pt x="0" y="27"/>
                    <a:pt x="0" y="27"/>
                    <a:pt x="1"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prstClr val="black"/>
                </a:solidFill>
              </a:endParaRPr>
            </a:p>
          </p:txBody>
        </p:sp>
      </p:grpSp>
      <p:grpSp>
        <p:nvGrpSpPr>
          <p:cNvPr id="148" name="组合 147"/>
          <p:cNvGrpSpPr/>
          <p:nvPr/>
        </p:nvGrpSpPr>
        <p:grpSpPr bwMode="auto">
          <a:xfrm>
            <a:off x="9294813" y="3094038"/>
            <a:ext cx="77787" cy="1082675"/>
            <a:chOff x="2563325" y="3120190"/>
            <a:chExt cx="77804" cy="1081862"/>
          </a:xfrm>
        </p:grpSpPr>
        <p:sp>
          <p:nvSpPr>
            <p:cNvPr id="149" name="椭圆 148"/>
            <p:cNvSpPr/>
            <p:nvPr/>
          </p:nvSpPr>
          <p:spPr>
            <a:xfrm>
              <a:off x="2563325" y="3120190"/>
              <a:ext cx="77804" cy="7772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cxnSp>
          <p:nvCxnSpPr>
            <p:cNvPr id="150" name="直接连接符 149"/>
            <p:cNvCxnSpPr>
              <a:stCxn id="149" idx="4"/>
            </p:cNvCxnSpPr>
            <p:nvPr/>
          </p:nvCxnSpPr>
          <p:spPr>
            <a:xfrm>
              <a:off x="2603021" y="3197919"/>
              <a:ext cx="0" cy="985098"/>
            </a:xfrm>
            <a:prstGeom prst="line">
              <a:avLst/>
            </a:prstGeom>
            <a:ln w="190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51" name="椭圆 150"/>
            <p:cNvSpPr/>
            <p:nvPr/>
          </p:nvSpPr>
          <p:spPr>
            <a:xfrm>
              <a:off x="2563325" y="4124322"/>
              <a:ext cx="77804" cy="7773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152" name="矩形 9"/>
          <p:cNvSpPr>
            <a:spLocks noChangeArrowheads="1"/>
          </p:cNvSpPr>
          <p:nvPr/>
        </p:nvSpPr>
        <p:spPr bwMode="auto">
          <a:xfrm>
            <a:off x="347658" y="254000"/>
            <a:ext cx="480131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zh-CN" altLang="en-US" sz="4000" b="1"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申</a:t>
            </a:r>
            <a:r>
              <a:rPr lang="zh-CN" altLang="en-US" sz="4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贷流程及申贷资料</a:t>
            </a:r>
            <a:endParaRPr lang="en-US" altLang="zh-CN" sz="4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3" name="直接连接符 15"/>
          <p:cNvSpPr>
            <a:spLocks noChangeShapeType="1"/>
          </p:cNvSpPr>
          <p:nvPr/>
        </p:nvSpPr>
        <p:spPr bwMode="auto">
          <a:xfrm flipV="1">
            <a:off x="303213" y="1122363"/>
            <a:ext cx="10301287" cy="7937"/>
          </a:xfrm>
          <a:prstGeom prst="line">
            <a:avLst/>
          </a:prstGeom>
          <a:noFill/>
          <a:ln w="38100">
            <a:solidFill>
              <a:schemeClr val="bg1"/>
            </a:solidFill>
            <a:round/>
          </a:ln>
          <a:extLst>
            <a:ext uri="{909E8E84-426E-40DD-AFC4-6F175D3DCCD1}">
              <a14:hiddenFill xmlns:a14="http://schemas.microsoft.com/office/drawing/2010/main">
                <a:noFill/>
              </a14:hiddenFill>
            </a:ext>
          </a:extLst>
        </p:spPr>
        <p:txBody>
          <a:bodyPr/>
          <a:lstStyle/>
          <a:p>
            <a:endParaRPr lang="zh-CN" alt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nodeType="withEffect">
                                  <p:stCondLst>
                                    <p:cond delay="500"/>
                                  </p:stCondLst>
                                  <p:childTnLst>
                                    <p:set>
                                      <p:cBhvr>
                                        <p:cTn id="6" dur="1" fill="hold">
                                          <p:stCondLst>
                                            <p:cond delay="0"/>
                                          </p:stCondLst>
                                        </p:cTn>
                                        <p:tgtEl>
                                          <p:spTgt spid="115"/>
                                        </p:tgtEl>
                                        <p:attrNameLst>
                                          <p:attrName>style.visibility</p:attrName>
                                        </p:attrNameLst>
                                      </p:cBhvr>
                                      <p:to>
                                        <p:strVal val="visible"/>
                                      </p:to>
                                    </p:set>
                                    <p:anim calcmode="lin" valueType="num">
                                      <p:cBhvr additive="base">
                                        <p:cTn id="7" dur="1500" fill="hold"/>
                                        <p:tgtEl>
                                          <p:spTgt spid="115"/>
                                        </p:tgtEl>
                                        <p:attrNameLst>
                                          <p:attrName>ppt_x</p:attrName>
                                        </p:attrNameLst>
                                      </p:cBhvr>
                                      <p:tavLst>
                                        <p:tav tm="0">
                                          <p:val>
                                            <p:strVal val="0-#ppt_w/2"/>
                                          </p:val>
                                        </p:tav>
                                        <p:tav tm="100000">
                                          <p:val>
                                            <p:strVal val="#ppt_x"/>
                                          </p:val>
                                        </p:tav>
                                      </p:tavLst>
                                    </p:anim>
                                    <p:anim calcmode="lin" valueType="num">
                                      <p:cBhvr additive="base">
                                        <p:cTn id="8" dur="1500" fill="hold"/>
                                        <p:tgtEl>
                                          <p:spTgt spid="115"/>
                                        </p:tgtEl>
                                        <p:attrNameLst>
                                          <p:attrName>ppt_y</p:attrName>
                                        </p:attrNameLst>
                                      </p:cBhvr>
                                      <p:tavLst>
                                        <p:tav tm="0">
                                          <p:val>
                                            <p:strVal val="#ppt_y"/>
                                          </p:val>
                                        </p:tav>
                                        <p:tav tm="100000">
                                          <p:val>
                                            <p:strVal val="#ppt_y"/>
                                          </p:val>
                                        </p:tav>
                                      </p:tavLst>
                                    </p:anim>
                                  </p:childTnLst>
                                </p:cTn>
                              </p:par>
                              <p:par>
                                <p:cTn id="9" presetID="2" presetClass="entr" presetSubtype="8" accel="40000" fill="hold" nodeType="withEffect">
                                  <p:stCondLst>
                                    <p:cond delay="750"/>
                                  </p:stCondLst>
                                  <p:childTnLst>
                                    <p:set>
                                      <p:cBhvr>
                                        <p:cTn id="10" dur="1" fill="hold">
                                          <p:stCondLst>
                                            <p:cond delay="0"/>
                                          </p:stCondLst>
                                        </p:cTn>
                                        <p:tgtEl>
                                          <p:spTgt spid="112"/>
                                        </p:tgtEl>
                                        <p:attrNameLst>
                                          <p:attrName>style.visibility</p:attrName>
                                        </p:attrNameLst>
                                      </p:cBhvr>
                                      <p:to>
                                        <p:strVal val="visible"/>
                                      </p:to>
                                    </p:set>
                                    <p:anim calcmode="lin" valueType="num">
                                      <p:cBhvr additive="base">
                                        <p:cTn id="11" dur="1500" fill="hold"/>
                                        <p:tgtEl>
                                          <p:spTgt spid="112"/>
                                        </p:tgtEl>
                                        <p:attrNameLst>
                                          <p:attrName>ppt_x</p:attrName>
                                        </p:attrNameLst>
                                      </p:cBhvr>
                                      <p:tavLst>
                                        <p:tav tm="0">
                                          <p:val>
                                            <p:strVal val="0-#ppt_w/2"/>
                                          </p:val>
                                        </p:tav>
                                        <p:tav tm="100000">
                                          <p:val>
                                            <p:strVal val="#ppt_x"/>
                                          </p:val>
                                        </p:tav>
                                      </p:tavLst>
                                    </p:anim>
                                    <p:anim calcmode="lin" valueType="num">
                                      <p:cBhvr additive="base">
                                        <p:cTn id="12" dur="1500" fill="hold"/>
                                        <p:tgtEl>
                                          <p:spTgt spid="112"/>
                                        </p:tgtEl>
                                        <p:attrNameLst>
                                          <p:attrName>ppt_y</p:attrName>
                                        </p:attrNameLst>
                                      </p:cBhvr>
                                      <p:tavLst>
                                        <p:tav tm="0">
                                          <p:val>
                                            <p:strVal val="#ppt_y"/>
                                          </p:val>
                                        </p:tav>
                                        <p:tav tm="100000">
                                          <p:val>
                                            <p:strVal val="#ppt_y"/>
                                          </p:val>
                                        </p:tav>
                                      </p:tavLst>
                                    </p:anim>
                                  </p:childTnLst>
                                </p:cTn>
                              </p:par>
                              <p:par>
                                <p:cTn id="13" presetID="2" presetClass="entr" presetSubtype="8" accel="40000" fill="hold" nodeType="withEffect">
                                  <p:stCondLst>
                                    <p:cond delay="0"/>
                                  </p:stCondLst>
                                  <p:childTnLst>
                                    <p:set>
                                      <p:cBhvr>
                                        <p:cTn id="14" dur="1" fill="hold">
                                          <p:stCondLst>
                                            <p:cond delay="0"/>
                                          </p:stCondLst>
                                        </p:cTn>
                                        <p:tgtEl>
                                          <p:spTgt spid="138"/>
                                        </p:tgtEl>
                                        <p:attrNameLst>
                                          <p:attrName>style.visibility</p:attrName>
                                        </p:attrNameLst>
                                      </p:cBhvr>
                                      <p:to>
                                        <p:strVal val="visible"/>
                                      </p:to>
                                    </p:set>
                                    <p:anim calcmode="lin" valueType="num">
                                      <p:cBhvr additive="base">
                                        <p:cTn id="15" dur="1500" fill="hold"/>
                                        <p:tgtEl>
                                          <p:spTgt spid="138"/>
                                        </p:tgtEl>
                                        <p:attrNameLst>
                                          <p:attrName>ppt_x</p:attrName>
                                        </p:attrNameLst>
                                      </p:cBhvr>
                                      <p:tavLst>
                                        <p:tav tm="0">
                                          <p:val>
                                            <p:strVal val="0-#ppt_w/2"/>
                                          </p:val>
                                        </p:tav>
                                        <p:tav tm="100000">
                                          <p:val>
                                            <p:strVal val="#ppt_x"/>
                                          </p:val>
                                        </p:tav>
                                      </p:tavLst>
                                    </p:anim>
                                    <p:anim calcmode="lin" valueType="num">
                                      <p:cBhvr additive="base">
                                        <p:cTn id="16" dur="1500" fill="hold"/>
                                        <p:tgtEl>
                                          <p:spTgt spid="138"/>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118"/>
                                        </p:tgtEl>
                                        <p:attrNameLst>
                                          <p:attrName>style.visibility</p:attrName>
                                        </p:attrNameLst>
                                      </p:cBhvr>
                                      <p:to>
                                        <p:strVal val="visible"/>
                                      </p:to>
                                    </p:set>
                                    <p:animEffect transition="in" filter="fade">
                                      <p:cBhvr>
                                        <p:cTn id="20" dur="250"/>
                                        <p:tgtEl>
                                          <p:spTgt spid="118"/>
                                        </p:tgtEl>
                                      </p:cBhvr>
                                    </p:animEffect>
                                  </p:childTnLst>
                                </p:cTn>
                              </p:par>
                            </p:childTnLst>
                          </p:cTn>
                        </p:par>
                        <p:par>
                          <p:cTn id="21" fill="hold">
                            <p:stCondLst>
                              <p:cond delay="2500"/>
                            </p:stCondLst>
                            <p:childTnLst>
                              <p:par>
                                <p:cTn id="22" presetID="10" presetClass="entr" presetSubtype="0" fill="hold" grpId="0" nodeType="afterEffect">
                                  <p:stCondLst>
                                    <p:cond delay="0"/>
                                  </p:stCondLst>
                                  <p:childTnLst>
                                    <p:set>
                                      <p:cBhvr>
                                        <p:cTn id="23" dur="1" fill="hold">
                                          <p:stCondLst>
                                            <p:cond delay="0"/>
                                          </p:stCondLst>
                                        </p:cTn>
                                        <p:tgtEl>
                                          <p:spTgt spid="119"/>
                                        </p:tgtEl>
                                        <p:attrNameLst>
                                          <p:attrName>style.visibility</p:attrName>
                                        </p:attrNameLst>
                                      </p:cBhvr>
                                      <p:to>
                                        <p:strVal val="visible"/>
                                      </p:to>
                                    </p:set>
                                    <p:animEffect transition="in" filter="fade">
                                      <p:cBhvr>
                                        <p:cTn id="24" dur="250"/>
                                        <p:tgtEl>
                                          <p:spTgt spid="119"/>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41"/>
                                        </p:tgtEl>
                                        <p:attrNameLst>
                                          <p:attrName>style.visibility</p:attrName>
                                        </p:attrNameLst>
                                      </p:cBhvr>
                                      <p:to>
                                        <p:strVal val="visible"/>
                                      </p:to>
                                    </p:set>
                                    <p:animEffect transition="in" filter="fade">
                                      <p:cBhvr>
                                        <p:cTn id="28" dur="250"/>
                                        <p:tgtEl>
                                          <p:spTgt spid="141"/>
                                        </p:tgtEl>
                                      </p:cBhvr>
                                    </p:animEffect>
                                  </p:childTnLst>
                                </p:cTn>
                              </p:par>
                            </p:childTnLst>
                          </p:cTn>
                        </p:par>
                        <p:par>
                          <p:cTn id="29" fill="hold">
                            <p:stCondLst>
                              <p:cond delay="3500"/>
                            </p:stCondLst>
                            <p:childTnLst>
                              <p:par>
                                <p:cTn id="30" presetID="22" presetClass="entr" presetSubtype="1" fill="hold" nodeType="afterEffect">
                                  <p:stCondLst>
                                    <p:cond delay="0"/>
                                  </p:stCondLst>
                                  <p:childTnLst>
                                    <p:set>
                                      <p:cBhvr>
                                        <p:cTn id="31" dur="1" fill="hold">
                                          <p:stCondLst>
                                            <p:cond delay="0"/>
                                          </p:stCondLst>
                                        </p:cTn>
                                        <p:tgtEl>
                                          <p:spTgt spid="130"/>
                                        </p:tgtEl>
                                        <p:attrNameLst>
                                          <p:attrName>style.visibility</p:attrName>
                                        </p:attrNameLst>
                                      </p:cBhvr>
                                      <p:to>
                                        <p:strVal val="visible"/>
                                      </p:to>
                                    </p:set>
                                    <p:animEffect transition="in" filter="wipe(up)">
                                      <p:cBhvr>
                                        <p:cTn id="32" dur="500"/>
                                        <p:tgtEl>
                                          <p:spTgt spid="130"/>
                                        </p:tgtEl>
                                      </p:cBhvr>
                                    </p:animEffect>
                                  </p:childTnLst>
                                </p:cTn>
                              </p:par>
                            </p:childTnLst>
                          </p:cTn>
                        </p:par>
                        <p:par>
                          <p:cTn id="33" fill="hold">
                            <p:stCondLst>
                              <p:cond delay="4000"/>
                            </p:stCondLst>
                            <p:childTnLst>
                              <p:par>
                                <p:cTn id="34" presetID="22" presetClass="entr" presetSubtype="1" fill="hold" nodeType="afterEffect">
                                  <p:stCondLst>
                                    <p:cond delay="0"/>
                                  </p:stCondLst>
                                  <p:childTnLst>
                                    <p:set>
                                      <p:cBhvr>
                                        <p:cTn id="35" dur="1" fill="hold">
                                          <p:stCondLst>
                                            <p:cond delay="0"/>
                                          </p:stCondLst>
                                        </p:cTn>
                                        <p:tgtEl>
                                          <p:spTgt spid="134"/>
                                        </p:tgtEl>
                                        <p:attrNameLst>
                                          <p:attrName>style.visibility</p:attrName>
                                        </p:attrNameLst>
                                      </p:cBhvr>
                                      <p:to>
                                        <p:strVal val="visible"/>
                                      </p:to>
                                    </p:set>
                                    <p:animEffect transition="in" filter="wipe(up)">
                                      <p:cBhvr>
                                        <p:cTn id="36" dur="500"/>
                                        <p:tgtEl>
                                          <p:spTgt spid="134"/>
                                        </p:tgtEl>
                                      </p:cBhvr>
                                    </p:animEffect>
                                  </p:childTnLst>
                                </p:cTn>
                              </p:par>
                            </p:childTnLst>
                          </p:cTn>
                        </p:par>
                        <p:par>
                          <p:cTn id="37" fill="hold">
                            <p:stCondLst>
                              <p:cond delay="4500"/>
                            </p:stCondLst>
                            <p:childTnLst>
                              <p:par>
                                <p:cTn id="38" presetID="22" presetClass="entr" presetSubtype="1" fill="hold" nodeType="afterEffect">
                                  <p:stCondLst>
                                    <p:cond delay="0"/>
                                  </p:stCondLst>
                                  <p:childTnLst>
                                    <p:set>
                                      <p:cBhvr>
                                        <p:cTn id="39" dur="1" fill="hold">
                                          <p:stCondLst>
                                            <p:cond delay="0"/>
                                          </p:stCondLst>
                                        </p:cTn>
                                        <p:tgtEl>
                                          <p:spTgt spid="148"/>
                                        </p:tgtEl>
                                        <p:attrNameLst>
                                          <p:attrName>style.visibility</p:attrName>
                                        </p:attrNameLst>
                                      </p:cBhvr>
                                      <p:to>
                                        <p:strVal val="visible"/>
                                      </p:to>
                                    </p:set>
                                    <p:animEffect transition="in" filter="wipe(up)">
                                      <p:cBhvr>
                                        <p:cTn id="40" dur="500"/>
                                        <p:tgtEl>
                                          <p:spTgt spid="148"/>
                                        </p:tgtEl>
                                      </p:cBhvr>
                                    </p:animEffect>
                                  </p:childTnLst>
                                </p:cTn>
                              </p:par>
                            </p:childTnLst>
                          </p:cTn>
                        </p:par>
                        <p:par>
                          <p:cTn id="41" fill="hold">
                            <p:stCondLst>
                              <p:cond delay="5000"/>
                            </p:stCondLst>
                            <p:childTnLst>
                              <p:par>
                                <p:cTn id="42" presetID="14" presetClass="entr" presetSubtype="10" fill="hold" nodeType="afterEffect">
                                  <p:stCondLst>
                                    <p:cond delay="0"/>
                                  </p:stCondLst>
                                  <p:childTnLst>
                                    <p:set>
                                      <p:cBhvr>
                                        <p:cTn id="43" dur="1" fill="hold">
                                          <p:stCondLst>
                                            <p:cond delay="0"/>
                                          </p:stCondLst>
                                        </p:cTn>
                                        <p:tgtEl>
                                          <p:spTgt spid="122"/>
                                        </p:tgtEl>
                                        <p:attrNameLst>
                                          <p:attrName>style.visibility</p:attrName>
                                        </p:attrNameLst>
                                      </p:cBhvr>
                                      <p:to>
                                        <p:strVal val="visible"/>
                                      </p:to>
                                    </p:set>
                                    <p:animEffect transition="in" filter="randombar(horizontal)">
                                      <p:cBhvr>
                                        <p:cTn id="44" dur="500"/>
                                        <p:tgtEl>
                                          <p:spTgt spid="122"/>
                                        </p:tgtEl>
                                      </p:cBhvr>
                                    </p:animEffect>
                                  </p:childTnLst>
                                </p:cTn>
                              </p:par>
                            </p:childTnLst>
                          </p:cTn>
                        </p:par>
                        <p:par>
                          <p:cTn id="45" fill="hold">
                            <p:stCondLst>
                              <p:cond delay="5500"/>
                            </p:stCondLst>
                            <p:childTnLst>
                              <p:par>
                                <p:cTn id="46" presetID="14" presetClass="entr" presetSubtype="10" fill="hold" nodeType="afterEffect">
                                  <p:stCondLst>
                                    <p:cond delay="0"/>
                                  </p:stCondLst>
                                  <p:childTnLst>
                                    <p:set>
                                      <p:cBhvr>
                                        <p:cTn id="47" dur="1" fill="hold">
                                          <p:stCondLst>
                                            <p:cond delay="0"/>
                                          </p:stCondLst>
                                        </p:cTn>
                                        <p:tgtEl>
                                          <p:spTgt spid="127"/>
                                        </p:tgtEl>
                                        <p:attrNameLst>
                                          <p:attrName>style.visibility</p:attrName>
                                        </p:attrNameLst>
                                      </p:cBhvr>
                                      <p:to>
                                        <p:strVal val="visible"/>
                                      </p:to>
                                    </p:set>
                                    <p:animEffect transition="in" filter="randombar(horizontal)">
                                      <p:cBhvr>
                                        <p:cTn id="48" dur="500"/>
                                        <p:tgtEl>
                                          <p:spTgt spid="127"/>
                                        </p:tgtEl>
                                      </p:cBhvr>
                                    </p:animEffect>
                                  </p:childTnLst>
                                </p:cTn>
                              </p:par>
                            </p:childTnLst>
                          </p:cTn>
                        </p:par>
                        <p:par>
                          <p:cTn id="49" fill="hold">
                            <p:stCondLst>
                              <p:cond delay="6000"/>
                            </p:stCondLst>
                            <p:childTnLst>
                              <p:par>
                                <p:cTn id="50" presetID="14" presetClass="entr" presetSubtype="10" fill="hold" nodeType="afterEffect">
                                  <p:stCondLst>
                                    <p:cond delay="0"/>
                                  </p:stCondLst>
                                  <p:childTnLst>
                                    <p:set>
                                      <p:cBhvr>
                                        <p:cTn id="51" dur="1" fill="hold">
                                          <p:stCondLst>
                                            <p:cond delay="0"/>
                                          </p:stCondLst>
                                        </p:cTn>
                                        <p:tgtEl>
                                          <p:spTgt spid="143"/>
                                        </p:tgtEl>
                                        <p:attrNameLst>
                                          <p:attrName>style.visibility</p:attrName>
                                        </p:attrNameLst>
                                      </p:cBhvr>
                                      <p:to>
                                        <p:strVal val="visible"/>
                                      </p:to>
                                    </p:set>
                                    <p:animEffect transition="in" filter="randombar(horizontal)">
                                      <p:cBhvr>
                                        <p:cTn id="52"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P spid="119" grpId="0"/>
      <p:bldP spid="14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6" descr="D:\360data\重要数据\桌面\未标题-1.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2243263" y="3378324"/>
            <a:ext cx="1895475" cy="454342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3039964" y="2071828"/>
            <a:ext cx="8971223" cy="3235115"/>
            <a:chOff x="1275068" y="2211288"/>
            <a:chExt cx="9897218" cy="3570332"/>
          </a:xfrm>
        </p:grpSpPr>
        <p:sp>
          <p:nvSpPr>
            <p:cNvPr id="18" name="椭圆 17"/>
            <p:cNvSpPr/>
            <p:nvPr/>
          </p:nvSpPr>
          <p:spPr>
            <a:xfrm>
              <a:off x="1275068" y="5122168"/>
              <a:ext cx="8865709" cy="659452"/>
            </a:xfrm>
            <a:prstGeom prst="ellipse">
              <a:avLst/>
            </a:prstGeom>
            <a:gradFill flip="none" rotWithShape="1">
              <a:gsLst>
                <a:gs pos="100000">
                  <a:schemeClr val="bg1">
                    <a:lumMod val="75000"/>
                    <a:alpha val="0"/>
                  </a:schemeClr>
                </a:gs>
                <a:gs pos="29000">
                  <a:schemeClr val="tx1">
                    <a:alpha val="18000"/>
                  </a:schemeClr>
                </a:gs>
                <a:gs pos="0">
                  <a:schemeClr val="tx1">
                    <a:alpha val="30000"/>
                  </a:schemeClr>
                </a:gs>
              </a:gsLst>
              <a:path path="shape">
                <a:fillToRect l="50000" t="50000" r="50000" b="50000"/>
              </a:path>
              <a:tileRect/>
            </a:gra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任意多边形 18"/>
            <p:cNvSpPr/>
            <p:nvPr/>
          </p:nvSpPr>
          <p:spPr>
            <a:xfrm rot="19669228">
              <a:off x="3037936" y="2211288"/>
              <a:ext cx="8134350" cy="3473724"/>
            </a:xfrm>
            <a:custGeom>
              <a:avLst/>
              <a:gdLst>
                <a:gd name="connsiteX0" fmla="*/ 371475 w 8134350"/>
                <a:gd name="connsiteY0" fmla="*/ 0 h 3473725"/>
                <a:gd name="connsiteX1" fmla="*/ 3680363 w 8134350"/>
                <a:gd name="connsiteY1" fmla="*/ 0 h 3473725"/>
                <a:gd name="connsiteX2" fmla="*/ 4051838 w 8134350"/>
                <a:gd name="connsiteY2" fmla="*/ 371475 h 3473725"/>
                <a:gd name="connsiteX3" fmla="*/ 4051838 w 8134350"/>
                <a:gd name="connsiteY3" fmla="*/ 371477 h 3473725"/>
                <a:gd name="connsiteX4" fmla="*/ 4051838 w 8134350"/>
                <a:gd name="connsiteY4" fmla="*/ 2267624 h 3473725"/>
                <a:gd name="connsiteX5" fmla="*/ 6989250 w 8134350"/>
                <a:gd name="connsiteY5" fmla="*/ 2267624 h 3473725"/>
                <a:gd name="connsiteX6" fmla="*/ 7009698 w 8134350"/>
                <a:gd name="connsiteY6" fmla="*/ 2269686 h 3473725"/>
                <a:gd name="connsiteX7" fmla="*/ 7009698 w 8134350"/>
                <a:gd name="connsiteY7" fmla="*/ 1961252 h 3473725"/>
                <a:gd name="connsiteX8" fmla="*/ 7012047 w 8134350"/>
                <a:gd name="connsiteY8" fmla="*/ 1930538 h 3473725"/>
                <a:gd name="connsiteX9" fmla="*/ 7015807 w 8134350"/>
                <a:gd name="connsiteY9" fmla="*/ 1914575 h 3473725"/>
                <a:gd name="connsiteX10" fmla="*/ 7016792 w 8134350"/>
                <a:gd name="connsiteY10" fmla="*/ 1908843 h 3473725"/>
                <a:gd name="connsiteX11" fmla="*/ 7017969 w 8134350"/>
                <a:gd name="connsiteY11" fmla="*/ 1905400 h 3473725"/>
                <a:gd name="connsiteX12" fmla="*/ 7018786 w 8134350"/>
                <a:gd name="connsiteY12" fmla="*/ 1901931 h 3473725"/>
                <a:gd name="connsiteX13" fmla="*/ 7020948 w 8134350"/>
                <a:gd name="connsiteY13" fmla="*/ 1896681 h 3473725"/>
                <a:gd name="connsiteX14" fmla="*/ 7026411 w 8134350"/>
                <a:gd name="connsiteY14" fmla="*/ 1880696 h 3473725"/>
                <a:gd name="connsiteX15" fmla="*/ 7140860 w 8134350"/>
                <a:gd name="connsiteY15" fmla="*/ 1805626 h 3473725"/>
                <a:gd name="connsiteX16" fmla="*/ 7184389 w 8134350"/>
                <a:gd name="connsiteY16" fmla="*/ 1824914 h 3473725"/>
                <a:gd name="connsiteX17" fmla="*/ 8076507 w 8134350"/>
                <a:gd name="connsiteY17" fmla="*/ 2503656 h 3473725"/>
                <a:gd name="connsiteX18" fmla="*/ 8134063 w 8134350"/>
                <a:gd name="connsiteY18" fmla="*/ 2625031 h 3473725"/>
                <a:gd name="connsiteX19" fmla="*/ 8134030 w 8134350"/>
                <a:gd name="connsiteY19" fmla="*/ 2647103 h 3473725"/>
                <a:gd name="connsiteX20" fmla="*/ 8133955 w 8134350"/>
                <a:gd name="connsiteY20" fmla="*/ 2647768 h 3473725"/>
                <a:gd name="connsiteX21" fmla="*/ 8134063 w 8134350"/>
                <a:gd name="connsiteY21" fmla="*/ 2653167 h 3473725"/>
                <a:gd name="connsiteX22" fmla="*/ 8076507 w 8134350"/>
                <a:gd name="connsiteY22" fmla="*/ 2774542 h 3473725"/>
                <a:gd name="connsiteX23" fmla="*/ 7184389 w 8134350"/>
                <a:gd name="connsiteY23" fmla="*/ 3453283 h 3473725"/>
                <a:gd name="connsiteX24" fmla="*/ 7040099 w 8134350"/>
                <a:gd name="connsiteY24" fmla="*/ 3422552 h 3473725"/>
                <a:gd name="connsiteX25" fmla="*/ 7033235 w 8134350"/>
                <a:gd name="connsiteY25" fmla="*/ 3409989 h 3473725"/>
                <a:gd name="connsiteX26" fmla="*/ 7029448 w 8134350"/>
                <a:gd name="connsiteY26" fmla="*/ 3403942 h 3473725"/>
                <a:gd name="connsiteX27" fmla="*/ 7027973 w 8134350"/>
                <a:gd name="connsiteY27" fmla="*/ 3400360 h 3473725"/>
                <a:gd name="connsiteX28" fmla="*/ 7026411 w 8134350"/>
                <a:gd name="connsiteY28" fmla="*/ 3397501 h 3473725"/>
                <a:gd name="connsiteX29" fmla="*/ 7024537 w 8134350"/>
                <a:gd name="connsiteY29" fmla="*/ 3392018 h 3473725"/>
                <a:gd name="connsiteX30" fmla="*/ 7018786 w 8134350"/>
                <a:gd name="connsiteY30" fmla="*/ 3378055 h 3473725"/>
                <a:gd name="connsiteX31" fmla="*/ 7009698 w 8134350"/>
                <a:gd name="connsiteY31" fmla="*/ 3318734 h 3473725"/>
                <a:gd name="connsiteX32" fmla="*/ 7009698 w 8134350"/>
                <a:gd name="connsiteY32" fmla="*/ 3008513 h 3473725"/>
                <a:gd name="connsiteX33" fmla="*/ 6989250 w 8134350"/>
                <a:gd name="connsiteY33" fmla="*/ 3010574 h 3473725"/>
                <a:gd name="connsiteX34" fmla="*/ 3680362 w 8134350"/>
                <a:gd name="connsiteY34" fmla="*/ 3010574 h 3473725"/>
                <a:gd name="connsiteX35" fmla="*/ 3308887 w 8134350"/>
                <a:gd name="connsiteY35" fmla="*/ 2639099 h 3473725"/>
                <a:gd name="connsiteX36" fmla="*/ 3308888 w 8134350"/>
                <a:gd name="connsiteY36" fmla="*/ 2639094 h 3473725"/>
                <a:gd name="connsiteX37" fmla="*/ 3308888 w 8134350"/>
                <a:gd name="connsiteY37" fmla="*/ 742950 h 3473725"/>
                <a:gd name="connsiteX38" fmla="*/ 371475 w 8134350"/>
                <a:gd name="connsiteY38" fmla="*/ 742950 h 3473725"/>
                <a:gd name="connsiteX39" fmla="*/ 0 w 8134350"/>
                <a:gd name="connsiteY39" fmla="*/ 371475 h 3473725"/>
                <a:gd name="connsiteX40" fmla="*/ 371475 w 8134350"/>
                <a:gd name="connsiteY40" fmla="*/ 0 h 347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134350" h="3473725">
                  <a:moveTo>
                    <a:pt x="371475" y="0"/>
                  </a:moveTo>
                  <a:lnTo>
                    <a:pt x="3680363" y="0"/>
                  </a:lnTo>
                  <a:cubicBezTo>
                    <a:pt x="3885523" y="0"/>
                    <a:pt x="4051838" y="166315"/>
                    <a:pt x="4051838" y="371475"/>
                  </a:cubicBezTo>
                  <a:lnTo>
                    <a:pt x="4051838" y="371477"/>
                  </a:lnTo>
                  <a:lnTo>
                    <a:pt x="4051838" y="2267624"/>
                  </a:lnTo>
                  <a:lnTo>
                    <a:pt x="6989250" y="2267624"/>
                  </a:lnTo>
                  <a:lnTo>
                    <a:pt x="7009698" y="2269686"/>
                  </a:lnTo>
                  <a:lnTo>
                    <a:pt x="7009698" y="1961252"/>
                  </a:lnTo>
                  <a:cubicBezTo>
                    <a:pt x="7009698" y="1950731"/>
                    <a:pt x="7010507" y="1940459"/>
                    <a:pt x="7012047" y="1930538"/>
                  </a:cubicBezTo>
                  <a:lnTo>
                    <a:pt x="7015807" y="1914575"/>
                  </a:lnTo>
                  <a:lnTo>
                    <a:pt x="7016792" y="1908843"/>
                  </a:lnTo>
                  <a:lnTo>
                    <a:pt x="7017969" y="1905400"/>
                  </a:lnTo>
                  <a:lnTo>
                    <a:pt x="7018786" y="1901931"/>
                  </a:lnTo>
                  <a:lnTo>
                    <a:pt x="7020948" y="1896681"/>
                  </a:lnTo>
                  <a:lnTo>
                    <a:pt x="7026411" y="1880696"/>
                  </a:lnTo>
                  <a:cubicBezTo>
                    <a:pt x="7050362" y="1826027"/>
                    <a:pt x="7096135" y="1798312"/>
                    <a:pt x="7140860" y="1805626"/>
                  </a:cubicBezTo>
                  <a:cubicBezTo>
                    <a:pt x="7155769" y="1808064"/>
                    <a:pt x="7170560" y="1814393"/>
                    <a:pt x="7184389" y="1824914"/>
                  </a:cubicBezTo>
                  <a:lnTo>
                    <a:pt x="8076507" y="2503656"/>
                  </a:lnTo>
                  <a:cubicBezTo>
                    <a:pt x="8111078" y="2529958"/>
                    <a:pt x="8131446" y="2576230"/>
                    <a:pt x="8134063" y="2625031"/>
                  </a:cubicBezTo>
                  <a:cubicBezTo>
                    <a:pt x="8134455" y="2632351"/>
                    <a:pt x="8134449" y="2639728"/>
                    <a:pt x="8134030" y="2647103"/>
                  </a:cubicBezTo>
                  <a:lnTo>
                    <a:pt x="8133955" y="2647768"/>
                  </a:lnTo>
                  <a:lnTo>
                    <a:pt x="8134063" y="2653167"/>
                  </a:lnTo>
                  <a:cubicBezTo>
                    <a:pt x="8131446" y="2701968"/>
                    <a:pt x="8111078" y="2748240"/>
                    <a:pt x="8076507" y="2774542"/>
                  </a:cubicBezTo>
                  <a:lnTo>
                    <a:pt x="7184389" y="3453283"/>
                  </a:lnTo>
                  <a:cubicBezTo>
                    <a:pt x="7135990" y="3490106"/>
                    <a:pt x="7075788" y="3475588"/>
                    <a:pt x="7040099" y="3422552"/>
                  </a:cubicBezTo>
                  <a:lnTo>
                    <a:pt x="7033235" y="3409989"/>
                  </a:lnTo>
                  <a:lnTo>
                    <a:pt x="7029448" y="3403942"/>
                  </a:lnTo>
                  <a:lnTo>
                    <a:pt x="7027973" y="3400360"/>
                  </a:lnTo>
                  <a:lnTo>
                    <a:pt x="7026411" y="3397501"/>
                  </a:lnTo>
                  <a:lnTo>
                    <a:pt x="7024537" y="3392018"/>
                  </a:lnTo>
                  <a:lnTo>
                    <a:pt x="7018786" y="3378055"/>
                  </a:lnTo>
                  <a:cubicBezTo>
                    <a:pt x="7012934" y="3359822"/>
                    <a:pt x="7009698" y="3339776"/>
                    <a:pt x="7009698" y="3318734"/>
                  </a:cubicBezTo>
                  <a:lnTo>
                    <a:pt x="7009698" y="3008513"/>
                  </a:lnTo>
                  <a:lnTo>
                    <a:pt x="6989250" y="3010574"/>
                  </a:lnTo>
                  <a:lnTo>
                    <a:pt x="3680362" y="3010574"/>
                  </a:lnTo>
                  <a:cubicBezTo>
                    <a:pt x="3475202" y="3010574"/>
                    <a:pt x="3308887" y="2844259"/>
                    <a:pt x="3308887" y="2639099"/>
                  </a:cubicBezTo>
                  <a:lnTo>
                    <a:pt x="3308888" y="2639094"/>
                  </a:lnTo>
                  <a:lnTo>
                    <a:pt x="3308888" y="742950"/>
                  </a:lnTo>
                  <a:lnTo>
                    <a:pt x="371475" y="742950"/>
                  </a:lnTo>
                  <a:cubicBezTo>
                    <a:pt x="166315" y="742950"/>
                    <a:pt x="0" y="576635"/>
                    <a:pt x="0" y="371475"/>
                  </a:cubicBezTo>
                  <a:cubicBezTo>
                    <a:pt x="0" y="166315"/>
                    <a:pt x="166315" y="0"/>
                    <a:pt x="371475" y="0"/>
                  </a:cubicBezTo>
                  <a:close/>
                </a:path>
              </a:pathLst>
            </a:custGeom>
            <a:gradFill>
              <a:gsLst>
                <a:gs pos="85500">
                  <a:schemeClr val="bg1">
                    <a:lumMod val="75000"/>
                  </a:schemeClr>
                </a:gs>
                <a:gs pos="71000">
                  <a:schemeClr val="bg1">
                    <a:lumMod val="95000"/>
                  </a:schemeClr>
                </a:gs>
                <a:gs pos="54000">
                  <a:schemeClr val="bg1">
                    <a:lumMod val="75000"/>
                  </a:schemeClr>
                </a:gs>
                <a:gs pos="37000">
                  <a:schemeClr val="bg1">
                    <a:lumMod val="95000"/>
                  </a:schemeClr>
                </a:gs>
                <a:gs pos="19000">
                  <a:schemeClr val="bg1">
                    <a:lumMod val="75000"/>
                  </a:schemeClr>
                </a:gs>
                <a:gs pos="100000">
                  <a:schemeClr val="bg1">
                    <a:lumMod val="95000"/>
                  </a:schemeClr>
                </a:gs>
                <a:gs pos="0">
                  <a:schemeClr val="bg1">
                    <a:lumMod val="95000"/>
                  </a:schemeClr>
                </a:gs>
              </a:gsLst>
              <a:lin ang="6000000" scaled="0"/>
            </a:gradFill>
            <a:ln w="31750">
              <a:noFill/>
            </a:ln>
            <a:effectLst>
              <a:outerShdw blurRad="50800" dist="38100" dir="2700000" algn="tl" rotWithShape="0">
                <a:prstClr val="black">
                  <a:alpha val="40000"/>
                </a:prstClr>
              </a:outerShdw>
            </a:effectLst>
            <a:scene3d>
              <a:camera prst="perspectiveRelaxedModerately"/>
              <a:lightRig rig="threePt" dir="t">
                <a:rot lat="0" lon="0" rev="0"/>
              </a:lightRig>
            </a:scene3d>
            <a:sp3d extrusionH="368300" prstMaterial="matte">
              <a:extrusionClr>
                <a:schemeClr val="bg1">
                  <a:lumMod val="65000"/>
                </a:schemeClr>
              </a:extrusionClr>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0" name="组合 19"/>
          <p:cNvGrpSpPr/>
          <p:nvPr/>
        </p:nvGrpSpPr>
        <p:grpSpPr>
          <a:xfrm>
            <a:off x="4695827" y="4085266"/>
            <a:ext cx="882279" cy="881960"/>
            <a:chOff x="2392531" y="3776590"/>
            <a:chExt cx="882164" cy="882164"/>
          </a:xfrm>
        </p:grpSpPr>
        <p:sp>
          <p:nvSpPr>
            <p:cNvPr id="21" name="椭圆 20"/>
            <p:cNvSpPr/>
            <p:nvPr/>
          </p:nvSpPr>
          <p:spPr>
            <a:xfrm>
              <a:off x="2392531" y="3776590"/>
              <a:ext cx="882164" cy="882164"/>
            </a:xfrm>
            <a:prstGeom prst="ellipse">
              <a:avLst/>
            </a:prstGeom>
            <a:gradFill>
              <a:gsLst>
                <a:gs pos="100000">
                  <a:schemeClr val="bg1"/>
                </a:gs>
                <a:gs pos="0">
                  <a:schemeClr val="bg1">
                    <a:lumMod val="75000"/>
                  </a:schemeClr>
                </a:gs>
              </a:gsLst>
              <a:lin ang="2700000" scaled="1"/>
            </a:gradFill>
            <a:ln w="19050">
              <a:gradFill flip="none" rotWithShape="1">
                <a:gsLst>
                  <a:gs pos="0">
                    <a:schemeClr val="bg1"/>
                  </a:gs>
                  <a:gs pos="100000">
                    <a:schemeClr val="bg1">
                      <a:lumMod val="65000"/>
                    </a:schemeClr>
                  </a:gs>
                </a:gsLst>
                <a:lin ang="2700000" scaled="1"/>
                <a:tileRect/>
              </a:gradFill>
            </a:ln>
            <a:effectLst>
              <a:outerShdw blurRad="889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2" name="组合 21"/>
            <p:cNvGrpSpPr/>
            <p:nvPr/>
          </p:nvGrpSpPr>
          <p:grpSpPr>
            <a:xfrm>
              <a:off x="2535961" y="3937626"/>
              <a:ext cx="554939" cy="585875"/>
              <a:chOff x="2672486" y="3851188"/>
              <a:chExt cx="554939" cy="585875"/>
            </a:xfrm>
          </p:grpSpPr>
          <p:sp>
            <p:nvSpPr>
              <p:cNvPr id="23" name="文本框 17"/>
              <p:cNvSpPr txBox="1"/>
              <p:nvPr/>
            </p:nvSpPr>
            <p:spPr>
              <a:xfrm>
                <a:off x="2672486" y="3851188"/>
                <a:ext cx="528293" cy="461665"/>
              </a:xfrm>
              <a:prstGeom prst="rect">
                <a:avLst/>
              </a:prstGeom>
              <a:noFill/>
            </p:spPr>
            <p:txBody>
              <a:bodyPr wrap="square" rtlCol="0">
                <a:spAutoFit/>
              </a:bodyPr>
              <a:lstStyle/>
              <a:p>
                <a:pPr algn="ctr"/>
                <a:r>
                  <a:rPr lang="en-US" altLang="zh-CN" sz="2400" dirty="0">
                    <a:solidFill>
                      <a:srgbClr val="FFB850"/>
                    </a:solidFill>
                    <a:latin typeface="Impact" panose="020B0806030902050204" pitchFamily="34" charset="0"/>
                  </a:rPr>
                  <a:t>01</a:t>
                </a:r>
                <a:endParaRPr lang="zh-CN" altLang="en-US" sz="2400" dirty="0">
                  <a:solidFill>
                    <a:srgbClr val="FFB850"/>
                  </a:solidFill>
                  <a:latin typeface="Impact" panose="020B0806030902050204" pitchFamily="34" charset="0"/>
                </a:endParaRPr>
              </a:p>
            </p:txBody>
          </p:sp>
          <p:sp>
            <p:nvSpPr>
              <p:cNvPr id="24" name="文本框 18"/>
              <p:cNvSpPr txBox="1"/>
              <p:nvPr/>
            </p:nvSpPr>
            <p:spPr>
              <a:xfrm>
                <a:off x="2693291" y="4160064"/>
                <a:ext cx="534134" cy="276999"/>
              </a:xfrm>
              <a:prstGeom prst="rect">
                <a:avLst/>
              </a:prstGeom>
              <a:noFill/>
            </p:spPr>
            <p:txBody>
              <a:bodyPr wrap="square" rtlCol="0">
                <a:spAutoFit/>
              </a:bodyPr>
              <a:lstStyle/>
              <a:p>
                <a:pPr algn="ctr"/>
                <a:r>
                  <a:rPr lang="en-US" altLang="zh-CN" sz="1200" dirty="0">
                    <a:solidFill>
                      <a:srgbClr val="FFB850"/>
                    </a:solidFill>
                    <a:latin typeface="LiHei Pro" panose="020B0500000000000000" pitchFamily="34" charset="-122"/>
                    <a:ea typeface="LiHei Pro" panose="020B0500000000000000" pitchFamily="34" charset="-122"/>
                  </a:rPr>
                  <a:t>ITEM</a:t>
                </a:r>
                <a:endParaRPr lang="zh-CN" altLang="en-US" sz="1200" dirty="0">
                  <a:solidFill>
                    <a:srgbClr val="FFB850"/>
                  </a:solidFill>
                  <a:latin typeface="LiHei Pro" panose="020B0500000000000000" pitchFamily="34" charset="-122"/>
                  <a:ea typeface="LiHei Pro" panose="020B0500000000000000" pitchFamily="34" charset="-122"/>
                </a:endParaRPr>
              </a:p>
            </p:txBody>
          </p:sp>
        </p:grpSp>
      </p:grpSp>
      <p:grpSp>
        <p:nvGrpSpPr>
          <p:cNvPr id="25" name="组合 24"/>
          <p:cNvGrpSpPr/>
          <p:nvPr/>
        </p:nvGrpSpPr>
        <p:grpSpPr>
          <a:xfrm>
            <a:off x="7027852" y="2682641"/>
            <a:ext cx="882279" cy="881960"/>
            <a:chOff x="4724252" y="2373641"/>
            <a:chExt cx="882164" cy="882164"/>
          </a:xfrm>
        </p:grpSpPr>
        <p:sp>
          <p:nvSpPr>
            <p:cNvPr id="26" name="椭圆 25"/>
            <p:cNvSpPr/>
            <p:nvPr/>
          </p:nvSpPr>
          <p:spPr>
            <a:xfrm>
              <a:off x="4724252" y="2373641"/>
              <a:ext cx="882164" cy="882164"/>
            </a:xfrm>
            <a:prstGeom prst="ellipse">
              <a:avLst/>
            </a:prstGeom>
            <a:gradFill>
              <a:gsLst>
                <a:gs pos="100000">
                  <a:schemeClr val="bg1"/>
                </a:gs>
                <a:gs pos="0">
                  <a:schemeClr val="bg1">
                    <a:lumMod val="75000"/>
                  </a:schemeClr>
                </a:gs>
              </a:gsLst>
              <a:lin ang="2700000" scaled="1"/>
            </a:gradFill>
            <a:ln w="19050">
              <a:gradFill flip="none" rotWithShape="1">
                <a:gsLst>
                  <a:gs pos="0">
                    <a:schemeClr val="bg1"/>
                  </a:gs>
                  <a:gs pos="100000">
                    <a:schemeClr val="bg1">
                      <a:lumMod val="65000"/>
                    </a:schemeClr>
                  </a:gs>
                </a:gsLst>
                <a:lin ang="2700000" scaled="1"/>
                <a:tileRect/>
              </a:gradFill>
            </a:ln>
            <a:effectLst>
              <a:outerShdw blurRad="889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7" name="组合 26"/>
            <p:cNvGrpSpPr/>
            <p:nvPr/>
          </p:nvGrpSpPr>
          <p:grpSpPr>
            <a:xfrm>
              <a:off x="4898267" y="2524255"/>
              <a:ext cx="534134" cy="585875"/>
              <a:chOff x="2693291" y="3851188"/>
              <a:chExt cx="534134" cy="585875"/>
            </a:xfrm>
          </p:grpSpPr>
          <p:sp>
            <p:nvSpPr>
              <p:cNvPr id="28" name="文本框 21"/>
              <p:cNvSpPr txBox="1"/>
              <p:nvPr/>
            </p:nvSpPr>
            <p:spPr>
              <a:xfrm>
                <a:off x="2693291" y="3851188"/>
                <a:ext cx="528293" cy="461665"/>
              </a:xfrm>
              <a:prstGeom prst="rect">
                <a:avLst/>
              </a:prstGeom>
              <a:noFill/>
            </p:spPr>
            <p:txBody>
              <a:bodyPr wrap="square" rtlCol="0">
                <a:spAutoFit/>
              </a:bodyPr>
              <a:lstStyle/>
              <a:p>
                <a:pPr algn="ctr"/>
                <a:r>
                  <a:rPr lang="en-US" altLang="zh-CN" sz="2400" dirty="0">
                    <a:solidFill>
                      <a:srgbClr val="01ACBE"/>
                    </a:solidFill>
                    <a:latin typeface="Impact" panose="020B0806030902050204" pitchFamily="34" charset="0"/>
                  </a:rPr>
                  <a:t>02</a:t>
                </a:r>
                <a:endParaRPr lang="zh-CN" altLang="en-US" sz="2400" dirty="0">
                  <a:solidFill>
                    <a:srgbClr val="01ACBE"/>
                  </a:solidFill>
                  <a:latin typeface="Impact" panose="020B0806030902050204" pitchFamily="34" charset="0"/>
                </a:endParaRPr>
              </a:p>
            </p:txBody>
          </p:sp>
          <p:sp>
            <p:nvSpPr>
              <p:cNvPr id="29" name="文本框 22"/>
              <p:cNvSpPr txBox="1"/>
              <p:nvPr/>
            </p:nvSpPr>
            <p:spPr>
              <a:xfrm>
                <a:off x="2693291" y="4160064"/>
                <a:ext cx="534134" cy="276999"/>
              </a:xfrm>
              <a:prstGeom prst="rect">
                <a:avLst/>
              </a:prstGeom>
              <a:noFill/>
            </p:spPr>
            <p:txBody>
              <a:bodyPr wrap="square" rtlCol="0">
                <a:spAutoFit/>
              </a:bodyPr>
              <a:lstStyle/>
              <a:p>
                <a:pPr algn="ctr"/>
                <a:r>
                  <a:rPr lang="en-US" altLang="zh-CN" sz="1200" dirty="0">
                    <a:solidFill>
                      <a:srgbClr val="01ACBE"/>
                    </a:solidFill>
                    <a:latin typeface="LiHei Pro" panose="020B0500000000000000" pitchFamily="34" charset="-122"/>
                    <a:ea typeface="LiHei Pro" panose="020B0500000000000000" pitchFamily="34" charset="-122"/>
                  </a:rPr>
                  <a:t>ITEM</a:t>
                </a:r>
                <a:endParaRPr lang="zh-CN" altLang="en-US" sz="1200" dirty="0">
                  <a:solidFill>
                    <a:srgbClr val="01ACBE"/>
                  </a:solidFill>
                  <a:latin typeface="LiHei Pro" panose="020B0500000000000000" pitchFamily="34" charset="-122"/>
                  <a:ea typeface="LiHei Pro" panose="020B0500000000000000" pitchFamily="34" charset="-122"/>
                </a:endParaRPr>
              </a:p>
            </p:txBody>
          </p:sp>
        </p:grpSp>
      </p:grpSp>
      <p:grpSp>
        <p:nvGrpSpPr>
          <p:cNvPr id="30" name="组合 29"/>
          <p:cNvGrpSpPr/>
          <p:nvPr/>
        </p:nvGrpSpPr>
        <p:grpSpPr>
          <a:xfrm>
            <a:off x="8018534" y="4085266"/>
            <a:ext cx="882279" cy="881960"/>
            <a:chOff x="5714805" y="3776590"/>
            <a:chExt cx="882164" cy="882164"/>
          </a:xfrm>
        </p:grpSpPr>
        <p:sp>
          <p:nvSpPr>
            <p:cNvPr id="31" name="椭圆 30"/>
            <p:cNvSpPr/>
            <p:nvPr/>
          </p:nvSpPr>
          <p:spPr>
            <a:xfrm>
              <a:off x="5714805" y="3776590"/>
              <a:ext cx="882164" cy="882164"/>
            </a:xfrm>
            <a:prstGeom prst="ellipse">
              <a:avLst/>
            </a:prstGeom>
            <a:gradFill>
              <a:gsLst>
                <a:gs pos="100000">
                  <a:schemeClr val="bg1"/>
                </a:gs>
                <a:gs pos="0">
                  <a:schemeClr val="bg1">
                    <a:lumMod val="75000"/>
                  </a:schemeClr>
                </a:gs>
              </a:gsLst>
              <a:lin ang="2700000" scaled="1"/>
            </a:gradFill>
            <a:ln w="19050">
              <a:gradFill flip="none" rotWithShape="1">
                <a:gsLst>
                  <a:gs pos="0">
                    <a:schemeClr val="bg1"/>
                  </a:gs>
                  <a:gs pos="100000">
                    <a:schemeClr val="bg1">
                      <a:lumMod val="65000"/>
                    </a:schemeClr>
                  </a:gs>
                </a:gsLst>
                <a:lin ang="2700000" scaled="1"/>
                <a:tileRect/>
              </a:gradFill>
            </a:ln>
            <a:effectLst>
              <a:outerShdw blurRad="889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32" name="组合 31"/>
            <p:cNvGrpSpPr/>
            <p:nvPr/>
          </p:nvGrpSpPr>
          <p:grpSpPr>
            <a:xfrm>
              <a:off x="5888820" y="3924734"/>
              <a:ext cx="534134" cy="585875"/>
              <a:chOff x="2693291" y="3851188"/>
              <a:chExt cx="534134" cy="585875"/>
            </a:xfrm>
          </p:grpSpPr>
          <p:sp>
            <p:nvSpPr>
              <p:cNvPr id="33" name="文本框 24"/>
              <p:cNvSpPr txBox="1"/>
              <p:nvPr/>
            </p:nvSpPr>
            <p:spPr>
              <a:xfrm>
                <a:off x="2693291" y="3851188"/>
                <a:ext cx="528293" cy="461665"/>
              </a:xfrm>
              <a:prstGeom prst="rect">
                <a:avLst/>
              </a:prstGeom>
              <a:noFill/>
            </p:spPr>
            <p:txBody>
              <a:bodyPr wrap="square" rtlCol="0">
                <a:spAutoFit/>
              </a:bodyPr>
              <a:lstStyle/>
              <a:p>
                <a:pPr algn="ctr"/>
                <a:r>
                  <a:rPr lang="en-US" altLang="zh-CN" sz="2400" dirty="0">
                    <a:solidFill>
                      <a:srgbClr val="E87071"/>
                    </a:solidFill>
                    <a:latin typeface="Impact" panose="020B0806030902050204" pitchFamily="34" charset="0"/>
                  </a:rPr>
                  <a:t>03</a:t>
                </a:r>
                <a:endParaRPr lang="zh-CN" altLang="en-US" sz="2400" dirty="0">
                  <a:solidFill>
                    <a:srgbClr val="E87071"/>
                  </a:solidFill>
                  <a:latin typeface="Impact" panose="020B0806030902050204" pitchFamily="34" charset="0"/>
                </a:endParaRPr>
              </a:p>
            </p:txBody>
          </p:sp>
          <p:sp>
            <p:nvSpPr>
              <p:cNvPr id="34" name="文本框 25"/>
              <p:cNvSpPr txBox="1"/>
              <p:nvPr/>
            </p:nvSpPr>
            <p:spPr>
              <a:xfrm>
                <a:off x="2693291" y="4160064"/>
                <a:ext cx="534134" cy="276999"/>
              </a:xfrm>
              <a:prstGeom prst="rect">
                <a:avLst/>
              </a:prstGeom>
              <a:noFill/>
            </p:spPr>
            <p:txBody>
              <a:bodyPr wrap="square" rtlCol="0">
                <a:spAutoFit/>
              </a:bodyPr>
              <a:lstStyle/>
              <a:p>
                <a:pPr algn="ctr"/>
                <a:r>
                  <a:rPr lang="en-US" altLang="zh-CN" sz="1200" dirty="0">
                    <a:solidFill>
                      <a:srgbClr val="E87071"/>
                    </a:solidFill>
                    <a:latin typeface="LiHei Pro" panose="020B0500000000000000" pitchFamily="34" charset="-122"/>
                    <a:ea typeface="LiHei Pro" panose="020B0500000000000000" pitchFamily="34" charset="-122"/>
                  </a:rPr>
                  <a:t>ITEM</a:t>
                </a:r>
                <a:endParaRPr lang="zh-CN" altLang="en-US" sz="1200" dirty="0">
                  <a:solidFill>
                    <a:srgbClr val="E87071"/>
                  </a:solidFill>
                  <a:latin typeface="LiHei Pro" panose="020B0500000000000000" pitchFamily="34" charset="-122"/>
                  <a:ea typeface="LiHei Pro" panose="020B0500000000000000" pitchFamily="34" charset="-122"/>
                </a:endParaRPr>
              </a:p>
            </p:txBody>
          </p:sp>
        </p:grpSp>
      </p:grpSp>
      <p:grpSp>
        <p:nvGrpSpPr>
          <p:cNvPr id="35" name="组合 34"/>
          <p:cNvGrpSpPr/>
          <p:nvPr/>
        </p:nvGrpSpPr>
        <p:grpSpPr>
          <a:xfrm>
            <a:off x="10507779" y="2492081"/>
            <a:ext cx="882279" cy="881960"/>
            <a:chOff x="8203726" y="2183036"/>
            <a:chExt cx="882164" cy="882164"/>
          </a:xfrm>
        </p:grpSpPr>
        <p:sp>
          <p:nvSpPr>
            <p:cNvPr id="36" name="椭圆 35"/>
            <p:cNvSpPr/>
            <p:nvPr/>
          </p:nvSpPr>
          <p:spPr>
            <a:xfrm>
              <a:off x="8203726" y="2183036"/>
              <a:ext cx="882164" cy="882164"/>
            </a:xfrm>
            <a:prstGeom prst="ellipse">
              <a:avLst/>
            </a:prstGeom>
            <a:gradFill>
              <a:gsLst>
                <a:gs pos="100000">
                  <a:schemeClr val="bg1"/>
                </a:gs>
                <a:gs pos="0">
                  <a:schemeClr val="bg1">
                    <a:lumMod val="75000"/>
                  </a:schemeClr>
                </a:gs>
              </a:gsLst>
              <a:lin ang="2700000" scaled="1"/>
            </a:gradFill>
            <a:ln w="19050">
              <a:gradFill flip="none" rotWithShape="1">
                <a:gsLst>
                  <a:gs pos="0">
                    <a:schemeClr val="bg1"/>
                  </a:gs>
                  <a:gs pos="100000">
                    <a:schemeClr val="bg1">
                      <a:lumMod val="65000"/>
                    </a:schemeClr>
                  </a:gs>
                </a:gsLst>
                <a:lin ang="2700000" scaled="1"/>
                <a:tileRect/>
              </a:gradFill>
            </a:ln>
            <a:effectLst>
              <a:outerShdw blurRad="889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37" name="组合 36"/>
            <p:cNvGrpSpPr/>
            <p:nvPr/>
          </p:nvGrpSpPr>
          <p:grpSpPr>
            <a:xfrm>
              <a:off x="8377741" y="2331180"/>
              <a:ext cx="534134" cy="585875"/>
              <a:chOff x="2693291" y="3851188"/>
              <a:chExt cx="534134" cy="585875"/>
            </a:xfrm>
          </p:grpSpPr>
          <p:sp>
            <p:nvSpPr>
              <p:cNvPr id="38" name="文本框 27"/>
              <p:cNvSpPr txBox="1"/>
              <p:nvPr/>
            </p:nvSpPr>
            <p:spPr>
              <a:xfrm>
                <a:off x="2693291" y="3851188"/>
                <a:ext cx="528293" cy="461665"/>
              </a:xfrm>
              <a:prstGeom prst="rect">
                <a:avLst/>
              </a:prstGeom>
              <a:noFill/>
            </p:spPr>
            <p:txBody>
              <a:bodyPr wrap="square" rtlCol="0">
                <a:spAutoFit/>
              </a:bodyPr>
              <a:lstStyle/>
              <a:p>
                <a:pPr algn="ctr"/>
                <a:r>
                  <a:rPr lang="en-US" altLang="zh-CN" sz="2400" dirty="0">
                    <a:solidFill>
                      <a:srgbClr val="663A77"/>
                    </a:solidFill>
                    <a:latin typeface="Impact" panose="020B0806030902050204" pitchFamily="34" charset="0"/>
                  </a:rPr>
                  <a:t>04</a:t>
                </a:r>
                <a:endParaRPr lang="zh-CN" altLang="en-US" sz="2400" dirty="0">
                  <a:solidFill>
                    <a:srgbClr val="663A77"/>
                  </a:solidFill>
                  <a:latin typeface="Impact" panose="020B0806030902050204" pitchFamily="34" charset="0"/>
                </a:endParaRPr>
              </a:p>
            </p:txBody>
          </p:sp>
          <p:sp>
            <p:nvSpPr>
              <p:cNvPr id="39" name="文本框 28"/>
              <p:cNvSpPr txBox="1"/>
              <p:nvPr/>
            </p:nvSpPr>
            <p:spPr>
              <a:xfrm>
                <a:off x="2693291" y="4160064"/>
                <a:ext cx="534134" cy="276999"/>
              </a:xfrm>
              <a:prstGeom prst="rect">
                <a:avLst/>
              </a:prstGeom>
              <a:noFill/>
            </p:spPr>
            <p:txBody>
              <a:bodyPr wrap="square" rtlCol="0">
                <a:spAutoFit/>
              </a:bodyPr>
              <a:lstStyle/>
              <a:p>
                <a:pPr algn="ctr"/>
                <a:r>
                  <a:rPr lang="en-US" altLang="zh-CN" sz="1200" dirty="0">
                    <a:solidFill>
                      <a:srgbClr val="663A77"/>
                    </a:solidFill>
                    <a:latin typeface="LiHei Pro" panose="020B0500000000000000" pitchFamily="34" charset="-122"/>
                    <a:ea typeface="LiHei Pro" panose="020B0500000000000000" pitchFamily="34" charset="-122"/>
                  </a:rPr>
                  <a:t>ITEM</a:t>
                </a:r>
                <a:endParaRPr lang="zh-CN" altLang="en-US" sz="1200" dirty="0">
                  <a:solidFill>
                    <a:srgbClr val="663A77"/>
                  </a:solidFill>
                  <a:latin typeface="LiHei Pro" panose="020B0500000000000000" pitchFamily="34" charset="-122"/>
                  <a:ea typeface="LiHei Pro" panose="020B0500000000000000" pitchFamily="34" charset="-122"/>
                </a:endParaRPr>
              </a:p>
            </p:txBody>
          </p:sp>
        </p:grpSp>
      </p:grpSp>
      <p:grpSp>
        <p:nvGrpSpPr>
          <p:cNvPr id="40" name="组合 39"/>
          <p:cNvGrpSpPr/>
          <p:nvPr/>
        </p:nvGrpSpPr>
        <p:grpSpPr>
          <a:xfrm>
            <a:off x="4602317" y="3942273"/>
            <a:ext cx="1068997" cy="1863785"/>
            <a:chOff x="2499058" y="3318525"/>
            <a:chExt cx="1068858" cy="1864217"/>
          </a:xfrm>
        </p:grpSpPr>
        <p:sp>
          <p:nvSpPr>
            <p:cNvPr id="41" name="弧形 40"/>
            <p:cNvSpPr/>
            <p:nvPr/>
          </p:nvSpPr>
          <p:spPr>
            <a:xfrm flipH="1">
              <a:off x="2499058" y="3368205"/>
              <a:ext cx="1068858" cy="1068858"/>
            </a:xfrm>
            <a:prstGeom prst="arc">
              <a:avLst>
                <a:gd name="adj1" fmla="val 16200000"/>
                <a:gd name="adj2" fmla="val 5620576"/>
              </a:avLst>
            </a:prstGeom>
            <a:ln w="1587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endParaRPr>
            </a:p>
          </p:txBody>
        </p:sp>
        <p:sp>
          <p:nvSpPr>
            <p:cNvPr id="42" name="椭圆 41"/>
            <p:cNvSpPr/>
            <p:nvPr/>
          </p:nvSpPr>
          <p:spPr>
            <a:xfrm>
              <a:off x="3009485" y="3318525"/>
              <a:ext cx="93725" cy="93725"/>
            </a:xfrm>
            <a:prstGeom prst="ellipse">
              <a:avLst/>
            </a:prstGeom>
            <a:solidFill>
              <a:srgbClr val="FF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任意多边形 42"/>
            <p:cNvSpPr/>
            <p:nvPr/>
          </p:nvSpPr>
          <p:spPr>
            <a:xfrm>
              <a:off x="3055620" y="4434840"/>
              <a:ext cx="388620" cy="701040"/>
            </a:xfrm>
            <a:custGeom>
              <a:avLst/>
              <a:gdLst>
                <a:gd name="connsiteX0" fmla="*/ 0 w 388620"/>
                <a:gd name="connsiteY0" fmla="*/ 0 h 701040"/>
                <a:gd name="connsiteX1" fmla="*/ 0 w 388620"/>
                <a:gd name="connsiteY1" fmla="*/ 701040 h 701040"/>
                <a:gd name="connsiteX2" fmla="*/ 388620 w 388620"/>
                <a:gd name="connsiteY2" fmla="*/ 701040 h 701040"/>
              </a:gdLst>
              <a:ahLst/>
              <a:cxnLst>
                <a:cxn ang="0">
                  <a:pos x="connsiteX0" y="connsiteY0"/>
                </a:cxn>
                <a:cxn ang="0">
                  <a:pos x="connsiteX1" y="connsiteY1"/>
                </a:cxn>
                <a:cxn ang="0">
                  <a:pos x="connsiteX2" y="connsiteY2"/>
                </a:cxn>
              </a:cxnLst>
              <a:rect l="l" t="t" r="r" b="b"/>
              <a:pathLst>
                <a:path w="388620" h="701040">
                  <a:moveTo>
                    <a:pt x="0" y="0"/>
                  </a:moveTo>
                  <a:lnTo>
                    <a:pt x="0" y="701040"/>
                  </a:lnTo>
                  <a:lnTo>
                    <a:pt x="388620" y="701040"/>
                  </a:lnTo>
                </a:path>
              </a:pathLst>
            </a:custGeom>
            <a:noFill/>
            <a:ln w="158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4" name="椭圆 43"/>
            <p:cNvSpPr/>
            <p:nvPr/>
          </p:nvSpPr>
          <p:spPr>
            <a:xfrm>
              <a:off x="3403594" y="5089017"/>
              <a:ext cx="93725" cy="9372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45" name="组合 44"/>
          <p:cNvGrpSpPr/>
          <p:nvPr/>
        </p:nvGrpSpPr>
        <p:grpSpPr>
          <a:xfrm>
            <a:off x="7918671" y="3942273"/>
            <a:ext cx="1068997" cy="1863785"/>
            <a:chOff x="2499058" y="3318525"/>
            <a:chExt cx="1068858" cy="1864217"/>
          </a:xfrm>
        </p:grpSpPr>
        <p:sp>
          <p:nvSpPr>
            <p:cNvPr id="46" name="弧形 45"/>
            <p:cNvSpPr/>
            <p:nvPr/>
          </p:nvSpPr>
          <p:spPr>
            <a:xfrm flipH="1">
              <a:off x="2499058" y="3368205"/>
              <a:ext cx="1068858" cy="1068858"/>
            </a:xfrm>
            <a:prstGeom prst="arc">
              <a:avLst>
                <a:gd name="adj1" fmla="val 16200000"/>
                <a:gd name="adj2" fmla="val 5620576"/>
              </a:avLst>
            </a:prstGeom>
            <a:ln w="1587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endParaRPr>
            </a:p>
          </p:txBody>
        </p:sp>
        <p:sp>
          <p:nvSpPr>
            <p:cNvPr id="47" name="椭圆 46"/>
            <p:cNvSpPr/>
            <p:nvPr/>
          </p:nvSpPr>
          <p:spPr>
            <a:xfrm>
              <a:off x="3009485" y="3318525"/>
              <a:ext cx="93725" cy="93725"/>
            </a:xfrm>
            <a:prstGeom prst="ellipse">
              <a:avLst/>
            </a:prstGeom>
            <a:solidFill>
              <a:srgbClr val="E870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8" name="任意多边形 47"/>
            <p:cNvSpPr/>
            <p:nvPr/>
          </p:nvSpPr>
          <p:spPr>
            <a:xfrm>
              <a:off x="3055620" y="4434840"/>
              <a:ext cx="388620" cy="701040"/>
            </a:xfrm>
            <a:custGeom>
              <a:avLst/>
              <a:gdLst>
                <a:gd name="connsiteX0" fmla="*/ 0 w 388620"/>
                <a:gd name="connsiteY0" fmla="*/ 0 h 701040"/>
                <a:gd name="connsiteX1" fmla="*/ 0 w 388620"/>
                <a:gd name="connsiteY1" fmla="*/ 701040 h 701040"/>
                <a:gd name="connsiteX2" fmla="*/ 388620 w 388620"/>
                <a:gd name="connsiteY2" fmla="*/ 701040 h 701040"/>
              </a:gdLst>
              <a:ahLst/>
              <a:cxnLst>
                <a:cxn ang="0">
                  <a:pos x="connsiteX0" y="connsiteY0"/>
                </a:cxn>
                <a:cxn ang="0">
                  <a:pos x="connsiteX1" y="connsiteY1"/>
                </a:cxn>
                <a:cxn ang="0">
                  <a:pos x="connsiteX2" y="connsiteY2"/>
                </a:cxn>
              </a:cxnLst>
              <a:rect l="l" t="t" r="r" b="b"/>
              <a:pathLst>
                <a:path w="388620" h="701040">
                  <a:moveTo>
                    <a:pt x="0" y="0"/>
                  </a:moveTo>
                  <a:lnTo>
                    <a:pt x="0" y="701040"/>
                  </a:lnTo>
                  <a:lnTo>
                    <a:pt x="388620" y="701040"/>
                  </a:lnTo>
                </a:path>
              </a:pathLst>
            </a:custGeom>
            <a:noFill/>
            <a:ln w="158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9" name="椭圆 48"/>
            <p:cNvSpPr/>
            <p:nvPr/>
          </p:nvSpPr>
          <p:spPr>
            <a:xfrm>
              <a:off x="3403594" y="5089017"/>
              <a:ext cx="93725" cy="9372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50" name="组合 49"/>
          <p:cNvGrpSpPr/>
          <p:nvPr/>
        </p:nvGrpSpPr>
        <p:grpSpPr>
          <a:xfrm flipH="1" flipV="1">
            <a:off x="6967073" y="1862057"/>
            <a:ext cx="1068997" cy="1863785"/>
            <a:chOff x="2499058" y="3318525"/>
            <a:chExt cx="1068858" cy="1864217"/>
          </a:xfrm>
        </p:grpSpPr>
        <p:sp>
          <p:nvSpPr>
            <p:cNvPr id="51" name="弧形 50"/>
            <p:cNvSpPr/>
            <p:nvPr/>
          </p:nvSpPr>
          <p:spPr>
            <a:xfrm flipH="1">
              <a:off x="2499058" y="3368205"/>
              <a:ext cx="1068858" cy="1068858"/>
            </a:xfrm>
            <a:prstGeom prst="arc">
              <a:avLst>
                <a:gd name="adj1" fmla="val 16200000"/>
                <a:gd name="adj2" fmla="val 5620576"/>
              </a:avLst>
            </a:prstGeom>
            <a:ln w="1587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endParaRPr>
            </a:p>
          </p:txBody>
        </p:sp>
        <p:sp>
          <p:nvSpPr>
            <p:cNvPr id="52" name="椭圆 51"/>
            <p:cNvSpPr/>
            <p:nvPr/>
          </p:nvSpPr>
          <p:spPr>
            <a:xfrm>
              <a:off x="3009485" y="3318525"/>
              <a:ext cx="93725" cy="93725"/>
            </a:xfrm>
            <a:prstGeom prst="ellipse">
              <a:avLst/>
            </a:prstGeom>
            <a:solidFill>
              <a:srgbClr val="01A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2" name="任意多边形 61"/>
            <p:cNvSpPr/>
            <p:nvPr/>
          </p:nvSpPr>
          <p:spPr>
            <a:xfrm>
              <a:off x="3055620" y="4434840"/>
              <a:ext cx="388620" cy="701040"/>
            </a:xfrm>
            <a:custGeom>
              <a:avLst/>
              <a:gdLst>
                <a:gd name="connsiteX0" fmla="*/ 0 w 388620"/>
                <a:gd name="connsiteY0" fmla="*/ 0 h 701040"/>
                <a:gd name="connsiteX1" fmla="*/ 0 w 388620"/>
                <a:gd name="connsiteY1" fmla="*/ 701040 h 701040"/>
                <a:gd name="connsiteX2" fmla="*/ 388620 w 388620"/>
                <a:gd name="connsiteY2" fmla="*/ 701040 h 701040"/>
              </a:gdLst>
              <a:ahLst/>
              <a:cxnLst>
                <a:cxn ang="0">
                  <a:pos x="connsiteX0" y="connsiteY0"/>
                </a:cxn>
                <a:cxn ang="0">
                  <a:pos x="connsiteX1" y="connsiteY1"/>
                </a:cxn>
                <a:cxn ang="0">
                  <a:pos x="connsiteX2" y="connsiteY2"/>
                </a:cxn>
              </a:cxnLst>
              <a:rect l="l" t="t" r="r" b="b"/>
              <a:pathLst>
                <a:path w="388620" h="701040">
                  <a:moveTo>
                    <a:pt x="0" y="0"/>
                  </a:moveTo>
                  <a:lnTo>
                    <a:pt x="0" y="701040"/>
                  </a:lnTo>
                  <a:lnTo>
                    <a:pt x="388620" y="701040"/>
                  </a:lnTo>
                </a:path>
              </a:pathLst>
            </a:custGeom>
            <a:noFill/>
            <a:ln w="158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3" name="椭圆 62"/>
            <p:cNvSpPr/>
            <p:nvPr/>
          </p:nvSpPr>
          <p:spPr>
            <a:xfrm>
              <a:off x="3403594" y="5089017"/>
              <a:ext cx="93725" cy="9372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64" name="组合 63"/>
          <p:cNvGrpSpPr/>
          <p:nvPr/>
        </p:nvGrpSpPr>
        <p:grpSpPr>
          <a:xfrm flipH="1" flipV="1">
            <a:off x="10419988" y="1659541"/>
            <a:ext cx="1068997" cy="1863785"/>
            <a:chOff x="2499058" y="3318525"/>
            <a:chExt cx="1068858" cy="1864217"/>
          </a:xfrm>
        </p:grpSpPr>
        <p:sp>
          <p:nvSpPr>
            <p:cNvPr id="65" name="弧形 64"/>
            <p:cNvSpPr/>
            <p:nvPr/>
          </p:nvSpPr>
          <p:spPr>
            <a:xfrm flipH="1">
              <a:off x="2499058" y="3368205"/>
              <a:ext cx="1068858" cy="1068858"/>
            </a:xfrm>
            <a:prstGeom prst="arc">
              <a:avLst>
                <a:gd name="adj1" fmla="val 16200000"/>
                <a:gd name="adj2" fmla="val 5620576"/>
              </a:avLst>
            </a:prstGeom>
            <a:ln w="1587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endParaRPr>
            </a:p>
          </p:txBody>
        </p:sp>
        <p:sp>
          <p:nvSpPr>
            <p:cNvPr id="66" name="椭圆 65"/>
            <p:cNvSpPr/>
            <p:nvPr/>
          </p:nvSpPr>
          <p:spPr>
            <a:xfrm>
              <a:off x="3009485" y="3318525"/>
              <a:ext cx="93725" cy="93725"/>
            </a:xfrm>
            <a:prstGeom prst="ellipse">
              <a:avLst/>
            </a:prstGeom>
            <a:solidFill>
              <a:srgbClr val="663A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0" name="任意多边形 69"/>
            <p:cNvSpPr/>
            <p:nvPr/>
          </p:nvSpPr>
          <p:spPr>
            <a:xfrm>
              <a:off x="3055620" y="4434840"/>
              <a:ext cx="388620" cy="701040"/>
            </a:xfrm>
            <a:custGeom>
              <a:avLst/>
              <a:gdLst>
                <a:gd name="connsiteX0" fmla="*/ 0 w 388620"/>
                <a:gd name="connsiteY0" fmla="*/ 0 h 701040"/>
                <a:gd name="connsiteX1" fmla="*/ 0 w 388620"/>
                <a:gd name="connsiteY1" fmla="*/ 701040 h 701040"/>
                <a:gd name="connsiteX2" fmla="*/ 388620 w 388620"/>
                <a:gd name="connsiteY2" fmla="*/ 701040 h 701040"/>
              </a:gdLst>
              <a:ahLst/>
              <a:cxnLst>
                <a:cxn ang="0">
                  <a:pos x="connsiteX0" y="connsiteY0"/>
                </a:cxn>
                <a:cxn ang="0">
                  <a:pos x="connsiteX1" y="connsiteY1"/>
                </a:cxn>
                <a:cxn ang="0">
                  <a:pos x="connsiteX2" y="connsiteY2"/>
                </a:cxn>
              </a:cxnLst>
              <a:rect l="l" t="t" r="r" b="b"/>
              <a:pathLst>
                <a:path w="388620" h="701040">
                  <a:moveTo>
                    <a:pt x="0" y="0"/>
                  </a:moveTo>
                  <a:lnTo>
                    <a:pt x="0" y="701040"/>
                  </a:lnTo>
                  <a:lnTo>
                    <a:pt x="388620" y="701040"/>
                  </a:lnTo>
                </a:path>
              </a:pathLst>
            </a:custGeom>
            <a:noFill/>
            <a:ln w="158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1" name="椭圆 70"/>
            <p:cNvSpPr/>
            <p:nvPr/>
          </p:nvSpPr>
          <p:spPr>
            <a:xfrm>
              <a:off x="3403594" y="5089017"/>
              <a:ext cx="93725" cy="9372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73" name="文本框 39"/>
          <p:cNvSpPr txBox="1"/>
          <p:nvPr/>
        </p:nvSpPr>
        <p:spPr>
          <a:xfrm>
            <a:off x="4238562" y="1625399"/>
            <a:ext cx="3008772" cy="400109"/>
          </a:xfrm>
          <a:prstGeom prst="rect">
            <a:avLst/>
          </a:prstGeom>
          <a:noFill/>
        </p:spPr>
        <p:txBody>
          <a:bodyPr wrap="square" rtlCol="0">
            <a:spAutoFit/>
          </a:bodyPr>
          <a:lstStyle/>
          <a:p>
            <a:pPr algn="ctr"/>
            <a:r>
              <a:rPr lang="zh-CN" altLang="en-US" sz="2000" b="1" dirty="0">
                <a:solidFill>
                  <a:srgbClr val="E94C4C"/>
                </a:solidFill>
                <a:latin typeface="微软雅黑" panose="020B0503020204020204" pitchFamily="34" charset="-122"/>
                <a:ea typeface="微软雅黑" panose="020B0503020204020204" pitchFamily="34" charset="-122"/>
              </a:rPr>
              <a:t>家庭经济情况认定部门</a:t>
            </a:r>
            <a:endParaRPr lang="zh-CN" altLang="en-US" sz="2000" b="1" dirty="0">
              <a:solidFill>
                <a:srgbClr val="E94C4C"/>
              </a:solidFill>
              <a:latin typeface="微软雅黑" panose="020B0503020204020204" pitchFamily="34" charset="-122"/>
              <a:ea typeface="微软雅黑" panose="020B0503020204020204" pitchFamily="34" charset="-122"/>
            </a:endParaRPr>
          </a:p>
        </p:txBody>
      </p:sp>
      <p:grpSp>
        <p:nvGrpSpPr>
          <p:cNvPr id="75" name="组合 74"/>
          <p:cNvGrpSpPr/>
          <p:nvPr/>
        </p:nvGrpSpPr>
        <p:grpSpPr>
          <a:xfrm>
            <a:off x="7949220" y="1500621"/>
            <a:ext cx="3114538" cy="705037"/>
            <a:chOff x="5645506" y="1175873"/>
            <a:chExt cx="3114134" cy="705200"/>
          </a:xfrm>
        </p:grpSpPr>
        <p:sp>
          <p:nvSpPr>
            <p:cNvPr id="76" name="文本框 42"/>
            <p:cNvSpPr txBox="1"/>
            <p:nvPr/>
          </p:nvSpPr>
          <p:spPr>
            <a:xfrm>
              <a:off x="7034588" y="1175873"/>
              <a:ext cx="1725052" cy="400203"/>
            </a:xfrm>
            <a:prstGeom prst="rect">
              <a:avLst/>
            </a:prstGeom>
            <a:noFill/>
          </p:spPr>
          <p:txBody>
            <a:bodyPr wrap="square" rtlCol="0">
              <a:spAutoFit/>
            </a:bodyPr>
            <a:lstStyle/>
            <a:p>
              <a:pPr algn="ctr"/>
              <a:r>
                <a:rPr lang="zh-CN" altLang="en-US" sz="2000" b="1" dirty="0">
                  <a:solidFill>
                    <a:srgbClr val="9558AF"/>
                  </a:solidFill>
                  <a:latin typeface="微软雅黑" panose="020B0503020204020204" pitchFamily="34" charset="-122"/>
                  <a:ea typeface="微软雅黑" panose="020B0503020204020204" pitchFamily="34" charset="-122"/>
                </a:rPr>
                <a:t>高校</a:t>
              </a:r>
              <a:endParaRPr lang="zh-CN" altLang="en-US" sz="2000" b="1" dirty="0">
                <a:solidFill>
                  <a:srgbClr val="9558AF"/>
                </a:solidFill>
                <a:latin typeface="微软雅黑" panose="020B0503020204020204" pitchFamily="34" charset="-122"/>
                <a:ea typeface="微软雅黑" panose="020B0503020204020204" pitchFamily="34" charset="-122"/>
              </a:endParaRPr>
            </a:p>
          </p:txBody>
        </p:sp>
        <p:sp>
          <p:nvSpPr>
            <p:cNvPr id="77" name="文本框 113"/>
            <p:cNvSpPr txBox="1"/>
            <p:nvPr/>
          </p:nvSpPr>
          <p:spPr>
            <a:xfrm>
              <a:off x="5645506" y="1557833"/>
              <a:ext cx="2754142" cy="323240"/>
            </a:xfrm>
            <a:prstGeom prst="rect">
              <a:avLst/>
            </a:prstGeom>
            <a:noFill/>
          </p:spPr>
          <p:txBody>
            <a:bodyPr wrap="square" rtlCol="0">
              <a:spAutoFit/>
            </a:bodyPr>
            <a:lstStyle/>
            <a:p>
              <a:pPr algn="r">
                <a:lnSpc>
                  <a:spcPct val="150000"/>
                </a:lnSpc>
              </a:pPr>
              <a:r>
                <a:rPr lang="zh-CN" altLang="en-US" sz="1000" dirty="0">
                  <a:solidFill>
                    <a:schemeClr val="bg1"/>
                  </a:solidFill>
                  <a:latin typeface="微软雅黑" panose="020B0503020204020204" pitchFamily="34" charset="-122"/>
                  <a:ea typeface="微软雅黑" panose="020B0503020204020204" pitchFamily="34" charset="-122"/>
                </a:rPr>
                <a:t>录入电子</a:t>
              </a:r>
              <a:r>
                <a:rPr lang="zh-CN" altLang="en-US" sz="1000" dirty="0" smtClean="0">
                  <a:solidFill>
                    <a:schemeClr val="bg1"/>
                  </a:solidFill>
                  <a:latin typeface="微软雅黑" panose="020B0503020204020204" pitchFamily="34" charset="-122"/>
                  <a:ea typeface="微软雅黑" panose="020B0503020204020204" pitchFamily="34" charset="-122"/>
                </a:rPr>
                <a:t>回执，核对入帐信息</a:t>
              </a:r>
              <a:endParaRPr lang="en-US" altLang="zh-CN" sz="1000" dirty="0" smtClean="0">
                <a:solidFill>
                  <a:schemeClr val="bg1"/>
                </a:solidFill>
                <a:latin typeface="微软雅黑" panose="020B0503020204020204" pitchFamily="34" charset="-122"/>
                <a:ea typeface="微软雅黑" panose="020B0503020204020204" pitchFamily="34" charset="-122"/>
              </a:endParaRPr>
            </a:p>
          </p:txBody>
        </p:sp>
      </p:grpSp>
      <p:grpSp>
        <p:nvGrpSpPr>
          <p:cNvPr id="78" name="组合 77"/>
          <p:cNvGrpSpPr/>
          <p:nvPr/>
        </p:nvGrpSpPr>
        <p:grpSpPr>
          <a:xfrm>
            <a:off x="2854845" y="4672817"/>
            <a:ext cx="2958614" cy="701193"/>
            <a:chOff x="3139469" y="5256733"/>
            <a:chExt cx="2958229" cy="701356"/>
          </a:xfrm>
        </p:grpSpPr>
        <p:sp>
          <p:nvSpPr>
            <p:cNvPr id="79" name="文本框 30"/>
            <p:cNvSpPr txBox="1"/>
            <p:nvPr/>
          </p:nvSpPr>
          <p:spPr>
            <a:xfrm>
              <a:off x="3139469" y="5256733"/>
              <a:ext cx="1725052" cy="400203"/>
            </a:xfrm>
            <a:prstGeom prst="rect">
              <a:avLst/>
            </a:prstGeom>
            <a:noFill/>
          </p:spPr>
          <p:txBody>
            <a:bodyPr wrap="square" rtlCol="0">
              <a:spAutoFit/>
            </a:bodyPr>
            <a:lstStyle/>
            <a:p>
              <a:pPr algn="ctr"/>
              <a:r>
                <a:rPr lang="zh-CN" altLang="en-US" sz="2000" b="1" dirty="0">
                  <a:solidFill>
                    <a:srgbClr val="02B8CB"/>
                  </a:solidFill>
                  <a:latin typeface="微软雅黑" panose="020B0503020204020204" pitchFamily="34" charset="-122"/>
                  <a:ea typeface="微软雅黑" panose="020B0503020204020204" pitchFamily="34" charset="-122"/>
                </a:rPr>
                <a:t>网上自助办理</a:t>
              </a:r>
              <a:endParaRPr lang="zh-CN" altLang="en-US" sz="2000" b="1" dirty="0">
                <a:solidFill>
                  <a:srgbClr val="02B8CB"/>
                </a:solidFill>
                <a:latin typeface="微软雅黑" panose="020B0503020204020204" pitchFamily="34" charset="-122"/>
                <a:ea typeface="微软雅黑" panose="020B0503020204020204" pitchFamily="34" charset="-122"/>
              </a:endParaRPr>
            </a:p>
          </p:txBody>
        </p:sp>
        <p:sp>
          <p:nvSpPr>
            <p:cNvPr id="80" name="文本框 113"/>
            <p:cNvSpPr txBox="1"/>
            <p:nvPr/>
          </p:nvSpPr>
          <p:spPr>
            <a:xfrm>
              <a:off x="3350806" y="5662042"/>
              <a:ext cx="2746892" cy="296047"/>
            </a:xfrm>
            <a:prstGeom prst="rect">
              <a:avLst/>
            </a:prstGeom>
            <a:noFill/>
          </p:spPr>
          <p:txBody>
            <a:bodyPr wrap="square" rtlCol="0">
              <a:spAutoFit/>
            </a:bodyPr>
            <a:lstStyle/>
            <a:p>
              <a:pPr>
                <a:lnSpc>
                  <a:spcPct val="150000"/>
                </a:lnSpc>
              </a:pPr>
              <a:endParaRPr lang="en-US" altLang="zh-CN" sz="1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81" name="组合 80"/>
          <p:cNvGrpSpPr/>
          <p:nvPr/>
        </p:nvGrpSpPr>
        <p:grpSpPr>
          <a:xfrm>
            <a:off x="8982074" y="5260717"/>
            <a:ext cx="3089796" cy="644395"/>
            <a:chOff x="6678220" y="5261932"/>
            <a:chExt cx="3089394" cy="644544"/>
          </a:xfrm>
        </p:grpSpPr>
        <p:sp>
          <p:nvSpPr>
            <p:cNvPr id="82" name="文本框 36"/>
            <p:cNvSpPr txBox="1"/>
            <p:nvPr/>
          </p:nvSpPr>
          <p:spPr>
            <a:xfrm>
              <a:off x="6678220" y="5261932"/>
              <a:ext cx="1725052" cy="400203"/>
            </a:xfrm>
            <a:prstGeom prst="rect">
              <a:avLst/>
            </a:prstGeom>
            <a:noFill/>
          </p:spPr>
          <p:txBody>
            <a:bodyPr wrap="square" rtlCol="0">
              <a:spAutoFit/>
            </a:bodyPr>
            <a:lstStyle/>
            <a:p>
              <a:pPr algn="ctr"/>
              <a:r>
                <a:rPr lang="zh-CN" altLang="en-US" sz="2000" b="1" dirty="0">
                  <a:solidFill>
                    <a:srgbClr val="FFA91F"/>
                  </a:solidFill>
                  <a:latin typeface="微软雅黑" panose="020B0503020204020204" pitchFamily="34" charset="-122"/>
                  <a:ea typeface="微软雅黑" panose="020B0503020204020204" pitchFamily="34" charset="-122"/>
                </a:rPr>
                <a:t>县级资助中心</a:t>
              </a:r>
              <a:endParaRPr lang="zh-CN" altLang="en-US" sz="2000" b="1" dirty="0">
                <a:solidFill>
                  <a:srgbClr val="FFA91F"/>
                </a:solidFill>
                <a:latin typeface="微软雅黑" panose="020B0503020204020204" pitchFamily="34" charset="-122"/>
                <a:ea typeface="微软雅黑" panose="020B0503020204020204" pitchFamily="34" charset="-122"/>
              </a:endParaRPr>
            </a:p>
          </p:txBody>
        </p:sp>
        <p:sp>
          <p:nvSpPr>
            <p:cNvPr id="83" name="文本框 113"/>
            <p:cNvSpPr txBox="1"/>
            <p:nvPr/>
          </p:nvSpPr>
          <p:spPr>
            <a:xfrm>
              <a:off x="6683812" y="5590034"/>
              <a:ext cx="3083802" cy="316442"/>
            </a:xfrm>
            <a:prstGeom prst="rect">
              <a:avLst/>
            </a:prstGeom>
            <a:noFill/>
          </p:spPr>
          <p:txBody>
            <a:bodyPr wrap="square" rtlCol="0">
              <a:spAutoFit/>
            </a:bodyPr>
            <a:lstStyle/>
            <a:p>
              <a:pPr>
                <a:lnSpc>
                  <a:spcPct val="150000"/>
                </a:lnSpc>
              </a:pPr>
              <a:r>
                <a:rPr lang="zh-CN" altLang="en-US" sz="1100" dirty="0">
                  <a:solidFill>
                    <a:schemeClr val="bg1"/>
                  </a:solidFill>
                  <a:latin typeface="微软雅黑" panose="020B0503020204020204" pitchFamily="34" charset="-122"/>
                  <a:ea typeface="微软雅黑" panose="020B0503020204020204" pitchFamily="34" charset="-122"/>
                </a:rPr>
                <a:t>贷前</a:t>
              </a:r>
              <a:r>
                <a:rPr lang="zh-CN" altLang="en-US" sz="1100" dirty="0" smtClean="0">
                  <a:solidFill>
                    <a:schemeClr val="bg1"/>
                  </a:solidFill>
                  <a:latin typeface="微软雅黑" panose="020B0503020204020204" pitchFamily="34" charset="-122"/>
                  <a:ea typeface="微软雅黑" panose="020B0503020204020204" pitchFamily="34" charset="-122"/>
                </a:rPr>
                <a:t>审查，签订</a:t>
              </a:r>
              <a:r>
                <a:rPr lang="zh-CN" altLang="en-US" sz="1100" dirty="0">
                  <a:solidFill>
                    <a:schemeClr val="bg1"/>
                  </a:solidFill>
                  <a:latin typeface="微软雅黑" panose="020B0503020204020204" pitchFamily="34" charset="-122"/>
                  <a:ea typeface="微软雅黑" panose="020B0503020204020204" pitchFamily="34" charset="-122"/>
                </a:rPr>
                <a:t>合同</a:t>
              </a:r>
              <a:endParaRPr lang="zh-CN" altLang="en-US" sz="1100" dirty="0">
                <a:solidFill>
                  <a:schemeClr val="bg1"/>
                </a:solidFill>
                <a:latin typeface="微软雅黑" panose="020B0503020204020204" pitchFamily="34" charset="-122"/>
                <a:ea typeface="微软雅黑" panose="020B0503020204020204" pitchFamily="34" charset="-122"/>
              </a:endParaRPr>
            </a:p>
          </p:txBody>
        </p:sp>
      </p:grpSp>
      <p:sp>
        <p:nvSpPr>
          <p:cNvPr id="84" name="矩形 9"/>
          <p:cNvSpPr>
            <a:spLocks noChangeArrowheads="1"/>
          </p:cNvSpPr>
          <p:nvPr/>
        </p:nvSpPr>
        <p:spPr bwMode="auto">
          <a:xfrm>
            <a:off x="292100" y="254000"/>
            <a:ext cx="685315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4000" b="1" dirty="0">
                <a:solidFill>
                  <a:schemeClr val="bg1"/>
                </a:solidFill>
                <a:latin typeface="微软雅黑" panose="020B0503020204020204" pitchFamily="34" charset="-122"/>
                <a:ea typeface="微软雅黑" panose="020B0503020204020204" pitchFamily="34" charset="-122"/>
              </a:rPr>
              <a:t>1 </a:t>
            </a:r>
            <a:r>
              <a:rPr lang="zh-CN" altLang="en-US" sz="4000" b="1" dirty="0">
                <a:solidFill>
                  <a:schemeClr val="bg1"/>
                </a:solidFill>
                <a:latin typeface="微软雅黑" panose="020B0503020204020204" pitchFamily="34" charset="-122"/>
                <a:ea typeface="微软雅黑" panose="020B0503020204020204" pitchFamily="34" charset="-122"/>
              </a:rPr>
              <a:t>在哪儿可以办理申贷手续？</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sp>
        <p:nvSpPr>
          <p:cNvPr id="2" name="矩形 1"/>
          <p:cNvSpPr/>
          <p:nvPr/>
        </p:nvSpPr>
        <p:spPr>
          <a:xfrm>
            <a:off x="40447" y="2124614"/>
            <a:ext cx="3966528" cy="2585323"/>
          </a:xfrm>
          <a:prstGeom prst="rect">
            <a:avLst/>
          </a:prstGeom>
        </p:spPr>
        <p:txBody>
          <a:bodyPr wrap="square">
            <a:spAutoFit/>
          </a:bodyPr>
          <a:lstStyle/>
          <a:p>
            <a:pPr>
              <a:lnSpc>
                <a:spcPct val="150000"/>
              </a:lnSpc>
              <a:defRPr/>
            </a:pPr>
            <a:r>
              <a:rPr lang="zh-CN" altLang="en-US" dirty="0">
                <a:solidFill>
                  <a:schemeClr val="bg1"/>
                </a:solidFill>
                <a:latin typeface="微软雅黑" panose="020B0503020204020204" pitchFamily="34" charset="-122"/>
                <a:ea typeface="微软雅黑" panose="020B0503020204020204" pitchFamily="34" charset="-122"/>
              </a:rPr>
              <a:t>首次贷款的时候，借款学生和共同借款人需要一起前往双方户籍所在县级资助中心办理有关申贷手续。续贷时，借款学生或共同借款人任一方到原县级资助中心即可办理续贷申请手续。</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85" name="文本框 8"/>
          <p:cNvSpPr txBox="1">
            <a:spLocks noChangeArrowheads="1"/>
          </p:cNvSpPr>
          <p:nvPr/>
        </p:nvSpPr>
        <p:spPr bwMode="auto">
          <a:xfrm>
            <a:off x="2782838" y="5013970"/>
            <a:ext cx="2313322" cy="570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50000"/>
              </a:lnSpc>
            </a:pPr>
            <a:r>
              <a:rPr lang="zh-CN" altLang="en-US" sz="1100" dirty="0">
                <a:solidFill>
                  <a:schemeClr val="bg1"/>
                </a:solidFill>
                <a:latin typeface="微软雅黑" panose="020B0503020204020204" pitchFamily="34" charset="-122"/>
                <a:ea typeface="微软雅黑" panose="020B0503020204020204" pitchFamily="34" charset="-122"/>
              </a:rPr>
              <a:t>注册个人</a:t>
            </a:r>
            <a:r>
              <a:rPr lang="zh-CN" altLang="en-US" sz="1100" dirty="0" smtClean="0">
                <a:solidFill>
                  <a:schemeClr val="bg1"/>
                </a:solidFill>
                <a:latin typeface="微软雅黑" panose="020B0503020204020204" pitchFamily="34" charset="-122"/>
                <a:ea typeface="微软雅黑" panose="020B0503020204020204" pitchFamily="34" charset="-122"/>
              </a:rPr>
              <a:t>信息，录入</a:t>
            </a:r>
            <a:r>
              <a:rPr lang="zh-CN" altLang="en-US" sz="1100" dirty="0">
                <a:solidFill>
                  <a:schemeClr val="bg1"/>
                </a:solidFill>
                <a:latin typeface="微软雅黑" panose="020B0503020204020204" pitchFamily="34" charset="-122"/>
                <a:ea typeface="微软雅黑" panose="020B0503020204020204" pitchFamily="34" charset="-122"/>
              </a:rPr>
              <a:t>申请</a:t>
            </a:r>
            <a:r>
              <a:rPr lang="zh-CN" altLang="en-US" sz="1100" dirty="0" smtClean="0">
                <a:solidFill>
                  <a:schemeClr val="bg1"/>
                </a:solidFill>
                <a:latin typeface="微软雅黑" panose="020B0503020204020204" pitchFamily="34" charset="-122"/>
                <a:ea typeface="微软雅黑" panose="020B0503020204020204" pitchFamily="34" charset="-122"/>
              </a:rPr>
              <a:t>信息后导出</a:t>
            </a:r>
            <a:r>
              <a:rPr lang="zh-CN" altLang="en-US" sz="1100" dirty="0">
                <a:solidFill>
                  <a:schemeClr val="bg1"/>
                </a:solidFill>
                <a:latin typeface="微软雅黑" panose="020B0503020204020204" pitchFamily="34" charset="-122"/>
                <a:ea typeface="微软雅黑" panose="020B0503020204020204" pitchFamily="34" charset="-122"/>
              </a:rPr>
              <a:t>并</a:t>
            </a:r>
            <a:r>
              <a:rPr lang="zh-CN" altLang="en-US" sz="1100" dirty="0" smtClean="0">
                <a:solidFill>
                  <a:schemeClr val="bg1"/>
                </a:solidFill>
                <a:latin typeface="微软雅黑" panose="020B0503020204020204" pitchFamily="34" charset="-122"/>
                <a:ea typeface="微软雅黑" panose="020B0503020204020204" pitchFamily="34" charset="-122"/>
              </a:rPr>
              <a:t>打印</a:t>
            </a:r>
            <a:r>
              <a:rPr lang="en-US" altLang="zh-CN" sz="1100" dirty="0" smtClean="0">
                <a:solidFill>
                  <a:schemeClr val="bg1"/>
                </a:solidFill>
                <a:latin typeface="微软雅黑" panose="020B0503020204020204" pitchFamily="34" charset="-122"/>
                <a:ea typeface="微软雅黑" panose="020B0503020204020204" pitchFamily="34" charset="-122"/>
              </a:rPr>
              <a:t>《</a:t>
            </a:r>
            <a:r>
              <a:rPr lang="zh-CN" altLang="en-US" sz="1100" dirty="0">
                <a:solidFill>
                  <a:schemeClr val="bg1"/>
                </a:solidFill>
                <a:latin typeface="微软雅黑" panose="020B0503020204020204" pitchFamily="34" charset="-122"/>
                <a:ea typeface="微软雅黑" panose="020B0503020204020204" pitchFamily="34" charset="-122"/>
              </a:rPr>
              <a:t>申请表</a:t>
            </a:r>
            <a:r>
              <a:rPr lang="en-US" altLang="zh-CN" sz="1100" dirty="0">
                <a:solidFill>
                  <a:schemeClr val="bg1"/>
                </a:solidFill>
                <a:latin typeface="微软雅黑" panose="020B0503020204020204" pitchFamily="34" charset="-122"/>
                <a:ea typeface="微软雅黑" panose="020B0503020204020204" pitchFamily="34" charset="-122"/>
              </a:rPr>
              <a:t>》</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6" name="矩形 5"/>
          <p:cNvSpPr/>
          <p:nvPr/>
        </p:nvSpPr>
        <p:spPr>
          <a:xfrm>
            <a:off x="2612571" y="5686136"/>
            <a:ext cx="2514614" cy="430887"/>
          </a:xfrm>
          <a:prstGeom prst="rect">
            <a:avLst/>
          </a:prstGeom>
        </p:spPr>
        <p:txBody>
          <a:bodyPr wrap="square">
            <a:spAutoFit/>
          </a:bodyPr>
          <a:lstStyle/>
          <a:p>
            <a:r>
              <a:rPr lang="zh-CN" altLang="en-US" sz="1100" dirty="0">
                <a:solidFill>
                  <a:schemeClr val="bg1"/>
                </a:solidFill>
                <a:latin typeface="微软雅黑" panose="020B0503020204020204" pitchFamily="34" charset="-122"/>
                <a:ea typeface="微软雅黑" panose="020B0503020204020204" pitchFamily="34" charset="-122"/>
              </a:rPr>
              <a:t>注意事项：借款人每年登录学生在线服务系统至少两次。</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86" name="直接连接符 15"/>
          <p:cNvSpPr>
            <a:spLocks noChangeShapeType="1"/>
          </p:cNvSpPr>
          <p:nvPr/>
        </p:nvSpPr>
        <p:spPr bwMode="auto">
          <a:xfrm flipV="1">
            <a:off x="292100" y="1111421"/>
            <a:ext cx="10301287" cy="7937"/>
          </a:xfrm>
          <a:prstGeom prst="line">
            <a:avLst/>
          </a:prstGeom>
          <a:noFill/>
          <a:ln w="38100">
            <a:solidFill>
              <a:schemeClr val="bg1"/>
            </a:solidFill>
            <a:round/>
          </a:ln>
          <a:extLst>
            <a:ext uri="{909E8E84-426E-40DD-AFC4-6F175D3DCCD1}">
              <a14:hiddenFill xmlns:a14="http://schemas.microsoft.com/office/drawing/2010/main">
                <a:noFill/>
              </a14:hiddenFill>
            </a:ext>
          </a:extLst>
        </p:spPr>
        <p:txBody>
          <a:bodyPr/>
          <a:lstStyle/>
          <a:p>
            <a:endParaRPr lang="zh-CN" alt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TextBox 6"/>
          <p:cNvSpPr txBox="1"/>
          <p:nvPr/>
        </p:nvSpPr>
        <p:spPr>
          <a:xfrm>
            <a:off x="5076108" y="2052116"/>
            <a:ext cx="2027210" cy="261610"/>
          </a:xfrm>
          <a:prstGeom prst="rect">
            <a:avLst/>
          </a:prstGeom>
          <a:noFill/>
        </p:spPr>
        <p:txBody>
          <a:bodyPr wrap="square" rtlCol="0">
            <a:spAutoFit/>
          </a:bodyPr>
          <a:lstStyle/>
          <a:p>
            <a:pPr algn="r"/>
            <a:r>
              <a:rPr lang="zh-CN" altLang="en-US" sz="1100" dirty="0">
                <a:solidFill>
                  <a:schemeClr val="bg1"/>
                </a:solidFill>
                <a:latin typeface="微软雅黑" panose="020B0503020204020204" pitchFamily="34" charset="-122"/>
                <a:ea typeface="微软雅黑" panose="020B0503020204020204" pitchFamily="34" charset="-122"/>
              </a:rPr>
              <a:t>办理证明材料</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advTm="0">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decel="32000" fill="hold" nodeType="afterEffect">
                                      <p:stCondLst>
                                        <p:cond delay="0"/>
                                      </p:stCondLst>
                                      <p:childTnLst>
                                        <p:animMotion origin="layout" path="M -1.04167E-6 -4.44444E-6 L -0.59375 -4.44444E-6 " pathEditMode="relative" rAng="0" ptsTypes="AA">
                                          <p:cBhvr>
                                            <p:cTn id="6" dur="500" fill="hold"/>
                                            <p:tgtEl>
                                              <p:spTgt spid="91"/>
                                            </p:tgtEl>
                                            <p:attrNameLst>
                                              <p:attrName>ppt_x</p:attrName>
                                              <p:attrName>ppt_y</p:attrName>
                                            </p:attrNameLst>
                                          </p:cBhvr>
                                          <p:rCtr x="-29688" y="0"/>
                                        </p:animMotion>
                                      </p:childTnLst>
                                    </p:cTn>
                                  </p:par>
                                </p:childTnLst>
                              </p:cTn>
                            </p:par>
                            <p:par>
                              <p:cTn id="7" fill="hold">
                                <p:stCondLst>
                                  <p:cond delay="500"/>
                                </p:stCondLst>
                                <p:childTnLst>
                                  <p:par>
                                    <p:cTn id="8" presetID="2" presetClass="exit" presetSubtype="6" fill="hold" nodeType="afterEffect">
                                      <p:stCondLst>
                                        <p:cond delay="0"/>
                                      </p:stCondLst>
                                      <p:childTnLst>
                                        <p:anim calcmode="lin" valueType="num">
                                          <p:cBhvr additive="base">
                                            <p:cTn id="9" dur="500"/>
                                            <p:tgtEl>
                                              <p:spTgt spid="91"/>
                                            </p:tgtEl>
                                            <p:attrNameLst>
                                              <p:attrName>ppt_x</p:attrName>
                                            </p:attrNameLst>
                                          </p:cBhvr>
                                          <p:tavLst>
                                            <p:tav tm="0">
                                              <p:val>
                                                <p:strVal val="ppt_x"/>
                                              </p:val>
                                            </p:tav>
                                            <p:tav tm="100000">
                                              <p:val>
                                                <p:strVal val="1+ppt_w/2"/>
                                              </p:val>
                                            </p:tav>
                                          </p:tavLst>
                                        </p:anim>
                                        <p:anim calcmode="lin" valueType="num">
                                          <p:cBhvr additive="base">
                                            <p:cTn id="10" dur="500"/>
                                            <p:tgtEl>
                                              <p:spTgt spid="91"/>
                                            </p:tgtEl>
                                            <p:attrNameLst>
                                              <p:attrName>ppt_y</p:attrName>
                                            </p:attrNameLst>
                                          </p:cBhvr>
                                          <p:tavLst>
                                            <p:tav tm="0">
                                              <p:val>
                                                <p:strVal val="ppt_y"/>
                                              </p:val>
                                            </p:tav>
                                            <p:tav tm="100000">
                                              <p:val>
                                                <p:strVal val="1+ppt_h/2"/>
                                              </p:val>
                                            </p:tav>
                                          </p:tavLst>
                                        </p:anim>
                                        <p:set>
                                          <p:cBhvr>
                                            <p:cTn id="11" dur="1" fill="hold">
                                              <p:stCondLst>
                                                <p:cond delay="499"/>
                                              </p:stCondLst>
                                            </p:cTn>
                                            <p:tgtEl>
                                              <p:spTgt spid="91"/>
                                            </p:tgtEl>
                                            <p:attrNameLst>
                                              <p:attrName>style.visibility</p:attrName>
                                            </p:attrNameLst>
                                          </p:cBhvr>
                                          <p:to>
                                            <p:strVal val="hidden"/>
                                          </p:to>
                                        </p:set>
                                      </p:childTnLst>
                                    </p:cTn>
                                  </p:par>
                                </p:childTnLst>
                              </p:cTn>
                            </p:par>
                            <p:par>
                              <p:cTn id="12" fill="hold">
                                <p:stCondLst>
                                  <p:cond delay="1000"/>
                                </p:stCondLst>
                                <p:childTnLst>
                                  <p:par>
                                    <p:cTn id="13" presetID="2" presetClass="entr" presetSubtype="8" accel="40000" fill="hold" nodeType="afterEffect" p14:presetBounceEnd="40000">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14:bounceEnd="40000">
                                          <p:cBhvr additive="base">
                                            <p:cTn id="15" dur="250" fill="hold"/>
                                            <p:tgtEl>
                                              <p:spTgt spid="17"/>
                                            </p:tgtEl>
                                            <p:attrNameLst>
                                              <p:attrName>ppt_x</p:attrName>
                                            </p:attrNameLst>
                                          </p:cBhvr>
                                          <p:tavLst>
                                            <p:tav tm="0">
                                              <p:val>
                                                <p:strVal val="0-#ppt_w/2"/>
                                              </p:val>
                                            </p:tav>
                                            <p:tav tm="100000">
                                              <p:val>
                                                <p:strVal val="#ppt_x"/>
                                              </p:val>
                                            </p:tav>
                                          </p:tavLst>
                                        </p:anim>
                                        <p:anim calcmode="lin" valueType="num" p14:bounceEnd="40000">
                                          <p:cBhvr additive="base">
                                            <p:cTn id="16" dur="250" fill="hold"/>
                                            <p:tgtEl>
                                              <p:spTgt spid="17"/>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53" presetClass="entr" presetSubtype="16"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10" fill="hold"/>
                                            <p:tgtEl>
                                              <p:spTgt spid="20"/>
                                            </p:tgtEl>
                                            <p:attrNameLst>
                                              <p:attrName>ppt_w</p:attrName>
                                            </p:attrNameLst>
                                          </p:cBhvr>
                                          <p:tavLst>
                                            <p:tav tm="0">
                                              <p:val>
                                                <p:fltVal val="0"/>
                                              </p:val>
                                            </p:tav>
                                            <p:tav tm="100000">
                                              <p:val>
                                                <p:strVal val="#ppt_w"/>
                                              </p:val>
                                            </p:tav>
                                          </p:tavLst>
                                        </p:anim>
                                        <p:anim calcmode="lin" valueType="num">
                                          <p:cBhvr>
                                            <p:cTn id="21" dur="10" fill="hold"/>
                                            <p:tgtEl>
                                              <p:spTgt spid="20"/>
                                            </p:tgtEl>
                                            <p:attrNameLst>
                                              <p:attrName>ppt_h</p:attrName>
                                            </p:attrNameLst>
                                          </p:cBhvr>
                                          <p:tavLst>
                                            <p:tav tm="0">
                                              <p:val>
                                                <p:fltVal val="0"/>
                                              </p:val>
                                            </p:tav>
                                            <p:tav tm="100000">
                                              <p:val>
                                                <p:strVal val="#ppt_h"/>
                                              </p:val>
                                            </p:tav>
                                          </p:tavLst>
                                        </p:anim>
                                        <p:animEffect transition="in" filter="fade">
                                          <p:cBhvr>
                                            <p:cTn id="22" dur="10"/>
                                            <p:tgtEl>
                                              <p:spTgt spid="20"/>
                                            </p:tgtEl>
                                          </p:cBhvr>
                                        </p:animEffect>
                                      </p:childTnLst>
                                    </p:cTn>
                                  </p:par>
                                </p:childTnLst>
                              </p:cTn>
                            </p:par>
                            <p:par>
                              <p:cTn id="23" fill="hold">
                                <p:stCondLst>
                                  <p:cond delay="2000"/>
                                </p:stCondLst>
                                <p:childTnLst>
                                  <p:par>
                                    <p:cTn id="24" presetID="6" presetClass="emph" presetSubtype="0" fill="hold" nodeType="afterEffect">
                                      <p:stCondLst>
                                        <p:cond delay="0"/>
                                      </p:stCondLst>
                                      <p:childTnLst>
                                        <p:animScale>
                                          <p:cBhvr>
                                            <p:cTn id="25" dur="10" fill="hold"/>
                                            <p:tgtEl>
                                              <p:spTgt spid="20"/>
                                            </p:tgtEl>
                                          </p:cBhvr>
                                          <p:by x="110000" y="110000"/>
                                        </p:animScale>
                                      </p:childTnLst>
                                    </p:cTn>
                                  </p:par>
                                </p:childTnLst>
                              </p:cTn>
                            </p:par>
                            <p:par>
                              <p:cTn id="26" fill="hold">
                                <p:stCondLst>
                                  <p:cond delay="2500"/>
                                </p:stCondLst>
                                <p:childTnLst>
                                  <p:par>
                                    <p:cTn id="27" presetID="6" presetClass="emph" presetSubtype="0" fill="hold" nodeType="afterEffect">
                                      <p:stCondLst>
                                        <p:cond delay="0"/>
                                      </p:stCondLst>
                                      <p:childTnLst>
                                        <p:animScale>
                                          <p:cBhvr>
                                            <p:cTn id="28" dur="10" fill="hold"/>
                                            <p:tgtEl>
                                              <p:spTgt spid="20"/>
                                            </p:tgtEl>
                                          </p:cBhvr>
                                          <p:by x="90000" y="90000"/>
                                        </p:animScale>
                                      </p:childTnLst>
                                    </p:cTn>
                                  </p:par>
                                </p:childTnLst>
                              </p:cTn>
                            </p:par>
                            <p:par>
                              <p:cTn id="29" fill="hold">
                                <p:stCondLst>
                                  <p:cond delay="3000"/>
                                </p:stCondLst>
                                <p:childTnLst>
                                  <p:par>
                                    <p:cTn id="30" presetID="6" presetClass="emph" presetSubtype="0" fill="hold" nodeType="afterEffect">
                                      <p:stCondLst>
                                        <p:cond delay="0"/>
                                      </p:stCondLst>
                                      <p:childTnLst>
                                        <p:animScale>
                                          <p:cBhvr>
                                            <p:cTn id="31" dur="10" fill="hold"/>
                                            <p:tgtEl>
                                              <p:spTgt spid="20"/>
                                            </p:tgtEl>
                                          </p:cBhvr>
                                          <p:by x="105000" y="105000"/>
                                        </p:animScale>
                                      </p:childTnLst>
                                    </p:cTn>
                                  </p:par>
                                </p:childTnLst>
                              </p:cTn>
                            </p:par>
                            <p:par>
                              <p:cTn id="32" fill="hold">
                                <p:stCondLst>
                                  <p:cond delay="3500"/>
                                </p:stCondLst>
                                <p:childTnLst>
                                  <p:par>
                                    <p:cTn id="33" presetID="6" presetClass="emph" presetSubtype="0" fill="hold" nodeType="afterEffect">
                                      <p:stCondLst>
                                        <p:cond delay="0"/>
                                      </p:stCondLst>
                                      <p:childTnLst>
                                        <p:animScale>
                                          <p:cBhvr>
                                            <p:cTn id="34" dur="10" fill="hold"/>
                                            <p:tgtEl>
                                              <p:spTgt spid="20"/>
                                            </p:tgtEl>
                                          </p:cBhvr>
                                          <p:by x="95000" y="95000"/>
                                        </p:animScale>
                                      </p:childTnLst>
                                    </p:cTn>
                                  </p:par>
                                </p:childTnLst>
                              </p:cTn>
                            </p:par>
                            <p:par>
                              <p:cTn id="35" fill="hold">
                                <p:stCondLst>
                                  <p:cond delay="4000"/>
                                </p:stCondLst>
                                <p:childTnLst>
                                  <p:par>
                                    <p:cTn id="36" presetID="22" presetClass="entr" presetSubtype="1" fill="hold" nodeType="after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wipe(up)">
                                          <p:cBhvr>
                                            <p:cTn id="38" dur="10"/>
                                            <p:tgtEl>
                                              <p:spTgt spid="40"/>
                                            </p:tgtEl>
                                          </p:cBhvr>
                                        </p:animEffect>
                                      </p:childTnLst>
                                    </p:cTn>
                                  </p:par>
                                </p:childTnLst>
                              </p:cTn>
                            </p:par>
                            <p:par>
                              <p:cTn id="39" fill="hold">
                                <p:stCondLst>
                                  <p:cond delay="4500"/>
                                </p:stCondLst>
                                <p:childTnLst>
                                  <p:par>
                                    <p:cTn id="40" presetID="22" presetClass="entr" presetSubtype="8" fill="hold" nodeType="afterEffect">
                                      <p:stCondLst>
                                        <p:cond delay="0"/>
                                      </p:stCondLst>
                                      <p:childTnLst>
                                        <p:set>
                                          <p:cBhvr>
                                            <p:cTn id="41" dur="1" fill="hold">
                                              <p:stCondLst>
                                                <p:cond delay="0"/>
                                              </p:stCondLst>
                                            </p:cTn>
                                            <p:tgtEl>
                                              <p:spTgt spid="78"/>
                                            </p:tgtEl>
                                            <p:attrNameLst>
                                              <p:attrName>style.visibility</p:attrName>
                                            </p:attrNameLst>
                                          </p:cBhvr>
                                          <p:to>
                                            <p:strVal val="visible"/>
                                          </p:to>
                                        </p:set>
                                        <p:animEffect transition="in" filter="wipe(left)">
                                          <p:cBhvr>
                                            <p:cTn id="42" dur="500"/>
                                            <p:tgtEl>
                                              <p:spTgt spid="78"/>
                                            </p:tgtEl>
                                          </p:cBhvr>
                                        </p:animEffect>
                                      </p:childTnLst>
                                    </p:cTn>
                                  </p:par>
                                </p:childTnLst>
                              </p:cTn>
                            </p:par>
                            <p:par>
                              <p:cTn id="43" fill="hold">
                                <p:stCondLst>
                                  <p:cond delay="5000"/>
                                </p:stCondLst>
                                <p:childTnLst>
                                  <p:par>
                                    <p:cTn id="44" presetID="53" presetClass="entr" presetSubtype="16" fill="hold" nodeType="after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10" fill="hold"/>
                                            <p:tgtEl>
                                              <p:spTgt spid="25"/>
                                            </p:tgtEl>
                                            <p:attrNameLst>
                                              <p:attrName>ppt_w</p:attrName>
                                            </p:attrNameLst>
                                          </p:cBhvr>
                                          <p:tavLst>
                                            <p:tav tm="0">
                                              <p:val>
                                                <p:fltVal val="0"/>
                                              </p:val>
                                            </p:tav>
                                            <p:tav tm="100000">
                                              <p:val>
                                                <p:strVal val="#ppt_w"/>
                                              </p:val>
                                            </p:tav>
                                          </p:tavLst>
                                        </p:anim>
                                        <p:anim calcmode="lin" valueType="num">
                                          <p:cBhvr>
                                            <p:cTn id="47" dur="10" fill="hold"/>
                                            <p:tgtEl>
                                              <p:spTgt spid="25"/>
                                            </p:tgtEl>
                                            <p:attrNameLst>
                                              <p:attrName>ppt_h</p:attrName>
                                            </p:attrNameLst>
                                          </p:cBhvr>
                                          <p:tavLst>
                                            <p:tav tm="0">
                                              <p:val>
                                                <p:fltVal val="0"/>
                                              </p:val>
                                            </p:tav>
                                            <p:tav tm="100000">
                                              <p:val>
                                                <p:strVal val="#ppt_h"/>
                                              </p:val>
                                            </p:tav>
                                          </p:tavLst>
                                        </p:anim>
                                        <p:animEffect transition="in" filter="fade">
                                          <p:cBhvr>
                                            <p:cTn id="48" dur="10"/>
                                            <p:tgtEl>
                                              <p:spTgt spid="25"/>
                                            </p:tgtEl>
                                          </p:cBhvr>
                                        </p:animEffect>
                                      </p:childTnLst>
                                    </p:cTn>
                                  </p:par>
                                </p:childTnLst>
                              </p:cTn>
                            </p:par>
                            <p:par>
                              <p:cTn id="49" fill="hold">
                                <p:stCondLst>
                                  <p:cond delay="5500"/>
                                </p:stCondLst>
                                <p:childTnLst>
                                  <p:par>
                                    <p:cTn id="50" presetID="6" presetClass="emph" presetSubtype="0" fill="hold" nodeType="afterEffect">
                                      <p:stCondLst>
                                        <p:cond delay="0"/>
                                      </p:stCondLst>
                                      <p:childTnLst>
                                        <p:animScale>
                                          <p:cBhvr>
                                            <p:cTn id="51" dur="10" fill="hold"/>
                                            <p:tgtEl>
                                              <p:spTgt spid="25"/>
                                            </p:tgtEl>
                                          </p:cBhvr>
                                          <p:by x="110000" y="110000"/>
                                        </p:animScale>
                                      </p:childTnLst>
                                    </p:cTn>
                                  </p:par>
                                </p:childTnLst>
                              </p:cTn>
                            </p:par>
                            <p:par>
                              <p:cTn id="52" fill="hold">
                                <p:stCondLst>
                                  <p:cond delay="6000"/>
                                </p:stCondLst>
                                <p:childTnLst>
                                  <p:par>
                                    <p:cTn id="53" presetID="6" presetClass="emph" presetSubtype="0" fill="hold" nodeType="afterEffect">
                                      <p:stCondLst>
                                        <p:cond delay="0"/>
                                      </p:stCondLst>
                                      <p:childTnLst>
                                        <p:animScale>
                                          <p:cBhvr>
                                            <p:cTn id="54" dur="10" fill="hold"/>
                                            <p:tgtEl>
                                              <p:spTgt spid="25"/>
                                            </p:tgtEl>
                                          </p:cBhvr>
                                          <p:by x="90000" y="90000"/>
                                        </p:animScale>
                                      </p:childTnLst>
                                    </p:cTn>
                                  </p:par>
                                </p:childTnLst>
                              </p:cTn>
                            </p:par>
                            <p:par>
                              <p:cTn id="55" fill="hold">
                                <p:stCondLst>
                                  <p:cond delay="6500"/>
                                </p:stCondLst>
                                <p:childTnLst>
                                  <p:par>
                                    <p:cTn id="56" presetID="6" presetClass="emph" presetSubtype="0" fill="hold" nodeType="afterEffect">
                                      <p:stCondLst>
                                        <p:cond delay="0"/>
                                      </p:stCondLst>
                                      <p:childTnLst>
                                        <p:animScale>
                                          <p:cBhvr>
                                            <p:cTn id="57" dur="10" fill="hold"/>
                                            <p:tgtEl>
                                              <p:spTgt spid="25"/>
                                            </p:tgtEl>
                                          </p:cBhvr>
                                          <p:by x="105000" y="105000"/>
                                        </p:animScale>
                                      </p:childTnLst>
                                    </p:cTn>
                                  </p:par>
                                </p:childTnLst>
                              </p:cTn>
                            </p:par>
                            <p:par>
                              <p:cTn id="58" fill="hold">
                                <p:stCondLst>
                                  <p:cond delay="7000"/>
                                </p:stCondLst>
                                <p:childTnLst>
                                  <p:par>
                                    <p:cTn id="59" presetID="6" presetClass="emph" presetSubtype="0" fill="hold" nodeType="afterEffect">
                                      <p:stCondLst>
                                        <p:cond delay="0"/>
                                      </p:stCondLst>
                                      <p:childTnLst>
                                        <p:animScale>
                                          <p:cBhvr>
                                            <p:cTn id="60" dur="10" fill="hold"/>
                                            <p:tgtEl>
                                              <p:spTgt spid="25"/>
                                            </p:tgtEl>
                                          </p:cBhvr>
                                          <p:by x="95000" y="95000"/>
                                        </p:animScale>
                                      </p:childTnLst>
                                    </p:cTn>
                                  </p:par>
                                </p:childTnLst>
                              </p:cTn>
                            </p:par>
                            <p:par>
                              <p:cTn id="61" fill="hold">
                                <p:stCondLst>
                                  <p:cond delay="7500"/>
                                </p:stCondLst>
                                <p:childTnLst>
                                  <p:par>
                                    <p:cTn id="62" presetID="22" presetClass="entr" presetSubtype="4" fill="hold" nodeType="after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wipe(down)">
                                          <p:cBhvr>
                                            <p:cTn id="64" dur="10"/>
                                            <p:tgtEl>
                                              <p:spTgt spid="50"/>
                                            </p:tgtEl>
                                          </p:cBhvr>
                                        </p:animEffect>
                                      </p:childTnLst>
                                    </p:cTn>
                                  </p:par>
                                </p:childTnLst>
                              </p:cTn>
                            </p:par>
                            <p:par>
                              <p:cTn id="65" fill="hold">
                                <p:stCondLst>
                                  <p:cond delay="8000"/>
                                </p:stCondLst>
                                <p:childTnLst>
                                  <p:par>
                                    <p:cTn id="66" presetID="53" presetClass="entr" presetSubtype="16" fill="hold" nodeType="afterEffect">
                                      <p:stCondLst>
                                        <p:cond delay="0"/>
                                      </p:stCondLst>
                                      <p:childTnLst>
                                        <p:set>
                                          <p:cBhvr>
                                            <p:cTn id="67" dur="1" fill="hold">
                                              <p:stCondLst>
                                                <p:cond delay="0"/>
                                              </p:stCondLst>
                                            </p:cTn>
                                            <p:tgtEl>
                                              <p:spTgt spid="30"/>
                                            </p:tgtEl>
                                            <p:attrNameLst>
                                              <p:attrName>style.visibility</p:attrName>
                                            </p:attrNameLst>
                                          </p:cBhvr>
                                          <p:to>
                                            <p:strVal val="visible"/>
                                          </p:to>
                                        </p:set>
                                        <p:anim calcmode="lin" valueType="num">
                                          <p:cBhvr>
                                            <p:cTn id="68" dur="10" fill="hold"/>
                                            <p:tgtEl>
                                              <p:spTgt spid="30"/>
                                            </p:tgtEl>
                                            <p:attrNameLst>
                                              <p:attrName>ppt_w</p:attrName>
                                            </p:attrNameLst>
                                          </p:cBhvr>
                                          <p:tavLst>
                                            <p:tav tm="0">
                                              <p:val>
                                                <p:fltVal val="0"/>
                                              </p:val>
                                            </p:tav>
                                            <p:tav tm="100000">
                                              <p:val>
                                                <p:strVal val="#ppt_w"/>
                                              </p:val>
                                            </p:tav>
                                          </p:tavLst>
                                        </p:anim>
                                        <p:anim calcmode="lin" valueType="num">
                                          <p:cBhvr>
                                            <p:cTn id="69" dur="10" fill="hold"/>
                                            <p:tgtEl>
                                              <p:spTgt spid="30"/>
                                            </p:tgtEl>
                                            <p:attrNameLst>
                                              <p:attrName>ppt_h</p:attrName>
                                            </p:attrNameLst>
                                          </p:cBhvr>
                                          <p:tavLst>
                                            <p:tav tm="0">
                                              <p:val>
                                                <p:fltVal val="0"/>
                                              </p:val>
                                            </p:tav>
                                            <p:tav tm="100000">
                                              <p:val>
                                                <p:strVal val="#ppt_h"/>
                                              </p:val>
                                            </p:tav>
                                          </p:tavLst>
                                        </p:anim>
                                        <p:animEffect transition="in" filter="fade">
                                          <p:cBhvr>
                                            <p:cTn id="70" dur="10"/>
                                            <p:tgtEl>
                                              <p:spTgt spid="30"/>
                                            </p:tgtEl>
                                          </p:cBhvr>
                                        </p:animEffect>
                                      </p:childTnLst>
                                    </p:cTn>
                                  </p:par>
                                </p:childTnLst>
                              </p:cTn>
                            </p:par>
                            <p:par>
                              <p:cTn id="71" fill="hold">
                                <p:stCondLst>
                                  <p:cond delay="8500"/>
                                </p:stCondLst>
                                <p:childTnLst>
                                  <p:par>
                                    <p:cTn id="72" presetID="6" presetClass="emph" presetSubtype="0" fill="hold" nodeType="afterEffect">
                                      <p:stCondLst>
                                        <p:cond delay="0"/>
                                      </p:stCondLst>
                                      <p:childTnLst>
                                        <p:animScale>
                                          <p:cBhvr>
                                            <p:cTn id="73" dur="10" fill="hold"/>
                                            <p:tgtEl>
                                              <p:spTgt spid="30"/>
                                            </p:tgtEl>
                                          </p:cBhvr>
                                          <p:by x="110000" y="110000"/>
                                        </p:animScale>
                                      </p:childTnLst>
                                    </p:cTn>
                                  </p:par>
                                </p:childTnLst>
                              </p:cTn>
                            </p:par>
                            <p:par>
                              <p:cTn id="74" fill="hold">
                                <p:stCondLst>
                                  <p:cond delay="9000"/>
                                </p:stCondLst>
                                <p:childTnLst>
                                  <p:par>
                                    <p:cTn id="75" presetID="6" presetClass="emph" presetSubtype="0" fill="hold" nodeType="afterEffect">
                                      <p:stCondLst>
                                        <p:cond delay="0"/>
                                      </p:stCondLst>
                                      <p:childTnLst>
                                        <p:animScale>
                                          <p:cBhvr>
                                            <p:cTn id="76" dur="10" fill="hold"/>
                                            <p:tgtEl>
                                              <p:spTgt spid="30"/>
                                            </p:tgtEl>
                                          </p:cBhvr>
                                          <p:by x="90000" y="90000"/>
                                        </p:animScale>
                                      </p:childTnLst>
                                    </p:cTn>
                                  </p:par>
                                </p:childTnLst>
                              </p:cTn>
                            </p:par>
                            <p:par>
                              <p:cTn id="77" fill="hold">
                                <p:stCondLst>
                                  <p:cond delay="9500"/>
                                </p:stCondLst>
                                <p:childTnLst>
                                  <p:par>
                                    <p:cTn id="78" presetID="6" presetClass="emph" presetSubtype="0" fill="hold" nodeType="afterEffect">
                                      <p:stCondLst>
                                        <p:cond delay="0"/>
                                      </p:stCondLst>
                                      <p:childTnLst>
                                        <p:animScale>
                                          <p:cBhvr>
                                            <p:cTn id="79" dur="10" fill="hold"/>
                                            <p:tgtEl>
                                              <p:spTgt spid="30"/>
                                            </p:tgtEl>
                                          </p:cBhvr>
                                          <p:by x="105000" y="105000"/>
                                        </p:animScale>
                                      </p:childTnLst>
                                    </p:cTn>
                                  </p:par>
                                </p:childTnLst>
                              </p:cTn>
                            </p:par>
                            <p:par>
                              <p:cTn id="80" fill="hold">
                                <p:stCondLst>
                                  <p:cond delay="10000"/>
                                </p:stCondLst>
                                <p:childTnLst>
                                  <p:par>
                                    <p:cTn id="81" presetID="6" presetClass="emph" presetSubtype="0" fill="hold" nodeType="afterEffect">
                                      <p:stCondLst>
                                        <p:cond delay="0"/>
                                      </p:stCondLst>
                                      <p:childTnLst>
                                        <p:animScale>
                                          <p:cBhvr>
                                            <p:cTn id="82" dur="10" fill="hold"/>
                                            <p:tgtEl>
                                              <p:spTgt spid="30"/>
                                            </p:tgtEl>
                                          </p:cBhvr>
                                          <p:by x="95000" y="95000"/>
                                        </p:animScale>
                                      </p:childTnLst>
                                    </p:cTn>
                                  </p:par>
                                </p:childTnLst>
                              </p:cTn>
                            </p:par>
                            <p:par>
                              <p:cTn id="83" fill="hold">
                                <p:stCondLst>
                                  <p:cond delay="10500"/>
                                </p:stCondLst>
                                <p:childTnLst>
                                  <p:par>
                                    <p:cTn id="84" presetID="22" presetClass="entr" presetSubtype="1" fill="hold" nodeType="afterEffect">
                                      <p:stCondLst>
                                        <p:cond delay="0"/>
                                      </p:stCondLst>
                                      <p:childTnLst>
                                        <p:set>
                                          <p:cBhvr>
                                            <p:cTn id="85" dur="1" fill="hold">
                                              <p:stCondLst>
                                                <p:cond delay="0"/>
                                              </p:stCondLst>
                                            </p:cTn>
                                            <p:tgtEl>
                                              <p:spTgt spid="45"/>
                                            </p:tgtEl>
                                            <p:attrNameLst>
                                              <p:attrName>style.visibility</p:attrName>
                                            </p:attrNameLst>
                                          </p:cBhvr>
                                          <p:to>
                                            <p:strVal val="visible"/>
                                          </p:to>
                                        </p:set>
                                        <p:animEffect transition="in" filter="wipe(up)">
                                          <p:cBhvr>
                                            <p:cTn id="86" dur="10"/>
                                            <p:tgtEl>
                                              <p:spTgt spid="45"/>
                                            </p:tgtEl>
                                          </p:cBhvr>
                                        </p:animEffect>
                                      </p:childTnLst>
                                    </p:cTn>
                                  </p:par>
                                </p:childTnLst>
                              </p:cTn>
                            </p:par>
                            <p:par>
                              <p:cTn id="87" fill="hold">
                                <p:stCondLst>
                                  <p:cond delay="11000"/>
                                </p:stCondLst>
                                <p:childTnLst>
                                  <p:par>
                                    <p:cTn id="88" presetID="22" presetClass="entr" presetSubtype="8" fill="hold" nodeType="afterEffect">
                                      <p:stCondLst>
                                        <p:cond delay="0"/>
                                      </p:stCondLst>
                                      <p:childTnLst>
                                        <p:set>
                                          <p:cBhvr>
                                            <p:cTn id="89" dur="1" fill="hold">
                                              <p:stCondLst>
                                                <p:cond delay="0"/>
                                              </p:stCondLst>
                                            </p:cTn>
                                            <p:tgtEl>
                                              <p:spTgt spid="81"/>
                                            </p:tgtEl>
                                            <p:attrNameLst>
                                              <p:attrName>style.visibility</p:attrName>
                                            </p:attrNameLst>
                                          </p:cBhvr>
                                          <p:to>
                                            <p:strVal val="visible"/>
                                          </p:to>
                                        </p:set>
                                        <p:animEffect transition="in" filter="wipe(left)">
                                          <p:cBhvr>
                                            <p:cTn id="90" dur="500"/>
                                            <p:tgtEl>
                                              <p:spTgt spid="81"/>
                                            </p:tgtEl>
                                          </p:cBhvr>
                                        </p:animEffect>
                                      </p:childTnLst>
                                    </p:cTn>
                                  </p:par>
                                </p:childTnLst>
                              </p:cTn>
                            </p:par>
                            <p:par>
                              <p:cTn id="91" fill="hold">
                                <p:stCondLst>
                                  <p:cond delay="11500"/>
                                </p:stCondLst>
                                <p:childTnLst>
                                  <p:par>
                                    <p:cTn id="92" presetID="53" presetClass="entr" presetSubtype="16" fill="hold" nodeType="afterEffect">
                                      <p:stCondLst>
                                        <p:cond delay="0"/>
                                      </p:stCondLst>
                                      <p:childTnLst>
                                        <p:set>
                                          <p:cBhvr>
                                            <p:cTn id="93" dur="1" fill="hold">
                                              <p:stCondLst>
                                                <p:cond delay="0"/>
                                              </p:stCondLst>
                                            </p:cTn>
                                            <p:tgtEl>
                                              <p:spTgt spid="35"/>
                                            </p:tgtEl>
                                            <p:attrNameLst>
                                              <p:attrName>style.visibility</p:attrName>
                                            </p:attrNameLst>
                                          </p:cBhvr>
                                          <p:to>
                                            <p:strVal val="visible"/>
                                          </p:to>
                                        </p:set>
                                        <p:anim calcmode="lin" valueType="num">
                                          <p:cBhvr>
                                            <p:cTn id="94" dur="10" fill="hold"/>
                                            <p:tgtEl>
                                              <p:spTgt spid="35"/>
                                            </p:tgtEl>
                                            <p:attrNameLst>
                                              <p:attrName>ppt_w</p:attrName>
                                            </p:attrNameLst>
                                          </p:cBhvr>
                                          <p:tavLst>
                                            <p:tav tm="0">
                                              <p:val>
                                                <p:fltVal val="0"/>
                                              </p:val>
                                            </p:tav>
                                            <p:tav tm="100000">
                                              <p:val>
                                                <p:strVal val="#ppt_w"/>
                                              </p:val>
                                            </p:tav>
                                          </p:tavLst>
                                        </p:anim>
                                        <p:anim calcmode="lin" valueType="num">
                                          <p:cBhvr>
                                            <p:cTn id="95" dur="10" fill="hold"/>
                                            <p:tgtEl>
                                              <p:spTgt spid="35"/>
                                            </p:tgtEl>
                                            <p:attrNameLst>
                                              <p:attrName>ppt_h</p:attrName>
                                            </p:attrNameLst>
                                          </p:cBhvr>
                                          <p:tavLst>
                                            <p:tav tm="0">
                                              <p:val>
                                                <p:fltVal val="0"/>
                                              </p:val>
                                            </p:tav>
                                            <p:tav tm="100000">
                                              <p:val>
                                                <p:strVal val="#ppt_h"/>
                                              </p:val>
                                            </p:tav>
                                          </p:tavLst>
                                        </p:anim>
                                        <p:animEffect transition="in" filter="fade">
                                          <p:cBhvr>
                                            <p:cTn id="96" dur="10"/>
                                            <p:tgtEl>
                                              <p:spTgt spid="35"/>
                                            </p:tgtEl>
                                          </p:cBhvr>
                                        </p:animEffect>
                                      </p:childTnLst>
                                    </p:cTn>
                                  </p:par>
                                </p:childTnLst>
                              </p:cTn>
                            </p:par>
                            <p:par>
                              <p:cTn id="97" fill="hold">
                                <p:stCondLst>
                                  <p:cond delay="12000"/>
                                </p:stCondLst>
                                <p:childTnLst>
                                  <p:par>
                                    <p:cTn id="98" presetID="6" presetClass="emph" presetSubtype="0" fill="hold" nodeType="afterEffect">
                                      <p:stCondLst>
                                        <p:cond delay="0"/>
                                      </p:stCondLst>
                                      <p:childTnLst>
                                        <p:animScale>
                                          <p:cBhvr>
                                            <p:cTn id="99" dur="10" fill="hold"/>
                                            <p:tgtEl>
                                              <p:spTgt spid="35"/>
                                            </p:tgtEl>
                                          </p:cBhvr>
                                          <p:by x="110000" y="110000"/>
                                        </p:animScale>
                                      </p:childTnLst>
                                    </p:cTn>
                                  </p:par>
                                </p:childTnLst>
                              </p:cTn>
                            </p:par>
                            <p:par>
                              <p:cTn id="100" fill="hold">
                                <p:stCondLst>
                                  <p:cond delay="12500"/>
                                </p:stCondLst>
                                <p:childTnLst>
                                  <p:par>
                                    <p:cTn id="101" presetID="6" presetClass="emph" presetSubtype="0" fill="hold" nodeType="afterEffect">
                                      <p:stCondLst>
                                        <p:cond delay="0"/>
                                      </p:stCondLst>
                                      <p:childTnLst>
                                        <p:animScale>
                                          <p:cBhvr>
                                            <p:cTn id="102" dur="10" fill="hold"/>
                                            <p:tgtEl>
                                              <p:spTgt spid="35"/>
                                            </p:tgtEl>
                                          </p:cBhvr>
                                          <p:by x="90000" y="90000"/>
                                        </p:animScale>
                                      </p:childTnLst>
                                    </p:cTn>
                                  </p:par>
                                </p:childTnLst>
                              </p:cTn>
                            </p:par>
                            <p:par>
                              <p:cTn id="103" fill="hold">
                                <p:stCondLst>
                                  <p:cond delay="13000"/>
                                </p:stCondLst>
                                <p:childTnLst>
                                  <p:par>
                                    <p:cTn id="104" presetID="6" presetClass="emph" presetSubtype="0" fill="hold" nodeType="afterEffect">
                                      <p:stCondLst>
                                        <p:cond delay="0"/>
                                      </p:stCondLst>
                                      <p:childTnLst>
                                        <p:animScale>
                                          <p:cBhvr>
                                            <p:cTn id="105" dur="10" fill="hold"/>
                                            <p:tgtEl>
                                              <p:spTgt spid="35"/>
                                            </p:tgtEl>
                                          </p:cBhvr>
                                          <p:by x="105000" y="105000"/>
                                        </p:animScale>
                                      </p:childTnLst>
                                    </p:cTn>
                                  </p:par>
                                </p:childTnLst>
                              </p:cTn>
                            </p:par>
                            <p:par>
                              <p:cTn id="106" fill="hold">
                                <p:stCondLst>
                                  <p:cond delay="13500"/>
                                </p:stCondLst>
                                <p:childTnLst>
                                  <p:par>
                                    <p:cTn id="107" presetID="6" presetClass="emph" presetSubtype="0" fill="hold" nodeType="afterEffect">
                                      <p:stCondLst>
                                        <p:cond delay="0"/>
                                      </p:stCondLst>
                                      <p:childTnLst>
                                        <p:animScale>
                                          <p:cBhvr>
                                            <p:cTn id="108" dur="10" fill="hold"/>
                                            <p:tgtEl>
                                              <p:spTgt spid="35"/>
                                            </p:tgtEl>
                                          </p:cBhvr>
                                          <p:by x="95000" y="95000"/>
                                        </p:animScale>
                                      </p:childTnLst>
                                    </p:cTn>
                                  </p:par>
                                </p:childTnLst>
                              </p:cTn>
                            </p:par>
                            <p:par>
                              <p:cTn id="109" fill="hold">
                                <p:stCondLst>
                                  <p:cond delay="14000"/>
                                </p:stCondLst>
                                <p:childTnLst>
                                  <p:par>
                                    <p:cTn id="110" presetID="22" presetClass="entr" presetSubtype="4" fill="hold" nodeType="afterEffect">
                                      <p:stCondLst>
                                        <p:cond delay="0"/>
                                      </p:stCondLst>
                                      <p:childTnLst>
                                        <p:set>
                                          <p:cBhvr>
                                            <p:cTn id="111" dur="1" fill="hold">
                                              <p:stCondLst>
                                                <p:cond delay="0"/>
                                              </p:stCondLst>
                                            </p:cTn>
                                            <p:tgtEl>
                                              <p:spTgt spid="64"/>
                                            </p:tgtEl>
                                            <p:attrNameLst>
                                              <p:attrName>style.visibility</p:attrName>
                                            </p:attrNameLst>
                                          </p:cBhvr>
                                          <p:to>
                                            <p:strVal val="visible"/>
                                          </p:to>
                                        </p:set>
                                        <p:animEffect transition="in" filter="wipe(down)">
                                          <p:cBhvr>
                                            <p:cTn id="112" dur="10"/>
                                            <p:tgtEl>
                                              <p:spTgt spid="64"/>
                                            </p:tgtEl>
                                          </p:cBhvr>
                                        </p:animEffect>
                                      </p:childTnLst>
                                    </p:cTn>
                                  </p:par>
                                </p:childTnLst>
                              </p:cTn>
                            </p:par>
                            <p:par>
                              <p:cTn id="113" fill="hold">
                                <p:stCondLst>
                                  <p:cond delay="14500"/>
                                </p:stCondLst>
                                <p:childTnLst>
                                  <p:par>
                                    <p:cTn id="114" presetID="22" presetClass="entr" presetSubtype="2" fill="hold" nodeType="afterEffect">
                                      <p:stCondLst>
                                        <p:cond delay="0"/>
                                      </p:stCondLst>
                                      <p:childTnLst>
                                        <p:set>
                                          <p:cBhvr>
                                            <p:cTn id="115" dur="1" fill="hold">
                                              <p:stCondLst>
                                                <p:cond delay="0"/>
                                              </p:stCondLst>
                                            </p:cTn>
                                            <p:tgtEl>
                                              <p:spTgt spid="75"/>
                                            </p:tgtEl>
                                            <p:attrNameLst>
                                              <p:attrName>style.visibility</p:attrName>
                                            </p:attrNameLst>
                                          </p:cBhvr>
                                          <p:to>
                                            <p:strVal val="visible"/>
                                          </p:to>
                                        </p:set>
                                        <p:animEffect transition="in" filter="wipe(right)">
                                          <p:cBhvr>
                                            <p:cTn id="116"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decel="32000" fill="hold" nodeType="afterEffect">
                                      <p:stCondLst>
                                        <p:cond delay="0"/>
                                      </p:stCondLst>
                                      <p:childTnLst>
                                        <p:animMotion origin="layout" path="M -1.04167E-6 -4.44444E-6 L -0.59375 -4.44444E-6 " pathEditMode="relative" rAng="0" ptsTypes="AA">
                                          <p:cBhvr>
                                            <p:cTn id="6" dur="500" fill="hold"/>
                                            <p:tgtEl>
                                              <p:spTgt spid="91"/>
                                            </p:tgtEl>
                                            <p:attrNameLst>
                                              <p:attrName>ppt_x</p:attrName>
                                              <p:attrName>ppt_y</p:attrName>
                                            </p:attrNameLst>
                                          </p:cBhvr>
                                          <p:rCtr x="-29688" y="0"/>
                                        </p:animMotion>
                                      </p:childTnLst>
                                    </p:cTn>
                                  </p:par>
                                </p:childTnLst>
                              </p:cTn>
                            </p:par>
                            <p:par>
                              <p:cTn id="7" fill="hold">
                                <p:stCondLst>
                                  <p:cond delay="500"/>
                                </p:stCondLst>
                                <p:childTnLst>
                                  <p:par>
                                    <p:cTn id="8" presetID="2" presetClass="exit" presetSubtype="6" fill="hold" nodeType="afterEffect">
                                      <p:stCondLst>
                                        <p:cond delay="0"/>
                                      </p:stCondLst>
                                      <p:childTnLst>
                                        <p:anim calcmode="lin" valueType="num">
                                          <p:cBhvr additive="base">
                                            <p:cTn id="9" dur="500"/>
                                            <p:tgtEl>
                                              <p:spTgt spid="91"/>
                                            </p:tgtEl>
                                            <p:attrNameLst>
                                              <p:attrName>ppt_x</p:attrName>
                                            </p:attrNameLst>
                                          </p:cBhvr>
                                          <p:tavLst>
                                            <p:tav tm="0">
                                              <p:val>
                                                <p:strVal val="ppt_x"/>
                                              </p:val>
                                            </p:tav>
                                            <p:tav tm="100000">
                                              <p:val>
                                                <p:strVal val="1+ppt_w/2"/>
                                              </p:val>
                                            </p:tav>
                                          </p:tavLst>
                                        </p:anim>
                                        <p:anim calcmode="lin" valueType="num">
                                          <p:cBhvr additive="base">
                                            <p:cTn id="10" dur="500"/>
                                            <p:tgtEl>
                                              <p:spTgt spid="91"/>
                                            </p:tgtEl>
                                            <p:attrNameLst>
                                              <p:attrName>ppt_y</p:attrName>
                                            </p:attrNameLst>
                                          </p:cBhvr>
                                          <p:tavLst>
                                            <p:tav tm="0">
                                              <p:val>
                                                <p:strVal val="ppt_y"/>
                                              </p:val>
                                            </p:tav>
                                            <p:tav tm="100000">
                                              <p:val>
                                                <p:strVal val="1+ppt_h/2"/>
                                              </p:val>
                                            </p:tav>
                                          </p:tavLst>
                                        </p:anim>
                                        <p:set>
                                          <p:cBhvr>
                                            <p:cTn id="11" dur="1" fill="hold">
                                              <p:stCondLst>
                                                <p:cond delay="499"/>
                                              </p:stCondLst>
                                            </p:cTn>
                                            <p:tgtEl>
                                              <p:spTgt spid="91"/>
                                            </p:tgtEl>
                                            <p:attrNameLst>
                                              <p:attrName>style.visibility</p:attrName>
                                            </p:attrNameLst>
                                          </p:cBhvr>
                                          <p:to>
                                            <p:strVal val="hidden"/>
                                          </p:to>
                                        </p:set>
                                      </p:childTnLst>
                                    </p:cTn>
                                  </p:par>
                                </p:childTnLst>
                              </p:cTn>
                            </p:par>
                            <p:par>
                              <p:cTn id="12" fill="hold">
                                <p:stCondLst>
                                  <p:cond delay="1000"/>
                                </p:stCondLst>
                                <p:childTnLst>
                                  <p:par>
                                    <p:cTn id="13" presetID="2" presetClass="entr" presetSubtype="8" accel="4000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0-#ppt_w/2"/>
                                              </p:val>
                                            </p:tav>
                                            <p:tav tm="100000">
                                              <p:val>
                                                <p:strVal val="#ppt_x"/>
                                              </p:val>
                                            </p:tav>
                                          </p:tavLst>
                                        </p:anim>
                                        <p:anim calcmode="lin" valueType="num">
                                          <p:cBhvr additive="base">
                                            <p:cTn id="16" dur="250" fill="hold"/>
                                            <p:tgtEl>
                                              <p:spTgt spid="17"/>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53" presetClass="entr" presetSubtype="16"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10" fill="hold"/>
                                            <p:tgtEl>
                                              <p:spTgt spid="20"/>
                                            </p:tgtEl>
                                            <p:attrNameLst>
                                              <p:attrName>ppt_w</p:attrName>
                                            </p:attrNameLst>
                                          </p:cBhvr>
                                          <p:tavLst>
                                            <p:tav tm="0">
                                              <p:val>
                                                <p:fltVal val="0"/>
                                              </p:val>
                                            </p:tav>
                                            <p:tav tm="100000">
                                              <p:val>
                                                <p:strVal val="#ppt_w"/>
                                              </p:val>
                                            </p:tav>
                                          </p:tavLst>
                                        </p:anim>
                                        <p:anim calcmode="lin" valueType="num">
                                          <p:cBhvr>
                                            <p:cTn id="21" dur="10" fill="hold"/>
                                            <p:tgtEl>
                                              <p:spTgt spid="20"/>
                                            </p:tgtEl>
                                            <p:attrNameLst>
                                              <p:attrName>ppt_h</p:attrName>
                                            </p:attrNameLst>
                                          </p:cBhvr>
                                          <p:tavLst>
                                            <p:tav tm="0">
                                              <p:val>
                                                <p:fltVal val="0"/>
                                              </p:val>
                                            </p:tav>
                                            <p:tav tm="100000">
                                              <p:val>
                                                <p:strVal val="#ppt_h"/>
                                              </p:val>
                                            </p:tav>
                                          </p:tavLst>
                                        </p:anim>
                                        <p:animEffect transition="in" filter="fade">
                                          <p:cBhvr>
                                            <p:cTn id="22" dur="10"/>
                                            <p:tgtEl>
                                              <p:spTgt spid="20"/>
                                            </p:tgtEl>
                                          </p:cBhvr>
                                        </p:animEffect>
                                      </p:childTnLst>
                                    </p:cTn>
                                  </p:par>
                                </p:childTnLst>
                              </p:cTn>
                            </p:par>
                            <p:par>
                              <p:cTn id="23" fill="hold">
                                <p:stCondLst>
                                  <p:cond delay="2000"/>
                                </p:stCondLst>
                                <p:childTnLst>
                                  <p:par>
                                    <p:cTn id="24" presetID="6" presetClass="emph" presetSubtype="0" fill="hold" nodeType="afterEffect">
                                      <p:stCondLst>
                                        <p:cond delay="0"/>
                                      </p:stCondLst>
                                      <p:childTnLst>
                                        <p:animScale>
                                          <p:cBhvr>
                                            <p:cTn id="25" dur="10" fill="hold"/>
                                            <p:tgtEl>
                                              <p:spTgt spid="20"/>
                                            </p:tgtEl>
                                          </p:cBhvr>
                                          <p:by x="110000" y="110000"/>
                                        </p:animScale>
                                      </p:childTnLst>
                                    </p:cTn>
                                  </p:par>
                                </p:childTnLst>
                              </p:cTn>
                            </p:par>
                            <p:par>
                              <p:cTn id="26" fill="hold">
                                <p:stCondLst>
                                  <p:cond delay="2500"/>
                                </p:stCondLst>
                                <p:childTnLst>
                                  <p:par>
                                    <p:cTn id="27" presetID="6" presetClass="emph" presetSubtype="0" fill="hold" nodeType="afterEffect">
                                      <p:stCondLst>
                                        <p:cond delay="0"/>
                                      </p:stCondLst>
                                      <p:childTnLst>
                                        <p:animScale>
                                          <p:cBhvr>
                                            <p:cTn id="28" dur="10" fill="hold"/>
                                            <p:tgtEl>
                                              <p:spTgt spid="20"/>
                                            </p:tgtEl>
                                          </p:cBhvr>
                                          <p:by x="90000" y="90000"/>
                                        </p:animScale>
                                      </p:childTnLst>
                                    </p:cTn>
                                  </p:par>
                                </p:childTnLst>
                              </p:cTn>
                            </p:par>
                            <p:par>
                              <p:cTn id="29" fill="hold">
                                <p:stCondLst>
                                  <p:cond delay="3000"/>
                                </p:stCondLst>
                                <p:childTnLst>
                                  <p:par>
                                    <p:cTn id="30" presetID="6" presetClass="emph" presetSubtype="0" fill="hold" nodeType="afterEffect">
                                      <p:stCondLst>
                                        <p:cond delay="0"/>
                                      </p:stCondLst>
                                      <p:childTnLst>
                                        <p:animScale>
                                          <p:cBhvr>
                                            <p:cTn id="31" dur="10" fill="hold"/>
                                            <p:tgtEl>
                                              <p:spTgt spid="20"/>
                                            </p:tgtEl>
                                          </p:cBhvr>
                                          <p:by x="105000" y="105000"/>
                                        </p:animScale>
                                      </p:childTnLst>
                                    </p:cTn>
                                  </p:par>
                                </p:childTnLst>
                              </p:cTn>
                            </p:par>
                            <p:par>
                              <p:cTn id="32" fill="hold">
                                <p:stCondLst>
                                  <p:cond delay="3500"/>
                                </p:stCondLst>
                                <p:childTnLst>
                                  <p:par>
                                    <p:cTn id="33" presetID="6" presetClass="emph" presetSubtype="0" fill="hold" nodeType="afterEffect">
                                      <p:stCondLst>
                                        <p:cond delay="0"/>
                                      </p:stCondLst>
                                      <p:childTnLst>
                                        <p:animScale>
                                          <p:cBhvr>
                                            <p:cTn id="34" dur="10" fill="hold"/>
                                            <p:tgtEl>
                                              <p:spTgt spid="20"/>
                                            </p:tgtEl>
                                          </p:cBhvr>
                                          <p:by x="95000" y="95000"/>
                                        </p:animScale>
                                      </p:childTnLst>
                                    </p:cTn>
                                  </p:par>
                                </p:childTnLst>
                              </p:cTn>
                            </p:par>
                            <p:par>
                              <p:cTn id="35" fill="hold">
                                <p:stCondLst>
                                  <p:cond delay="4000"/>
                                </p:stCondLst>
                                <p:childTnLst>
                                  <p:par>
                                    <p:cTn id="36" presetID="22" presetClass="entr" presetSubtype="1" fill="hold" nodeType="after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wipe(up)">
                                          <p:cBhvr>
                                            <p:cTn id="38" dur="10"/>
                                            <p:tgtEl>
                                              <p:spTgt spid="40"/>
                                            </p:tgtEl>
                                          </p:cBhvr>
                                        </p:animEffect>
                                      </p:childTnLst>
                                    </p:cTn>
                                  </p:par>
                                </p:childTnLst>
                              </p:cTn>
                            </p:par>
                            <p:par>
                              <p:cTn id="39" fill="hold">
                                <p:stCondLst>
                                  <p:cond delay="4500"/>
                                </p:stCondLst>
                                <p:childTnLst>
                                  <p:par>
                                    <p:cTn id="40" presetID="22" presetClass="entr" presetSubtype="8" fill="hold" nodeType="afterEffect">
                                      <p:stCondLst>
                                        <p:cond delay="0"/>
                                      </p:stCondLst>
                                      <p:childTnLst>
                                        <p:set>
                                          <p:cBhvr>
                                            <p:cTn id="41" dur="1" fill="hold">
                                              <p:stCondLst>
                                                <p:cond delay="0"/>
                                              </p:stCondLst>
                                            </p:cTn>
                                            <p:tgtEl>
                                              <p:spTgt spid="78"/>
                                            </p:tgtEl>
                                            <p:attrNameLst>
                                              <p:attrName>style.visibility</p:attrName>
                                            </p:attrNameLst>
                                          </p:cBhvr>
                                          <p:to>
                                            <p:strVal val="visible"/>
                                          </p:to>
                                        </p:set>
                                        <p:animEffect transition="in" filter="wipe(left)">
                                          <p:cBhvr>
                                            <p:cTn id="42" dur="500"/>
                                            <p:tgtEl>
                                              <p:spTgt spid="78"/>
                                            </p:tgtEl>
                                          </p:cBhvr>
                                        </p:animEffect>
                                      </p:childTnLst>
                                    </p:cTn>
                                  </p:par>
                                </p:childTnLst>
                              </p:cTn>
                            </p:par>
                            <p:par>
                              <p:cTn id="43" fill="hold">
                                <p:stCondLst>
                                  <p:cond delay="5000"/>
                                </p:stCondLst>
                                <p:childTnLst>
                                  <p:par>
                                    <p:cTn id="44" presetID="53" presetClass="entr" presetSubtype="16" fill="hold" nodeType="after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10" fill="hold"/>
                                            <p:tgtEl>
                                              <p:spTgt spid="25"/>
                                            </p:tgtEl>
                                            <p:attrNameLst>
                                              <p:attrName>ppt_w</p:attrName>
                                            </p:attrNameLst>
                                          </p:cBhvr>
                                          <p:tavLst>
                                            <p:tav tm="0">
                                              <p:val>
                                                <p:fltVal val="0"/>
                                              </p:val>
                                            </p:tav>
                                            <p:tav tm="100000">
                                              <p:val>
                                                <p:strVal val="#ppt_w"/>
                                              </p:val>
                                            </p:tav>
                                          </p:tavLst>
                                        </p:anim>
                                        <p:anim calcmode="lin" valueType="num">
                                          <p:cBhvr>
                                            <p:cTn id="47" dur="10" fill="hold"/>
                                            <p:tgtEl>
                                              <p:spTgt spid="25"/>
                                            </p:tgtEl>
                                            <p:attrNameLst>
                                              <p:attrName>ppt_h</p:attrName>
                                            </p:attrNameLst>
                                          </p:cBhvr>
                                          <p:tavLst>
                                            <p:tav tm="0">
                                              <p:val>
                                                <p:fltVal val="0"/>
                                              </p:val>
                                            </p:tav>
                                            <p:tav tm="100000">
                                              <p:val>
                                                <p:strVal val="#ppt_h"/>
                                              </p:val>
                                            </p:tav>
                                          </p:tavLst>
                                        </p:anim>
                                        <p:animEffect transition="in" filter="fade">
                                          <p:cBhvr>
                                            <p:cTn id="48" dur="10"/>
                                            <p:tgtEl>
                                              <p:spTgt spid="25"/>
                                            </p:tgtEl>
                                          </p:cBhvr>
                                        </p:animEffect>
                                      </p:childTnLst>
                                    </p:cTn>
                                  </p:par>
                                </p:childTnLst>
                              </p:cTn>
                            </p:par>
                            <p:par>
                              <p:cTn id="49" fill="hold">
                                <p:stCondLst>
                                  <p:cond delay="5500"/>
                                </p:stCondLst>
                                <p:childTnLst>
                                  <p:par>
                                    <p:cTn id="50" presetID="6" presetClass="emph" presetSubtype="0" fill="hold" nodeType="afterEffect">
                                      <p:stCondLst>
                                        <p:cond delay="0"/>
                                      </p:stCondLst>
                                      <p:childTnLst>
                                        <p:animScale>
                                          <p:cBhvr>
                                            <p:cTn id="51" dur="10" fill="hold"/>
                                            <p:tgtEl>
                                              <p:spTgt spid="25"/>
                                            </p:tgtEl>
                                          </p:cBhvr>
                                          <p:by x="110000" y="110000"/>
                                        </p:animScale>
                                      </p:childTnLst>
                                    </p:cTn>
                                  </p:par>
                                </p:childTnLst>
                              </p:cTn>
                            </p:par>
                            <p:par>
                              <p:cTn id="52" fill="hold">
                                <p:stCondLst>
                                  <p:cond delay="6000"/>
                                </p:stCondLst>
                                <p:childTnLst>
                                  <p:par>
                                    <p:cTn id="53" presetID="6" presetClass="emph" presetSubtype="0" fill="hold" nodeType="afterEffect">
                                      <p:stCondLst>
                                        <p:cond delay="0"/>
                                      </p:stCondLst>
                                      <p:childTnLst>
                                        <p:animScale>
                                          <p:cBhvr>
                                            <p:cTn id="54" dur="10" fill="hold"/>
                                            <p:tgtEl>
                                              <p:spTgt spid="25"/>
                                            </p:tgtEl>
                                          </p:cBhvr>
                                          <p:by x="90000" y="90000"/>
                                        </p:animScale>
                                      </p:childTnLst>
                                    </p:cTn>
                                  </p:par>
                                </p:childTnLst>
                              </p:cTn>
                            </p:par>
                            <p:par>
                              <p:cTn id="55" fill="hold">
                                <p:stCondLst>
                                  <p:cond delay="6500"/>
                                </p:stCondLst>
                                <p:childTnLst>
                                  <p:par>
                                    <p:cTn id="56" presetID="6" presetClass="emph" presetSubtype="0" fill="hold" nodeType="afterEffect">
                                      <p:stCondLst>
                                        <p:cond delay="0"/>
                                      </p:stCondLst>
                                      <p:childTnLst>
                                        <p:animScale>
                                          <p:cBhvr>
                                            <p:cTn id="57" dur="10" fill="hold"/>
                                            <p:tgtEl>
                                              <p:spTgt spid="25"/>
                                            </p:tgtEl>
                                          </p:cBhvr>
                                          <p:by x="105000" y="105000"/>
                                        </p:animScale>
                                      </p:childTnLst>
                                    </p:cTn>
                                  </p:par>
                                </p:childTnLst>
                              </p:cTn>
                            </p:par>
                            <p:par>
                              <p:cTn id="58" fill="hold">
                                <p:stCondLst>
                                  <p:cond delay="7000"/>
                                </p:stCondLst>
                                <p:childTnLst>
                                  <p:par>
                                    <p:cTn id="59" presetID="6" presetClass="emph" presetSubtype="0" fill="hold" nodeType="afterEffect">
                                      <p:stCondLst>
                                        <p:cond delay="0"/>
                                      </p:stCondLst>
                                      <p:childTnLst>
                                        <p:animScale>
                                          <p:cBhvr>
                                            <p:cTn id="60" dur="10" fill="hold"/>
                                            <p:tgtEl>
                                              <p:spTgt spid="25"/>
                                            </p:tgtEl>
                                          </p:cBhvr>
                                          <p:by x="95000" y="95000"/>
                                        </p:animScale>
                                      </p:childTnLst>
                                    </p:cTn>
                                  </p:par>
                                </p:childTnLst>
                              </p:cTn>
                            </p:par>
                            <p:par>
                              <p:cTn id="61" fill="hold">
                                <p:stCondLst>
                                  <p:cond delay="7500"/>
                                </p:stCondLst>
                                <p:childTnLst>
                                  <p:par>
                                    <p:cTn id="62" presetID="22" presetClass="entr" presetSubtype="4" fill="hold" nodeType="after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wipe(down)">
                                          <p:cBhvr>
                                            <p:cTn id="64" dur="10"/>
                                            <p:tgtEl>
                                              <p:spTgt spid="50"/>
                                            </p:tgtEl>
                                          </p:cBhvr>
                                        </p:animEffect>
                                      </p:childTnLst>
                                    </p:cTn>
                                  </p:par>
                                </p:childTnLst>
                              </p:cTn>
                            </p:par>
                            <p:par>
                              <p:cTn id="65" fill="hold">
                                <p:stCondLst>
                                  <p:cond delay="8000"/>
                                </p:stCondLst>
                                <p:childTnLst>
                                  <p:par>
                                    <p:cTn id="66" presetID="53" presetClass="entr" presetSubtype="16" fill="hold" nodeType="afterEffect">
                                      <p:stCondLst>
                                        <p:cond delay="0"/>
                                      </p:stCondLst>
                                      <p:childTnLst>
                                        <p:set>
                                          <p:cBhvr>
                                            <p:cTn id="67" dur="1" fill="hold">
                                              <p:stCondLst>
                                                <p:cond delay="0"/>
                                              </p:stCondLst>
                                            </p:cTn>
                                            <p:tgtEl>
                                              <p:spTgt spid="30"/>
                                            </p:tgtEl>
                                            <p:attrNameLst>
                                              <p:attrName>style.visibility</p:attrName>
                                            </p:attrNameLst>
                                          </p:cBhvr>
                                          <p:to>
                                            <p:strVal val="visible"/>
                                          </p:to>
                                        </p:set>
                                        <p:anim calcmode="lin" valueType="num">
                                          <p:cBhvr>
                                            <p:cTn id="68" dur="10" fill="hold"/>
                                            <p:tgtEl>
                                              <p:spTgt spid="30"/>
                                            </p:tgtEl>
                                            <p:attrNameLst>
                                              <p:attrName>ppt_w</p:attrName>
                                            </p:attrNameLst>
                                          </p:cBhvr>
                                          <p:tavLst>
                                            <p:tav tm="0">
                                              <p:val>
                                                <p:fltVal val="0"/>
                                              </p:val>
                                            </p:tav>
                                            <p:tav tm="100000">
                                              <p:val>
                                                <p:strVal val="#ppt_w"/>
                                              </p:val>
                                            </p:tav>
                                          </p:tavLst>
                                        </p:anim>
                                        <p:anim calcmode="lin" valueType="num">
                                          <p:cBhvr>
                                            <p:cTn id="69" dur="10" fill="hold"/>
                                            <p:tgtEl>
                                              <p:spTgt spid="30"/>
                                            </p:tgtEl>
                                            <p:attrNameLst>
                                              <p:attrName>ppt_h</p:attrName>
                                            </p:attrNameLst>
                                          </p:cBhvr>
                                          <p:tavLst>
                                            <p:tav tm="0">
                                              <p:val>
                                                <p:fltVal val="0"/>
                                              </p:val>
                                            </p:tav>
                                            <p:tav tm="100000">
                                              <p:val>
                                                <p:strVal val="#ppt_h"/>
                                              </p:val>
                                            </p:tav>
                                          </p:tavLst>
                                        </p:anim>
                                        <p:animEffect transition="in" filter="fade">
                                          <p:cBhvr>
                                            <p:cTn id="70" dur="10"/>
                                            <p:tgtEl>
                                              <p:spTgt spid="30"/>
                                            </p:tgtEl>
                                          </p:cBhvr>
                                        </p:animEffect>
                                      </p:childTnLst>
                                    </p:cTn>
                                  </p:par>
                                </p:childTnLst>
                              </p:cTn>
                            </p:par>
                            <p:par>
                              <p:cTn id="71" fill="hold">
                                <p:stCondLst>
                                  <p:cond delay="8500"/>
                                </p:stCondLst>
                                <p:childTnLst>
                                  <p:par>
                                    <p:cTn id="72" presetID="6" presetClass="emph" presetSubtype="0" fill="hold" nodeType="afterEffect">
                                      <p:stCondLst>
                                        <p:cond delay="0"/>
                                      </p:stCondLst>
                                      <p:childTnLst>
                                        <p:animScale>
                                          <p:cBhvr>
                                            <p:cTn id="73" dur="10" fill="hold"/>
                                            <p:tgtEl>
                                              <p:spTgt spid="30"/>
                                            </p:tgtEl>
                                          </p:cBhvr>
                                          <p:by x="110000" y="110000"/>
                                        </p:animScale>
                                      </p:childTnLst>
                                    </p:cTn>
                                  </p:par>
                                </p:childTnLst>
                              </p:cTn>
                            </p:par>
                            <p:par>
                              <p:cTn id="74" fill="hold">
                                <p:stCondLst>
                                  <p:cond delay="9000"/>
                                </p:stCondLst>
                                <p:childTnLst>
                                  <p:par>
                                    <p:cTn id="75" presetID="6" presetClass="emph" presetSubtype="0" fill="hold" nodeType="afterEffect">
                                      <p:stCondLst>
                                        <p:cond delay="0"/>
                                      </p:stCondLst>
                                      <p:childTnLst>
                                        <p:animScale>
                                          <p:cBhvr>
                                            <p:cTn id="76" dur="10" fill="hold"/>
                                            <p:tgtEl>
                                              <p:spTgt spid="30"/>
                                            </p:tgtEl>
                                          </p:cBhvr>
                                          <p:by x="90000" y="90000"/>
                                        </p:animScale>
                                      </p:childTnLst>
                                    </p:cTn>
                                  </p:par>
                                </p:childTnLst>
                              </p:cTn>
                            </p:par>
                            <p:par>
                              <p:cTn id="77" fill="hold">
                                <p:stCondLst>
                                  <p:cond delay="9500"/>
                                </p:stCondLst>
                                <p:childTnLst>
                                  <p:par>
                                    <p:cTn id="78" presetID="6" presetClass="emph" presetSubtype="0" fill="hold" nodeType="afterEffect">
                                      <p:stCondLst>
                                        <p:cond delay="0"/>
                                      </p:stCondLst>
                                      <p:childTnLst>
                                        <p:animScale>
                                          <p:cBhvr>
                                            <p:cTn id="79" dur="10" fill="hold"/>
                                            <p:tgtEl>
                                              <p:spTgt spid="30"/>
                                            </p:tgtEl>
                                          </p:cBhvr>
                                          <p:by x="105000" y="105000"/>
                                        </p:animScale>
                                      </p:childTnLst>
                                    </p:cTn>
                                  </p:par>
                                </p:childTnLst>
                              </p:cTn>
                            </p:par>
                            <p:par>
                              <p:cTn id="80" fill="hold">
                                <p:stCondLst>
                                  <p:cond delay="10000"/>
                                </p:stCondLst>
                                <p:childTnLst>
                                  <p:par>
                                    <p:cTn id="81" presetID="6" presetClass="emph" presetSubtype="0" fill="hold" nodeType="afterEffect">
                                      <p:stCondLst>
                                        <p:cond delay="0"/>
                                      </p:stCondLst>
                                      <p:childTnLst>
                                        <p:animScale>
                                          <p:cBhvr>
                                            <p:cTn id="82" dur="10" fill="hold"/>
                                            <p:tgtEl>
                                              <p:spTgt spid="30"/>
                                            </p:tgtEl>
                                          </p:cBhvr>
                                          <p:by x="95000" y="95000"/>
                                        </p:animScale>
                                      </p:childTnLst>
                                    </p:cTn>
                                  </p:par>
                                </p:childTnLst>
                              </p:cTn>
                            </p:par>
                            <p:par>
                              <p:cTn id="83" fill="hold">
                                <p:stCondLst>
                                  <p:cond delay="10500"/>
                                </p:stCondLst>
                                <p:childTnLst>
                                  <p:par>
                                    <p:cTn id="84" presetID="22" presetClass="entr" presetSubtype="1" fill="hold" nodeType="afterEffect">
                                      <p:stCondLst>
                                        <p:cond delay="0"/>
                                      </p:stCondLst>
                                      <p:childTnLst>
                                        <p:set>
                                          <p:cBhvr>
                                            <p:cTn id="85" dur="1" fill="hold">
                                              <p:stCondLst>
                                                <p:cond delay="0"/>
                                              </p:stCondLst>
                                            </p:cTn>
                                            <p:tgtEl>
                                              <p:spTgt spid="45"/>
                                            </p:tgtEl>
                                            <p:attrNameLst>
                                              <p:attrName>style.visibility</p:attrName>
                                            </p:attrNameLst>
                                          </p:cBhvr>
                                          <p:to>
                                            <p:strVal val="visible"/>
                                          </p:to>
                                        </p:set>
                                        <p:animEffect transition="in" filter="wipe(up)">
                                          <p:cBhvr>
                                            <p:cTn id="86" dur="10"/>
                                            <p:tgtEl>
                                              <p:spTgt spid="45"/>
                                            </p:tgtEl>
                                          </p:cBhvr>
                                        </p:animEffect>
                                      </p:childTnLst>
                                    </p:cTn>
                                  </p:par>
                                </p:childTnLst>
                              </p:cTn>
                            </p:par>
                            <p:par>
                              <p:cTn id="87" fill="hold">
                                <p:stCondLst>
                                  <p:cond delay="11000"/>
                                </p:stCondLst>
                                <p:childTnLst>
                                  <p:par>
                                    <p:cTn id="88" presetID="22" presetClass="entr" presetSubtype="8" fill="hold" nodeType="afterEffect">
                                      <p:stCondLst>
                                        <p:cond delay="0"/>
                                      </p:stCondLst>
                                      <p:childTnLst>
                                        <p:set>
                                          <p:cBhvr>
                                            <p:cTn id="89" dur="1" fill="hold">
                                              <p:stCondLst>
                                                <p:cond delay="0"/>
                                              </p:stCondLst>
                                            </p:cTn>
                                            <p:tgtEl>
                                              <p:spTgt spid="81"/>
                                            </p:tgtEl>
                                            <p:attrNameLst>
                                              <p:attrName>style.visibility</p:attrName>
                                            </p:attrNameLst>
                                          </p:cBhvr>
                                          <p:to>
                                            <p:strVal val="visible"/>
                                          </p:to>
                                        </p:set>
                                        <p:animEffect transition="in" filter="wipe(left)">
                                          <p:cBhvr>
                                            <p:cTn id="90" dur="500"/>
                                            <p:tgtEl>
                                              <p:spTgt spid="81"/>
                                            </p:tgtEl>
                                          </p:cBhvr>
                                        </p:animEffect>
                                      </p:childTnLst>
                                    </p:cTn>
                                  </p:par>
                                </p:childTnLst>
                              </p:cTn>
                            </p:par>
                            <p:par>
                              <p:cTn id="91" fill="hold">
                                <p:stCondLst>
                                  <p:cond delay="11500"/>
                                </p:stCondLst>
                                <p:childTnLst>
                                  <p:par>
                                    <p:cTn id="92" presetID="53" presetClass="entr" presetSubtype="16" fill="hold" nodeType="afterEffect">
                                      <p:stCondLst>
                                        <p:cond delay="0"/>
                                      </p:stCondLst>
                                      <p:childTnLst>
                                        <p:set>
                                          <p:cBhvr>
                                            <p:cTn id="93" dur="1" fill="hold">
                                              <p:stCondLst>
                                                <p:cond delay="0"/>
                                              </p:stCondLst>
                                            </p:cTn>
                                            <p:tgtEl>
                                              <p:spTgt spid="35"/>
                                            </p:tgtEl>
                                            <p:attrNameLst>
                                              <p:attrName>style.visibility</p:attrName>
                                            </p:attrNameLst>
                                          </p:cBhvr>
                                          <p:to>
                                            <p:strVal val="visible"/>
                                          </p:to>
                                        </p:set>
                                        <p:anim calcmode="lin" valueType="num">
                                          <p:cBhvr>
                                            <p:cTn id="94" dur="10" fill="hold"/>
                                            <p:tgtEl>
                                              <p:spTgt spid="35"/>
                                            </p:tgtEl>
                                            <p:attrNameLst>
                                              <p:attrName>ppt_w</p:attrName>
                                            </p:attrNameLst>
                                          </p:cBhvr>
                                          <p:tavLst>
                                            <p:tav tm="0">
                                              <p:val>
                                                <p:fltVal val="0"/>
                                              </p:val>
                                            </p:tav>
                                            <p:tav tm="100000">
                                              <p:val>
                                                <p:strVal val="#ppt_w"/>
                                              </p:val>
                                            </p:tav>
                                          </p:tavLst>
                                        </p:anim>
                                        <p:anim calcmode="lin" valueType="num">
                                          <p:cBhvr>
                                            <p:cTn id="95" dur="10" fill="hold"/>
                                            <p:tgtEl>
                                              <p:spTgt spid="35"/>
                                            </p:tgtEl>
                                            <p:attrNameLst>
                                              <p:attrName>ppt_h</p:attrName>
                                            </p:attrNameLst>
                                          </p:cBhvr>
                                          <p:tavLst>
                                            <p:tav tm="0">
                                              <p:val>
                                                <p:fltVal val="0"/>
                                              </p:val>
                                            </p:tav>
                                            <p:tav tm="100000">
                                              <p:val>
                                                <p:strVal val="#ppt_h"/>
                                              </p:val>
                                            </p:tav>
                                          </p:tavLst>
                                        </p:anim>
                                        <p:animEffect transition="in" filter="fade">
                                          <p:cBhvr>
                                            <p:cTn id="96" dur="10"/>
                                            <p:tgtEl>
                                              <p:spTgt spid="35"/>
                                            </p:tgtEl>
                                          </p:cBhvr>
                                        </p:animEffect>
                                      </p:childTnLst>
                                    </p:cTn>
                                  </p:par>
                                </p:childTnLst>
                              </p:cTn>
                            </p:par>
                            <p:par>
                              <p:cTn id="97" fill="hold">
                                <p:stCondLst>
                                  <p:cond delay="12000"/>
                                </p:stCondLst>
                                <p:childTnLst>
                                  <p:par>
                                    <p:cTn id="98" presetID="6" presetClass="emph" presetSubtype="0" fill="hold" nodeType="afterEffect">
                                      <p:stCondLst>
                                        <p:cond delay="0"/>
                                      </p:stCondLst>
                                      <p:childTnLst>
                                        <p:animScale>
                                          <p:cBhvr>
                                            <p:cTn id="99" dur="10" fill="hold"/>
                                            <p:tgtEl>
                                              <p:spTgt spid="35"/>
                                            </p:tgtEl>
                                          </p:cBhvr>
                                          <p:by x="110000" y="110000"/>
                                        </p:animScale>
                                      </p:childTnLst>
                                    </p:cTn>
                                  </p:par>
                                </p:childTnLst>
                              </p:cTn>
                            </p:par>
                            <p:par>
                              <p:cTn id="100" fill="hold">
                                <p:stCondLst>
                                  <p:cond delay="12500"/>
                                </p:stCondLst>
                                <p:childTnLst>
                                  <p:par>
                                    <p:cTn id="101" presetID="6" presetClass="emph" presetSubtype="0" fill="hold" nodeType="afterEffect">
                                      <p:stCondLst>
                                        <p:cond delay="0"/>
                                      </p:stCondLst>
                                      <p:childTnLst>
                                        <p:animScale>
                                          <p:cBhvr>
                                            <p:cTn id="102" dur="10" fill="hold"/>
                                            <p:tgtEl>
                                              <p:spTgt spid="35"/>
                                            </p:tgtEl>
                                          </p:cBhvr>
                                          <p:by x="90000" y="90000"/>
                                        </p:animScale>
                                      </p:childTnLst>
                                    </p:cTn>
                                  </p:par>
                                </p:childTnLst>
                              </p:cTn>
                            </p:par>
                            <p:par>
                              <p:cTn id="103" fill="hold">
                                <p:stCondLst>
                                  <p:cond delay="13000"/>
                                </p:stCondLst>
                                <p:childTnLst>
                                  <p:par>
                                    <p:cTn id="104" presetID="6" presetClass="emph" presetSubtype="0" fill="hold" nodeType="afterEffect">
                                      <p:stCondLst>
                                        <p:cond delay="0"/>
                                      </p:stCondLst>
                                      <p:childTnLst>
                                        <p:animScale>
                                          <p:cBhvr>
                                            <p:cTn id="105" dur="10" fill="hold"/>
                                            <p:tgtEl>
                                              <p:spTgt spid="35"/>
                                            </p:tgtEl>
                                          </p:cBhvr>
                                          <p:by x="105000" y="105000"/>
                                        </p:animScale>
                                      </p:childTnLst>
                                    </p:cTn>
                                  </p:par>
                                </p:childTnLst>
                              </p:cTn>
                            </p:par>
                            <p:par>
                              <p:cTn id="106" fill="hold">
                                <p:stCondLst>
                                  <p:cond delay="13500"/>
                                </p:stCondLst>
                                <p:childTnLst>
                                  <p:par>
                                    <p:cTn id="107" presetID="6" presetClass="emph" presetSubtype="0" fill="hold" nodeType="afterEffect">
                                      <p:stCondLst>
                                        <p:cond delay="0"/>
                                      </p:stCondLst>
                                      <p:childTnLst>
                                        <p:animScale>
                                          <p:cBhvr>
                                            <p:cTn id="108" dur="10" fill="hold"/>
                                            <p:tgtEl>
                                              <p:spTgt spid="35"/>
                                            </p:tgtEl>
                                          </p:cBhvr>
                                          <p:by x="95000" y="95000"/>
                                        </p:animScale>
                                      </p:childTnLst>
                                    </p:cTn>
                                  </p:par>
                                </p:childTnLst>
                              </p:cTn>
                            </p:par>
                            <p:par>
                              <p:cTn id="109" fill="hold">
                                <p:stCondLst>
                                  <p:cond delay="14000"/>
                                </p:stCondLst>
                                <p:childTnLst>
                                  <p:par>
                                    <p:cTn id="110" presetID="22" presetClass="entr" presetSubtype="4" fill="hold" nodeType="afterEffect">
                                      <p:stCondLst>
                                        <p:cond delay="0"/>
                                      </p:stCondLst>
                                      <p:childTnLst>
                                        <p:set>
                                          <p:cBhvr>
                                            <p:cTn id="111" dur="1" fill="hold">
                                              <p:stCondLst>
                                                <p:cond delay="0"/>
                                              </p:stCondLst>
                                            </p:cTn>
                                            <p:tgtEl>
                                              <p:spTgt spid="64"/>
                                            </p:tgtEl>
                                            <p:attrNameLst>
                                              <p:attrName>style.visibility</p:attrName>
                                            </p:attrNameLst>
                                          </p:cBhvr>
                                          <p:to>
                                            <p:strVal val="visible"/>
                                          </p:to>
                                        </p:set>
                                        <p:animEffect transition="in" filter="wipe(down)">
                                          <p:cBhvr>
                                            <p:cTn id="112" dur="10"/>
                                            <p:tgtEl>
                                              <p:spTgt spid="64"/>
                                            </p:tgtEl>
                                          </p:cBhvr>
                                        </p:animEffect>
                                      </p:childTnLst>
                                    </p:cTn>
                                  </p:par>
                                </p:childTnLst>
                              </p:cTn>
                            </p:par>
                            <p:par>
                              <p:cTn id="113" fill="hold">
                                <p:stCondLst>
                                  <p:cond delay="14500"/>
                                </p:stCondLst>
                                <p:childTnLst>
                                  <p:par>
                                    <p:cTn id="114" presetID="22" presetClass="entr" presetSubtype="2" fill="hold" nodeType="afterEffect">
                                      <p:stCondLst>
                                        <p:cond delay="0"/>
                                      </p:stCondLst>
                                      <p:childTnLst>
                                        <p:set>
                                          <p:cBhvr>
                                            <p:cTn id="115" dur="1" fill="hold">
                                              <p:stCondLst>
                                                <p:cond delay="0"/>
                                              </p:stCondLst>
                                            </p:cTn>
                                            <p:tgtEl>
                                              <p:spTgt spid="75"/>
                                            </p:tgtEl>
                                            <p:attrNameLst>
                                              <p:attrName>style.visibility</p:attrName>
                                            </p:attrNameLst>
                                          </p:cBhvr>
                                          <p:to>
                                            <p:strVal val="visible"/>
                                          </p:to>
                                        </p:set>
                                        <p:animEffect transition="in" filter="wipe(right)">
                                          <p:cBhvr>
                                            <p:cTn id="116"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主题​​">
  <a:themeElements>
    <a:clrScheme name="04">
      <a:dk1>
        <a:sysClr val="windowText" lastClr="000000"/>
      </a:dk1>
      <a:lt1>
        <a:sysClr val="window" lastClr="FFFFFF"/>
      </a:lt1>
      <a:dk2>
        <a:srgbClr val="385863"/>
      </a:dk2>
      <a:lt2>
        <a:srgbClr val="37B0CD"/>
      </a:lt2>
      <a:accent1>
        <a:srgbClr val="77CAC0"/>
      </a:accent1>
      <a:accent2>
        <a:srgbClr val="7B4B73"/>
      </a:accent2>
      <a:accent3>
        <a:srgbClr val="F2615C"/>
      </a:accent3>
      <a:accent4>
        <a:srgbClr val="D34D42"/>
      </a:accent4>
      <a:accent5>
        <a:srgbClr val="DAD4BE"/>
      </a:accent5>
      <a:accent6>
        <a:srgbClr val="BCAF85"/>
      </a:accent6>
      <a:hlink>
        <a:srgbClr val="AD1F1F"/>
      </a:hlink>
      <a:folHlink>
        <a:srgbClr val="FFC4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04">
    <a:dk1>
      <a:sysClr val="windowText" lastClr="000000"/>
    </a:dk1>
    <a:lt1>
      <a:sysClr val="window" lastClr="FFFFFF"/>
    </a:lt1>
    <a:dk2>
      <a:srgbClr val="385863"/>
    </a:dk2>
    <a:lt2>
      <a:srgbClr val="37B0CD"/>
    </a:lt2>
    <a:accent1>
      <a:srgbClr val="77CAC0"/>
    </a:accent1>
    <a:accent2>
      <a:srgbClr val="7B4B73"/>
    </a:accent2>
    <a:accent3>
      <a:srgbClr val="F2615C"/>
    </a:accent3>
    <a:accent4>
      <a:srgbClr val="D34D42"/>
    </a:accent4>
    <a:accent5>
      <a:srgbClr val="DAD4BE"/>
    </a:accent5>
    <a:accent6>
      <a:srgbClr val="BCAF85"/>
    </a:accent6>
    <a:hlink>
      <a:srgbClr val="AD1F1F"/>
    </a:hlink>
    <a:folHlink>
      <a:srgbClr val="FFC42F"/>
    </a:folHlink>
  </a:clrScheme>
</a:themeOverride>
</file>

<file path=docProps/app.xml><?xml version="1.0" encoding="utf-8"?>
<Properties xmlns="http://schemas.openxmlformats.org/officeDocument/2006/extended-properties" xmlns:vt="http://schemas.openxmlformats.org/officeDocument/2006/docPropsVTypes">
  <TotalTime>0</TotalTime>
  <Words>8886</Words>
  <Application>WPS 演示</Application>
  <PresentationFormat>自定义</PresentationFormat>
  <Paragraphs>676</Paragraphs>
  <Slides>59</Slides>
  <Notes>58</Notes>
  <HiddenSlides>0</HiddenSlides>
  <MMClips>1</MMClips>
  <ScaleCrop>false</ScaleCrop>
  <HeadingPairs>
    <vt:vector size="6" baseType="variant">
      <vt:variant>
        <vt:lpstr>已用的字体</vt:lpstr>
      </vt:variant>
      <vt:variant>
        <vt:i4>25</vt:i4>
      </vt:variant>
      <vt:variant>
        <vt:lpstr>主题</vt:lpstr>
      </vt:variant>
      <vt:variant>
        <vt:i4>1</vt:i4>
      </vt:variant>
      <vt:variant>
        <vt:lpstr>幻灯片标题</vt:lpstr>
      </vt:variant>
      <vt:variant>
        <vt:i4>59</vt:i4>
      </vt:variant>
    </vt:vector>
  </HeadingPairs>
  <TitlesOfParts>
    <vt:vector size="85" baseType="lpstr">
      <vt:lpstr>Arial</vt:lpstr>
      <vt:lpstr>宋体</vt:lpstr>
      <vt:lpstr>Wingdings</vt:lpstr>
      <vt:lpstr>Calibri</vt:lpstr>
      <vt:lpstr>Impact</vt:lpstr>
      <vt:lpstr>微软雅黑</vt:lpstr>
      <vt:lpstr>Times New Roman</vt:lpstr>
      <vt:lpstr>华文细黑</vt:lpstr>
      <vt:lpstr>Arial Unicode MS</vt:lpstr>
      <vt:lpstr>华文黑体</vt:lpstr>
      <vt:lpstr>时尚中黑简体</vt:lpstr>
      <vt:lpstr>幼圆</vt:lpstr>
      <vt:lpstr>LiHei Pro</vt:lpstr>
      <vt:lpstr>Calibri</vt:lpstr>
      <vt:lpstr>LiHei Pro</vt:lpstr>
      <vt:lpstr>Kozuka Gothic Pro H</vt:lpstr>
      <vt:lpstr>方正粗谭黑简体</vt:lpstr>
      <vt:lpstr>Batang</vt:lpstr>
      <vt:lpstr>造字工房尚黑 G0v1 长体</vt:lpstr>
      <vt:lpstr>方正姚体</vt:lpstr>
      <vt:lpstr>Gulim</vt:lpstr>
      <vt:lpstr>时尚中黑简体</vt:lpstr>
      <vt:lpstr>UKIJ Qolyazma</vt:lpstr>
      <vt:lpstr>黑体</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17</dc:title>
  <dc:creator>来宾03</dc:creator>
  <cp:lastModifiedBy>Administrator</cp:lastModifiedBy>
  <cp:revision>4349</cp:revision>
  <dcterms:created xsi:type="dcterms:W3CDTF">2014-07-30T04:54:00Z</dcterms:created>
  <dcterms:modified xsi:type="dcterms:W3CDTF">2017-07-13T03:33:41Z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2052-10.1.0.6638</vt:lpwstr>
  </property>
</Properties>
</file>